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24.xml"/>
  <Override ContentType="application/vnd.openxmlformats-officedocument.presentationml.slideLayout+xml" PartName="/ppt/slideLayouts/slideLayout11.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25.xml"/>
  <Override ContentType="application/vnd.openxmlformats-officedocument.presentationml.slideLayout+xml" PartName="/ppt/slideLayouts/slideLayout17.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6.xml"/>
  <Override ContentType="application/vnd.openxmlformats-officedocument.presentationml.slideLayout+xml" PartName="/ppt/slideLayouts/slideLayout21.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3" r:id="rId5"/>
    <p:sldMasterId id="2147483674"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CA86FC59-6F92-4A74-9DF3-2DF3A451858E}">
  <a:tblStyle styleId="{CA86FC59-6F92-4A74-9DF3-2DF3A451858E}"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4" name="Shape 144"/>
        <p:cNvGrpSpPr/>
        <p:nvPr/>
      </p:nvGrpSpPr>
      <p:grpSpPr>
        <a:xfrm>
          <a:off x="0" y="0"/>
          <a:ext cx="0" cy="0"/>
          <a:chOff x="0" y="0"/>
          <a:chExt cx="0" cy="0"/>
        </a:xfrm>
      </p:grpSpPr>
      <p:sp>
        <p:nvSpPr>
          <p:cNvPr id="145" name="Google Shape;145;g34515c37c1d_0_319: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6" name="Google Shape;146;g34515c37c1d_0_319: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1" name="Shape 151"/>
        <p:cNvGrpSpPr/>
        <p:nvPr/>
      </p:nvGrpSpPr>
      <p:grpSpPr>
        <a:xfrm>
          <a:off x="0" y="0"/>
          <a:ext cx="0" cy="0"/>
          <a:chOff x="0" y="0"/>
          <a:chExt cx="0" cy="0"/>
        </a:xfrm>
      </p:grpSpPr>
      <p:sp>
        <p:nvSpPr>
          <p:cNvPr id="152" name="Google Shape;152;g3737f015b7f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53" name="Google Shape;153;g3737f015b7f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8" name="Shape 158"/>
        <p:cNvGrpSpPr/>
        <p:nvPr/>
      </p:nvGrpSpPr>
      <p:grpSpPr>
        <a:xfrm>
          <a:off x="0" y="0"/>
          <a:ext cx="0" cy="0"/>
          <a:chOff x="0" y="0"/>
          <a:chExt cx="0" cy="0"/>
        </a:xfrm>
      </p:grpSpPr>
      <p:sp>
        <p:nvSpPr>
          <p:cNvPr id="159" name="Google Shape;159;g34515c37c1d_0_39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60" name="Google Shape;160;g34515c37c1d_0_39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_HEADER_1">
    <p:spTree>
      <p:nvGrpSpPr>
        <p:cNvPr id="57" name="Shape 57"/>
        <p:cNvGrpSpPr/>
        <p:nvPr/>
      </p:nvGrpSpPr>
      <p:grpSpPr>
        <a:xfrm>
          <a:off x="0" y="0"/>
          <a:ext cx="0" cy="0"/>
          <a:chOff x="0" y="0"/>
          <a:chExt cx="0" cy="0"/>
        </a:xfrm>
      </p:grpSpPr>
      <p:sp>
        <p:nvSpPr>
          <p:cNvPr id="58" name="Google Shape;58;p14"/>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9" name="Google Shape;59;p14"/>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12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12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1200"/>
              </a:spcBef>
              <a:spcAft>
                <a:spcPts val="120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63" name="Shape 63"/>
        <p:cNvGrpSpPr/>
        <p:nvPr/>
      </p:nvGrpSpPr>
      <p:grpSpPr>
        <a:xfrm>
          <a:off x="0" y="0"/>
          <a:ext cx="0" cy="0"/>
          <a:chOff x="0" y="0"/>
          <a:chExt cx="0" cy="0"/>
        </a:xfrm>
      </p:grpSpPr>
      <p:sp>
        <p:nvSpPr>
          <p:cNvPr id="64" name="Google Shape;64;p15"/>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rm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65" name="Google Shape;65;p15"/>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rm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1200"/>
              </a:spcBef>
              <a:spcAft>
                <a:spcPts val="120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7" name="Google Shape;67;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8" name="Google Shape;68;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75" name="Shape 75"/>
        <p:cNvGrpSpPr/>
        <p:nvPr/>
      </p:nvGrpSpPr>
      <p:grpSpPr>
        <a:xfrm>
          <a:off x="0" y="0"/>
          <a:ext cx="0" cy="0"/>
          <a:chOff x="0" y="0"/>
          <a:chExt cx="0" cy="0"/>
        </a:xfrm>
      </p:grpSpPr>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79" name="Shape 79"/>
        <p:cNvGrpSpPr/>
        <p:nvPr/>
      </p:nvGrpSpPr>
      <p:grpSpPr>
        <a:xfrm>
          <a:off x="0" y="0"/>
          <a:ext cx="0" cy="0"/>
          <a:chOff x="0" y="0"/>
          <a:chExt cx="0" cy="0"/>
        </a:xfrm>
      </p:grpSpPr>
      <p:sp>
        <p:nvSpPr>
          <p:cNvPr id="80" name="Google Shape;80;p18"/>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91" name="Shape 91"/>
        <p:cNvGrpSpPr/>
        <p:nvPr/>
      </p:nvGrpSpPr>
      <p:grpSpPr>
        <a:xfrm>
          <a:off x="0" y="0"/>
          <a:ext cx="0" cy="0"/>
          <a:chOff x="0" y="0"/>
          <a:chExt cx="0" cy="0"/>
        </a:xfrm>
      </p:grpSpPr>
      <p:sp>
        <p:nvSpPr>
          <p:cNvPr id="92" name="Google Shape;92;p20"/>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3" name="Google Shape;93;p20"/>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94" name="Google Shape;94;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5" name="Google Shape;95;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97" name="Shape 97"/>
        <p:cNvGrpSpPr/>
        <p:nvPr/>
      </p:nvGrpSpPr>
      <p:grpSpPr>
        <a:xfrm>
          <a:off x="0" y="0"/>
          <a:ext cx="0" cy="0"/>
          <a:chOff x="0" y="0"/>
          <a:chExt cx="0" cy="0"/>
        </a:xfrm>
      </p:grpSpPr>
      <p:sp>
        <p:nvSpPr>
          <p:cNvPr id="98" name="Google Shape;98;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9" name="Google Shape;99;p21"/>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0" name="Google Shape;100;p21"/>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1" name="Google Shape;101;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2" name="Google Shape;102;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3" name="Google Shape;103;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104" name="Shape 104"/>
        <p:cNvGrpSpPr/>
        <p:nvPr/>
      </p:nvGrpSpPr>
      <p:grpSpPr>
        <a:xfrm>
          <a:off x="0" y="0"/>
          <a:ext cx="0" cy="0"/>
          <a:chOff x="0" y="0"/>
          <a:chExt cx="0" cy="0"/>
        </a:xfrm>
      </p:grpSpPr>
      <p:sp>
        <p:nvSpPr>
          <p:cNvPr id="105" name="Google Shape;105;p22"/>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6" name="Google Shape;106;p22"/>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107" name="Google Shape;107;p22"/>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8" name="Google Shape;108;p22"/>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109" name="Google Shape;109;p22"/>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13" name="Shape 113"/>
        <p:cNvGrpSpPr/>
        <p:nvPr/>
      </p:nvGrpSpPr>
      <p:grpSpPr>
        <a:xfrm>
          <a:off x="0" y="0"/>
          <a:ext cx="0" cy="0"/>
          <a:chOff x="0" y="0"/>
          <a:chExt cx="0" cy="0"/>
        </a:xfrm>
      </p:grpSpPr>
      <p:sp>
        <p:nvSpPr>
          <p:cNvPr id="114" name="Google Shape;114;p23"/>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6" name="Google Shape;116;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7" name="Google Shape;117;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18" name="Shape 118"/>
        <p:cNvGrpSpPr/>
        <p:nvPr/>
      </p:nvGrpSpPr>
      <p:grpSpPr>
        <a:xfrm>
          <a:off x="0" y="0"/>
          <a:ext cx="0" cy="0"/>
          <a:chOff x="0" y="0"/>
          <a:chExt cx="0" cy="0"/>
        </a:xfrm>
      </p:grpSpPr>
      <p:sp>
        <p:nvSpPr>
          <p:cNvPr id="119" name="Google Shape;119;p24"/>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0" name="Google Shape;120;p24"/>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21" name="Google Shape;121;p24"/>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22" name="Google Shape;122;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25" name="Shape 125"/>
        <p:cNvGrpSpPr/>
        <p:nvPr/>
      </p:nvGrpSpPr>
      <p:grpSpPr>
        <a:xfrm>
          <a:off x="0" y="0"/>
          <a:ext cx="0" cy="0"/>
          <a:chOff x="0" y="0"/>
          <a:chExt cx="0" cy="0"/>
        </a:xfrm>
      </p:grpSpPr>
      <p:sp>
        <p:nvSpPr>
          <p:cNvPr id="126" name="Google Shape;126;p25"/>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7" name="Google Shape;127;p25"/>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28" name="Google Shape;128;p25"/>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32" name="Shape 132"/>
        <p:cNvGrpSpPr/>
        <p:nvPr/>
      </p:nvGrpSpPr>
      <p:grpSpPr>
        <a:xfrm>
          <a:off x="0" y="0"/>
          <a:ext cx="0" cy="0"/>
          <a:chOff x="0" y="0"/>
          <a:chExt cx="0" cy="0"/>
        </a:xfrm>
      </p:grpSpPr>
      <p:sp>
        <p:nvSpPr>
          <p:cNvPr id="133" name="Google Shape;133;p26"/>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34" name="Google Shape;134;p26"/>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35" name="Google Shape;135;p2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6" name="Google Shape;136;p2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7" name="Google Shape;137;p2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38" name="Shape 138"/>
        <p:cNvGrpSpPr/>
        <p:nvPr/>
      </p:nvGrpSpPr>
      <p:grpSpPr>
        <a:xfrm>
          <a:off x="0" y="0"/>
          <a:ext cx="0" cy="0"/>
          <a:chOff x="0" y="0"/>
          <a:chExt cx="0" cy="0"/>
        </a:xfrm>
      </p:grpSpPr>
      <p:sp>
        <p:nvSpPr>
          <p:cNvPr id="139" name="Google Shape;139;p27"/>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40" name="Google Shape;140;p27"/>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41" name="Google Shape;141;p2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42" name="Google Shape;142;p2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43" name="Google Shape;143;p2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5" Type="http://schemas.openxmlformats.org/officeDocument/2006/relationships/theme" Target="../theme/theme1.xml"/><Relationship Id="rId14" Type="http://schemas.openxmlformats.org/officeDocument/2006/relationships/slideLayout" Target="../slideLayouts/slideLayout1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5.xml"/><Relationship Id="rId10" Type="http://schemas.openxmlformats.org/officeDocument/2006/relationships/slideLayout" Target="../slideLayouts/slideLayout24.xml"/><Relationship Id="rId12" Type="http://schemas.openxmlformats.org/officeDocument/2006/relationships/theme" Target="../theme/theme2.xml"/><Relationship Id="rId1" Type="http://schemas.openxmlformats.org/officeDocument/2006/relationships/slideLayout" Target="../slideLayouts/slideLayout15.xml"/><Relationship Id="rId2" Type="http://schemas.openxmlformats.org/officeDocument/2006/relationships/slideLayout" Target="../slideLayouts/slideLayout16.xml"/><Relationship Id="rId3" Type="http://schemas.openxmlformats.org/officeDocument/2006/relationships/slideLayout" Target="../slideLayouts/slideLayout17.xml"/><Relationship Id="rId4" Type="http://schemas.openxmlformats.org/officeDocument/2006/relationships/slideLayout" Target="../slideLayouts/slideLayout18.xml"/><Relationship Id="rId9" Type="http://schemas.openxmlformats.org/officeDocument/2006/relationships/slideLayout" Target="../slideLayouts/slideLayout23.xml"/><Relationship Id="rId5" Type="http://schemas.openxmlformats.org/officeDocument/2006/relationships/slideLayout" Target="../slideLayouts/slideLayout19.xml"/><Relationship Id="rId6" Type="http://schemas.openxmlformats.org/officeDocument/2006/relationships/slideLayout" Target="../slideLayouts/slideLayout20.xml"/><Relationship Id="rId7" Type="http://schemas.openxmlformats.org/officeDocument/2006/relationships/slideLayout" Target="../slideLayouts/slideLayout21.xml"/><Relationship Id="rId8"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 id="2147483661" r:id="rId14"/>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9" name="Shape 69"/>
        <p:cNvGrpSpPr/>
        <p:nvPr/>
      </p:nvGrpSpPr>
      <p:grpSpPr>
        <a:xfrm>
          <a:off x="0" y="0"/>
          <a:ext cx="0" cy="0"/>
          <a:chOff x="0" y="0"/>
          <a:chExt cx="0" cy="0"/>
        </a:xfrm>
      </p:grpSpPr>
      <p:sp>
        <p:nvSpPr>
          <p:cNvPr id="70" name="Google Shape;70;p16"/>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1" name="Google Shape;71;p16"/>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3" name="Google Shape;73;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4" name="Google Shape;74;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7" name="Shape 147"/>
        <p:cNvGrpSpPr/>
        <p:nvPr/>
      </p:nvGrpSpPr>
      <p:grpSpPr>
        <a:xfrm>
          <a:off x="0" y="0"/>
          <a:ext cx="0" cy="0"/>
          <a:chOff x="0" y="0"/>
          <a:chExt cx="0" cy="0"/>
        </a:xfrm>
      </p:grpSpPr>
      <p:graphicFrame>
        <p:nvGraphicFramePr>
          <p:cNvPr id="148" name="Google Shape;148;p28"/>
          <p:cNvGraphicFramePr/>
          <p:nvPr/>
        </p:nvGraphicFramePr>
        <p:xfrm>
          <a:off x="0" y="0"/>
          <a:ext cx="3000000" cy="3000000"/>
        </p:xfrm>
        <a:graphic>
          <a:graphicData uri="http://schemas.openxmlformats.org/drawingml/2006/table">
            <a:tbl>
              <a:tblPr bandRow="1" firstRow="1">
                <a:noFill/>
                <a:tableStyleId>{CA86FC59-6F92-4A74-9DF3-2DF3A451858E}</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7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9" name="Google Shape;149;p28"/>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27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50" name="Google Shape;150;p28"/>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4" name="Shape 154"/>
        <p:cNvGrpSpPr/>
        <p:nvPr/>
      </p:nvGrpSpPr>
      <p:grpSpPr>
        <a:xfrm>
          <a:off x="0" y="0"/>
          <a:ext cx="0" cy="0"/>
          <a:chOff x="0" y="0"/>
          <a:chExt cx="0" cy="0"/>
        </a:xfrm>
      </p:grpSpPr>
      <p:graphicFrame>
        <p:nvGraphicFramePr>
          <p:cNvPr id="155" name="Google Shape;155;p29"/>
          <p:cNvGraphicFramePr/>
          <p:nvPr/>
        </p:nvGraphicFramePr>
        <p:xfrm>
          <a:off x="0" y="0"/>
          <a:ext cx="3000000" cy="3000000"/>
        </p:xfrm>
        <a:graphic>
          <a:graphicData uri="http://schemas.openxmlformats.org/drawingml/2006/table">
            <a:tbl>
              <a:tblPr bandRow="1" firstRow="1">
                <a:noFill/>
                <a:tableStyleId>{CA86FC59-6F92-4A74-9DF3-2DF3A451858E}</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700">
                        <a:latin typeface="Inter"/>
                        <a:ea typeface="Inter"/>
                        <a:cs typeface="Inter"/>
                        <a:sym typeface="Inter"/>
                      </a:endParaRPr>
                    </a:p>
                    <a:p>
                      <a:pPr indent="0" lvl="0" marL="0" rtl="0" algn="ctr">
                        <a:spcBef>
                          <a:spcPts val="0"/>
                        </a:spcBef>
                        <a:spcAft>
                          <a:spcPts val="0"/>
                        </a:spcAft>
                        <a:buClr>
                          <a:schemeClr val="dk1"/>
                        </a:buClr>
                        <a:buFont typeface="Arial"/>
                        <a:buNone/>
                      </a:pPr>
                      <a:r>
                        <a:rPr lang="en" sz="1700">
                          <a:latin typeface="Inter"/>
                          <a:ea typeface="Inter"/>
                          <a:cs typeface="Inter"/>
                          <a:sym typeface="Inter"/>
                        </a:rPr>
                        <a:t>a collective understanding and interpretation of the past, encompassing shared narratives, emotions, and cultural values that shape a group's identity and understanding of its origins and trajectory</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500">
                          <a:latin typeface="Inter"/>
                          <a:ea typeface="Inter"/>
                          <a:cs typeface="Inter"/>
                          <a:sym typeface="Inter"/>
                        </a:rPr>
                        <a:t>“... much historical memory worldwide is now shaped outside the academy. In the United States, most mass-market histories are written by nonacademics and are frequently spin-offs from or precursors to TV and film productions.”</a:t>
                      </a:r>
                      <a:endParaRPr sz="1500">
                        <a:latin typeface="Inter"/>
                        <a:ea typeface="Inter"/>
                        <a:cs typeface="Inter"/>
                        <a:sym typeface="Inter"/>
                      </a:endParaRPr>
                    </a:p>
                    <a:p>
                      <a:pPr indent="-323850" lvl="0" marL="457200" rtl="0" algn="r">
                        <a:spcBef>
                          <a:spcPts val="0"/>
                        </a:spcBef>
                        <a:spcAft>
                          <a:spcPts val="0"/>
                        </a:spcAft>
                        <a:buSzPts val="1500"/>
                        <a:buFont typeface="Inter"/>
                        <a:buChar char="-"/>
                      </a:pPr>
                      <a:r>
                        <a:rPr lang="en" sz="1500">
                          <a:latin typeface="Inter"/>
                          <a:ea typeface="Inter"/>
                          <a:cs typeface="Inter"/>
                          <a:sym typeface="Inter"/>
                        </a:rPr>
                        <a:t>Sumit Guha, </a:t>
                      </a:r>
                      <a:r>
                        <a:rPr i="1" lang="en" sz="1500">
                          <a:latin typeface="Inter"/>
                          <a:ea typeface="Inter"/>
                          <a:cs typeface="Inter"/>
                          <a:sym typeface="Inter"/>
                        </a:rPr>
                        <a:t>History and Collective Memory in South Asia, 1200-2000</a:t>
                      </a:r>
                      <a:r>
                        <a:rPr lang="en" sz="1500">
                          <a:latin typeface="Inter"/>
                          <a:ea typeface="Inter"/>
                          <a:cs typeface="Inter"/>
                          <a:sym typeface="Inter"/>
                        </a:rPr>
                        <a:t>, 2019.</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56" name="Google Shape;156;p29"/>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2700">
                <a:solidFill>
                  <a:schemeClr val="dk1"/>
                </a:solidFill>
                <a:latin typeface="Plus Jakarta Sans"/>
                <a:ea typeface="Plus Jakarta Sans"/>
                <a:cs typeface="Plus Jakarta Sans"/>
                <a:sym typeface="Plus Jakarta Sans"/>
              </a:rPr>
              <a:t>Historical Memory</a:t>
            </a:r>
            <a:endParaRPr b="1" sz="27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57" name="Google Shape;157;p29"/>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1" name="Shape 161"/>
        <p:cNvGrpSpPr/>
        <p:nvPr/>
      </p:nvGrpSpPr>
      <p:grpSpPr>
        <a:xfrm>
          <a:off x="0" y="0"/>
          <a:ext cx="0" cy="0"/>
          <a:chOff x="0" y="0"/>
          <a:chExt cx="0" cy="0"/>
        </a:xfrm>
      </p:grpSpPr>
      <p:sp>
        <p:nvSpPr>
          <p:cNvPr id="162" name="Google Shape;162;p30"/>
          <p:cNvSpPr/>
          <p:nvPr/>
        </p:nvSpPr>
        <p:spPr>
          <a:xfrm>
            <a:off x="4457700" y="133650"/>
            <a:ext cx="4247400" cy="3480600"/>
          </a:xfrm>
          <a:prstGeom prst="wedgeRoundRectCallout">
            <a:avLst>
              <a:gd fmla="val 14882" name="adj1"/>
              <a:gd fmla="val 58248" name="adj2"/>
              <a:gd fmla="val 0" name="adj3"/>
            </a:avLst>
          </a:prstGeom>
          <a:solidFill>
            <a:srgbClr val="38E0A3"/>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lnSpc>
                <a:spcPct val="90000"/>
              </a:lnSpc>
              <a:spcBef>
                <a:spcPts val="800"/>
              </a:spcBef>
              <a:spcAft>
                <a:spcPts val="0"/>
              </a:spcAft>
              <a:buClr>
                <a:schemeClr val="dk1"/>
              </a:buClr>
              <a:buSzPts val="1100"/>
              <a:buFont typeface="Arial"/>
              <a:buNone/>
            </a:pPr>
            <a:r>
              <a:rPr b="1" lang="en">
                <a:solidFill>
                  <a:schemeClr val="dk1"/>
                </a:solidFill>
                <a:latin typeface="Inter"/>
                <a:ea typeface="Inter"/>
                <a:cs typeface="Inter"/>
                <a:sym typeface="Inter"/>
              </a:rPr>
              <a:t>How does a society remember, critique, commemorate, and find significance in events, artifacts, and places of conflict and war? Within this question lie others: How do we best preserve and learn from painful historical memories while overcoming historical trauma? Why do some historical memories remain potent, while others are forgotten, revised, or erased? How can members of the same society inscribe such different significances into an event, artifact, or location? How does the construction of collective historical memory contribute to the dire and systematic class and racial inequalities that characterize our times?</a:t>
            </a:r>
            <a:endParaRPr b="1">
              <a:solidFill>
                <a:schemeClr val="dk1"/>
              </a:solidFill>
              <a:latin typeface="Inter"/>
              <a:ea typeface="Inter"/>
              <a:cs typeface="Inter"/>
              <a:sym typeface="Inter"/>
            </a:endParaRPr>
          </a:p>
          <a:p>
            <a:pPr indent="0" lvl="0" marL="0" rtl="0" algn="ctr">
              <a:spcBef>
                <a:spcPts val="0"/>
              </a:spcBef>
              <a:spcAft>
                <a:spcPts val="0"/>
              </a:spcAft>
              <a:buNone/>
            </a:pPr>
            <a:r>
              <a:t/>
            </a:r>
            <a:endParaRPr/>
          </a:p>
        </p:txBody>
      </p:sp>
      <p:sp>
        <p:nvSpPr>
          <p:cNvPr id="163" name="Google Shape;163;p30"/>
          <p:cNvSpPr txBox="1"/>
          <p:nvPr/>
        </p:nvSpPr>
        <p:spPr>
          <a:xfrm>
            <a:off x="92100" y="52950"/>
            <a:ext cx="4365600" cy="34284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None/>
            </a:pPr>
            <a:r>
              <a:rPr b="1" lang="en" sz="1300">
                <a:latin typeface="Inter"/>
                <a:ea typeface="Inter"/>
                <a:cs typeface="Inter"/>
                <a:sym typeface="Inter"/>
              </a:rPr>
              <a:t>QUOTE ANALYSIS:</a:t>
            </a:r>
            <a:endParaRPr b="1" sz="1300">
              <a:latin typeface="Inter"/>
              <a:ea typeface="Inter"/>
              <a:cs typeface="Inter"/>
              <a:sym typeface="Inter"/>
            </a:endParaRPr>
          </a:p>
          <a:p>
            <a:pPr indent="0" lvl="0" marL="0" rtl="0" algn="l">
              <a:lnSpc>
                <a:spcPct val="90000"/>
              </a:lnSpc>
              <a:spcBef>
                <a:spcPts val="800"/>
              </a:spcBef>
              <a:spcAft>
                <a:spcPts val="0"/>
              </a:spcAft>
              <a:buNone/>
            </a:pPr>
            <a:r>
              <a:rPr lang="en" sz="1300">
                <a:solidFill>
                  <a:schemeClr val="dk1"/>
                </a:solidFill>
                <a:latin typeface="Inter"/>
                <a:ea typeface="Inter"/>
                <a:cs typeface="Inter"/>
                <a:sym typeface="Inter"/>
              </a:rPr>
              <a:t>In 3-5 sentences, answer the following prompt.</a:t>
            </a:r>
            <a:endParaRPr b="1" sz="1300">
              <a:solidFill>
                <a:srgbClr val="000000"/>
              </a:solidFill>
              <a:latin typeface="Inter"/>
              <a:ea typeface="Inter"/>
              <a:cs typeface="Inter"/>
              <a:sym typeface="Inter"/>
            </a:endParaRPr>
          </a:p>
          <a:p>
            <a:pPr indent="0" lvl="0" marL="0" rtl="0" algn="l">
              <a:lnSpc>
                <a:spcPct val="90000"/>
              </a:lnSpc>
              <a:spcBef>
                <a:spcPts val="800"/>
              </a:spcBef>
              <a:spcAft>
                <a:spcPts val="0"/>
              </a:spcAft>
              <a:buNone/>
            </a:pPr>
            <a:r>
              <a:t/>
            </a:r>
            <a:endParaRPr sz="1300">
              <a:latin typeface="Inter"/>
              <a:ea typeface="Inter"/>
              <a:cs typeface="Inter"/>
              <a:sym typeface="Inter"/>
            </a:endParaRPr>
          </a:p>
          <a:p>
            <a:pPr indent="0" lvl="0" marL="0" rtl="0" algn="l">
              <a:lnSpc>
                <a:spcPct val="90000"/>
              </a:lnSpc>
              <a:spcBef>
                <a:spcPts val="0"/>
              </a:spcBef>
              <a:spcAft>
                <a:spcPts val="0"/>
              </a:spcAft>
              <a:buNone/>
            </a:pPr>
            <a:r>
              <a:rPr lang="en" sz="1300">
                <a:latin typeface="Inter"/>
                <a:ea typeface="Inter"/>
                <a:cs typeface="Inter"/>
                <a:sym typeface="Inter"/>
              </a:rPr>
              <a:t>Why do societies choose to remember some parts of history while forgetting or erasing others? Use examples to explain how these choices affect whose stories are told, whose are left out, and how that shapes our understanding of the past?</a:t>
            </a:r>
            <a:endParaRPr sz="1300">
              <a:latin typeface="Inter"/>
              <a:ea typeface="Inter"/>
              <a:cs typeface="Inter"/>
              <a:sym typeface="Inter"/>
            </a:endParaRPr>
          </a:p>
          <a:p>
            <a:pPr indent="0" lvl="0" marL="0" rtl="0" algn="l">
              <a:lnSpc>
                <a:spcPct val="100000"/>
              </a:lnSpc>
              <a:spcBef>
                <a:spcPts val="0"/>
              </a:spcBef>
              <a:spcAft>
                <a:spcPts val="0"/>
              </a:spcAft>
              <a:buNone/>
            </a:pPr>
            <a:r>
              <a:t/>
            </a:r>
            <a:endParaRPr b="1" sz="1300">
              <a:solidFill>
                <a:srgbClr val="E95C3D"/>
              </a:solidFill>
              <a:latin typeface="Inter"/>
              <a:ea typeface="Inter"/>
              <a:cs typeface="Inter"/>
              <a:sym typeface="Inter"/>
            </a:endParaRPr>
          </a:p>
          <a:p>
            <a:pPr indent="0" lvl="0" marL="0" rtl="0" algn="l">
              <a:lnSpc>
                <a:spcPct val="90000"/>
              </a:lnSpc>
              <a:spcBef>
                <a:spcPts val="1200"/>
              </a:spcBef>
              <a:spcAft>
                <a:spcPts val="0"/>
              </a:spcAft>
              <a:buNone/>
            </a:pPr>
            <a:r>
              <a:t/>
            </a:r>
            <a:endParaRPr b="1" sz="1300">
              <a:solidFill>
                <a:srgbClr val="E95C3D"/>
              </a:solidFill>
              <a:latin typeface="Inter"/>
              <a:ea typeface="Inter"/>
              <a:cs typeface="Inter"/>
              <a:sym typeface="Inter"/>
            </a:endParaRPr>
          </a:p>
        </p:txBody>
      </p:sp>
      <p:sp>
        <p:nvSpPr>
          <p:cNvPr id="164" name="Google Shape;164;p30"/>
          <p:cNvSpPr txBox="1"/>
          <p:nvPr/>
        </p:nvSpPr>
        <p:spPr>
          <a:xfrm>
            <a:off x="4470200" y="3857625"/>
            <a:ext cx="4478700" cy="683400"/>
          </a:xfrm>
          <a:prstGeom prst="rect">
            <a:avLst/>
          </a:prstGeom>
          <a:noFill/>
          <a:ln>
            <a:noFill/>
          </a:ln>
        </p:spPr>
        <p:txBody>
          <a:bodyPr anchorCtr="0" anchor="t" bIns="91425" lIns="91425" spcFirstLastPara="1" rIns="91425" wrap="square" tIns="91425">
            <a:spAutoFit/>
          </a:bodyPr>
          <a:lstStyle/>
          <a:p>
            <a:pPr indent="0" lvl="0" marL="0" rtl="0" algn="l">
              <a:lnSpc>
                <a:spcPct val="90000"/>
              </a:lnSpc>
              <a:spcBef>
                <a:spcPts val="800"/>
              </a:spcBef>
              <a:spcAft>
                <a:spcPts val="0"/>
              </a:spcAft>
              <a:buNone/>
            </a:pPr>
            <a:r>
              <a:rPr lang="en" sz="1200">
                <a:solidFill>
                  <a:schemeClr val="dk1"/>
                </a:solidFill>
                <a:latin typeface="Inter"/>
                <a:ea typeface="Inter"/>
                <a:cs typeface="Inter"/>
                <a:sym typeface="Inter"/>
              </a:rPr>
              <a:t>Source: Ashley Ann Bissonnette and Mark Axel Tveskov, </a:t>
            </a:r>
            <a:r>
              <a:rPr i="1" lang="en" sz="1200">
                <a:solidFill>
                  <a:schemeClr val="dk1"/>
                </a:solidFill>
                <a:latin typeface="Inter"/>
                <a:ea typeface="Inter"/>
                <a:cs typeface="Inter"/>
                <a:sym typeface="Inter"/>
              </a:rPr>
              <a:t>Conflict Archaeology, Historical Memory, and the Experience of War</a:t>
            </a:r>
            <a:r>
              <a:rPr lang="en" sz="1200">
                <a:solidFill>
                  <a:schemeClr val="dk1"/>
                </a:solidFill>
                <a:latin typeface="Inter"/>
                <a:ea typeface="Inter"/>
                <a:cs typeface="Inter"/>
                <a:sym typeface="Inter"/>
              </a:rPr>
              <a:t>, 2023.</a:t>
            </a:r>
            <a:endParaRPr sz="1200"/>
          </a:p>
        </p:txBody>
      </p:sp>
      <p:sp>
        <p:nvSpPr>
          <p:cNvPr id="165" name="Google Shape;165;p30"/>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