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10058400" cx="7772400"/>
  <p:notesSz cx="6858000" cy="9144000"/>
  <p:embeddedFontLst>
    <p:embeddedFont>
      <p:font typeface="Halant"/>
      <p:regular r:id="rId11"/>
      <p:bold r:id="rId12"/>
    </p:embeddedFont>
    <p:embeddedFont>
      <p:font typeface="Inter"/>
      <p:regular r:id="rId13"/>
      <p:bold r:id="rId14"/>
      <p:italic r:id="rId15"/>
      <p:boldItalic r:id="rId16"/>
    </p:embeddedFont>
    <p:embeddedFont>
      <p:font typeface="Plus Jakarta Sans"/>
      <p:bold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747775"/>
          </p15:clr>
        </p15:guide>
        <p15:guide id="2" pos="24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alant-regular.fntdata"/><Relationship Id="rId10" Type="http://schemas.openxmlformats.org/officeDocument/2006/relationships/slide" Target="slides/slide5.xml"/><Relationship Id="rId13" Type="http://schemas.openxmlformats.org/officeDocument/2006/relationships/font" Target="fonts/Inter-regular.fntdata"/><Relationship Id="rId12" Type="http://schemas.openxmlformats.org/officeDocument/2006/relationships/font" Target="fonts/Halant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Inter-italic.fntdata"/><Relationship Id="rId14" Type="http://schemas.openxmlformats.org/officeDocument/2006/relationships/font" Target="fonts/Inter-bold.fntdata"/><Relationship Id="rId17" Type="http://schemas.openxmlformats.org/officeDocument/2006/relationships/font" Target="fonts/PlusJakartaSans-bold.fntdata"/><Relationship Id="rId16" Type="http://schemas.openxmlformats.org/officeDocument/2006/relationships/font" Target="fonts/Inter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PlusJakartaSans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62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579d81cf7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g3579d81cf79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5ecc7ed09b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g35ecc7ed09b_0_6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5ecc7ed09b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g35ecc7ed09b_0_9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5ecc7ed09b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g35ecc7ed09b_0_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5ecc7ed09b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35ecc7ed09b_0_1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2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2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2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800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2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hyperlink" Target="https://www.flickr.com/photos/21169166@N05/4756645803" TargetMode="External"/><Relationship Id="rId5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0" y="0"/>
            <a:ext cx="7772400" cy="492000"/>
          </a:xfrm>
          <a:prstGeom prst="rect">
            <a:avLst/>
          </a:prstGeom>
          <a:solidFill>
            <a:srgbClr val="38E0A4"/>
          </a:solidFill>
          <a:ln>
            <a:noFill/>
          </a:ln>
        </p:spPr>
        <p:txBody>
          <a:bodyPr anchorCtr="0" anchor="ctr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2200">
                <a:latin typeface="Halant"/>
                <a:ea typeface="Halant"/>
                <a:cs typeface="Halant"/>
                <a:sym typeface="Halant"/>
              </a:rPr>
              <a:t>Station 1: Mesopotamia</a:t>
            </a:r>
            <a:endParaRPr b="1" sz="2200">
              <a:solidFill>
                <a:srgbClr val="00000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544" y="9500671"/>
            <a:ext cx="431174" cy="431174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5533766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©2025 Thinking Nation</a:t>
            </a:r>
            <a:endParaRPr sz="11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2966288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thinkingnation.org</a:t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3134344" y="7651775"/>
            <a:ext cx="4815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SAHELANTHROPUS</a:t>
            </a:r>
            <a:endParaRPr sz="800"/>
          </a:p>
        </p:txBody>
      </p:sp>
      <p:sp>
        <p:nvSpPr>
          <p:cNvPr id="59" name="Google Shape;59;p13"/>
          <p:cNvSpPr/>
          <p:nvPr/>
        </p:nvSpPr>
        <p:spPr>
          <a:xfrm rot="-914">
            <a:off x="381550" y="7497097"/>
            <a:ext cx="6770400" cy="1845600"/>
          </a:xfrm>
          <a:prstGeom prst="rect">
            <a:avLst/>
          </a:prstGeom>
          <a:solidFill>
            <a:srgbClr val="DEF9E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image above is a tablet with proto-cuneiform pictographic characters dating back to the end of 4000 BC during the Uruk III period in Mesopotamia.  This is thought to be a list of slaves' names, the hand in the upper left corner representing the owner.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Public Domain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3350" y="725577"/>
            <a:ext cx="6946817" cy="6244862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/>
          <p:nvPr/>
        </p:nvSpPr>
        <p:spPr>
          <a:xfrm>
            <a:off x="1793450" y="7066973"/>
            <a:ext cx="3946500" cy="589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3"/>
          <p:cNvSpPr txBox="1"/>
          <p:nvPr/>
        </p:nvSpPr>
        <p:spPr>
          <a:xfrm>
            <a:off x="1992050" y="7085063"/>
            <a:ext cx="3549300" cy="4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Note</a:t>
            </a:r>
            <a:endParaRPr b="1" sz="23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/>
          <p:nvPr/>
        </p:nvSpPr>
        <p:spPr>
          <a:xfrm>
            <a:off x="0" y="0"/>
            <a:ext cx="7772400" cy="49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2200">
                <a:solidFill>
                  <a:schemeClr val="lt1"/>
                </a:solidFill>
                <a:latin typeface="Halant"/>
                <a:ea typeface="Halant"/>
                <a:cs typeface="Halant"/>
                <a:sym typeface="Halant"/>
              </a:rPr>
              <a:t>Station 2: Ancient Egypt</a:t>
            </a:r>
            <a:endParaRPr b="1" sz="2200">
              <a:solidFill>
                <a:schemeClr val="lt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544" y="9500671"/>
            <a:ext cx="431174" cy="431174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5533766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©2025 Thinking Nation</a:t>
            </a:r>
            <a:endParaRPr sz="11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2966288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thinkingnation.org</a:t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3134344" y="7651775"/>
            <a:ext cx="4815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SAHELANTHROPUS</a:t>
            </a:r>
            <a:endParaRPr sz="800"/>
          </a:p>
        </p:txBody>
      </p:sp>
      <p:sp>
        <p:nvSpPr>
          <p:cNvPr id="72" name="Google Shape;72;p14"/>
          <p:cNvSpPr/>
          <p:nvPr/>
        </p:nvSpPr>
        <p:spPr>
          <a:xfrm rot="-914">
            <a:off x="381550" y="7497125"/>
            <a:ext cx="6770400" cy="18927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image above was taken in 2017 inside the Tomb of Menna at Thebes. It is believed to represent the 18th dynasty of Egypt, circa 1550/1549 to 1292 BC.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latin typeface="Inter"/>
                <a:ea typeface="Inter"/>
                <a:cs typeface="Inter"/>
                <a:sym typeface="Inter"/>
                <a:hlinkClick r:id="rId4"/>
              </a:rPr>
              <a:t>Source: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CC BY-SA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3" name="Google Shape;73;p14"/>
          <p:cNvSpPr/>
          <p:nvPr/>
        </p:nvSpPr>
        <p:spPr>
          <a:xfrm>
            <a:off x="1793450" y="7066973"/>
            <a:ext cx="3946500" cy="589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4"/>
          <p:cNvSpPr txBox="1"/>
          <p:nvPr/>
        </p:nvSpPr>
        <p:spPr>
          <a:xfrm>
            <a:off x="1992050" y="7085063"/>
            <a:ext cx="3549300" cy="4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Note</a:t>
            </a:r>
            <a:endParaRPr b="1" sz="23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75" name="Google Shape;7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9717" y="979125"/>
            <a:ext cx="7390283" cy="5542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/>
          <p:nvPr/>
        </p:nvSpPr>
        <p:spPr>
          <a:xfrm>
            <a:off x="0" y="0"/>
            <a:ext cx="7772400" cy="492000"/>
          </a:xfrm>
          <a:prstGeom prst="rect">
            <a:avLst/>
          </a:prstGeom>
          <a:solidFill>
            <a:srgbClr val="F1AF4B"/>
          </a:solidFill>
          <a:ln>
            <a:noFill/>
          </a:ln>
        </p:spPr>
        <p:txBody>
          <a:bodyPr anchorCtr="0" anchor="ctr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22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Station 3: Ancient China</a:t>
            </a:r>
            <a:endParaRPr b="1" sz="22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81" name="Google Shape;8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544" y="9500671"/>
            <a:ext cx="431174" cy="431174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5"/>
          <p:cNvSpPr txBox="1"/>
          <p:nvPr/>
        </p:nvSpPr>
        <p:spPr>
          <a:xfrm>
            <a:off x="5533766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©2025 Thinking Nation</a:t>
            </a:r>
            <a:endParaRPr sz="11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3" name="Google Shape;83;p15"/>
          <p:cNvSpPr txBox="1"/>
          <p:nvPr/>
        </p:nvSpPr>
        <p:spPr>
          <a:xfrm>
            <a:off x="2966288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thinkingnation.org</a:t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4" name="Google Shape;84;p15"/>
          <p:cNvSpPr txBox="1"/>
          <p:nvPr/>
        </p:nvSpPr>
        <p:spPr>
          <a:xfrm>
            <a:off x="3134344" y="7651775"/>
            <a:ext cx="4815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SAHELANTHROPUS</a:t>
            </a:r>
            <a:endParaRPr sz="800"/>
          </a:p>
        </p:txBody>
      </p:sp>
      <p:sp>
        <p:nvSpPr>
          <p:cNvPr id="85" name="Google Shape;85;p15"/>
          <p:cNvSpPr/>
          <p:nvPr/>
        </p:nvSpPr>
        <p:spPr>
          <a:xfrm rot="-914">
            <a:off x="381550" y="7497125"/>
            <a:ext cx="6770400" cy="18927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image above is a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Simuwu Ding (Chinese ritual bronze) and is the heaviest piece of bronze work found in China so far. It was made in the late Shang Dynasty at Anyang (c. 1300 – 1046 BC).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Public Domain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6" name="Google Shape;86;p15"/>
          <p:cNvSpPr/>
          <p:nvPr/>
        </p:nvSpPr>
        <p:spPr>
          <a:xfrm>
            <a:off x="1793450" y="7066973"/>
            <a:ext cx="3946500" cy="589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5"/>
          <p:cNvSpPr txBox="1"/>
          <p:nvPr/>
        </p:nvSpPr>
        <p:spPr>
          <a:xfrm>
            <a:off x="1992050" y="7085063"/>
            <a:ext cx="3549300" cy="4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Note</a:t>
            </a:r>
            <a:endParaRPr b="1" sz="23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88" name="Google Shape;8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76900" y="653450"/>
            <a:ext cx="4818576" cy="62701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/>
          <p:nvPr/>
        </p:nvSpPr>
        <p:spPr>
          <a:xfrm>
            <a:off x="0" y="0"/>
            <a:ext cx="7772400" cy="492000"/>
          </a:xfrm>
          <a:prstGeom prst="rect">
            <a:avLst/>
          </a:prstGeom>
          <a:solidFill>
            <a:srgbClr val="EA5B3D"/>
          </a:solidFill>
          <a:ln>
            <a:noFill/>
          </a:ln>
        </p:spPr>
        <p:txBody>
          <a:bodyPr anchorCtr="0" anchor="ctr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2200">
                <a:solidFill>
                  <a:schemeClr val="lt1"/>
                </a:solidFill>
                <a:latin typeface="Halant"/>
                <a:ea typeface="Halant"/>
                <a:cs typeface="Halant"/>
                <a:sym typeface="Halant"/>
              </a:rPr>
              <a:t>Station 4: Indus Valley</a:t>
            </a:r>
            <a:endParaRPr b="1" sz="2200">
              <a:solidFill>
                <a:schemeClr val="lt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94" name="Google Shape;9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544" y="9500671"/>
            <a:ext cx="431174" cy="431174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6"/>
          <p:cNvSpPr txBox="1"/>
          <p:nvPr/>
        </p:nvSpPr>
        <p:spPr>
          <a:xfrm>
            <a:off x="5533766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©2025 Thinking Nation</a:t>
            </a:r>
            <a:endParaRPr sz="11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6" name="Google Shape;96;p16"/>
          <p:cNvSpPr txBox="1"/>
          <p:nvPr/>
        </p:nvSpPr>
        <p:spPr>
          <a:xfrm>
            <a:off x="2966288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thinkingnation.org</a:t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7" name="Google Shape;97;p16"/>
          <p:cNvSpPr txBox="1"/>
          <p:nvPr/>
        </p:nvSpPr>
        <p:spPr>
          <a:xfrm>
            <a:off x="3134344" y="7651775"/>
            <a:ext cx="4815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SAHELANTHROPUS</a:t>
            </a:r>
            <a:endParaRPr sz="800"/>
          </a:p>
        </p:txBody>
      </p:sp>
      <p:sp>
        <p:nvSpPr>
          <p:cNvPr id="98" name="Google Shape;98;p16"/>
          <p:cNvSpPr/>
          <p:nvPr/>
        </p:nvSpPr>
        <p:spPr>
          <a:xfrm rot="-914">
            <a:off x="381550" y="7497125"/>
            <a:ext cx="6770400" cy="1892700"/>
          </a:xfrm>
          <a:prstGeom prst="rect">
            <a:avLst/>
          </a:prstGeom>
          <a:solidFill>
            <a:srgbClr val="FDE1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image above is a bronze statuette dubbed the "Dancing Girl", created circa 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2500 BCE in 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Mohenjo-Daro.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Public Domain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9" name="Google Shape;99;p16"/>
          <p:cNvSpPr/>
          <p:nvPr/>
        </p:nvSpPr>
        <p:spPr>
          <a:xfrm>
            <a:off x="1793450" y="7066973"/>
            <a:ext cx="3946500" cy="589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6"/>
          <p:cNvSpPr txBox="1"/>
          <p:nvPr/>
        </p:nvSpPr>
        <p:spPr>
          <a:xfrm>
            <a:off x="1992050" y="7085063"/>
            <a:ext cx="3549300" cy="4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Note</a:t>
            </a:r>
            <a:endParaRPr b="1" sz="23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101" name="Google Shape;10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91400" y="653450"/>
            <a:ext cx="4150599" cy="62701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7"/>
          <p:cNvSpPr txBox="1"/>
          <p:nvPr/>
        </p:nvSpPr>
        <p:spPr>
          <a:xfrm>
            <a:off x="0" y="0"/>
            <a:ext cx="7772400" cy="4920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22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Station 5: Mesoamerica</a:t>
            </a:r>
            <a:endParaRPr b="1" sz="22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107" name="Google Shape;10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544" y="9500671"/>
            <a:ext cx="431174" cy="431174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7"/>
          <p:cNvSpPr txBox="1"/>
          <p:nvPr/>
        </p:nvSpPr>
        <p:spPr>
          <a:xfrm>
            <a:off x="5533766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©2025 Thinking Nation</a:t>
            </a:r>
            <a:endParaRPr sz="11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9" name="Google Shape;109;p17"/>
          <p:cNvSpPr txBox="1"/>
          <p:nvPr/>
        </p:nvSpPr>
        <p:spPr>
          <a:xfrm>
            <a:off x="2966288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thinkingnation.org</a:t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0" name="Google Shape;110;p17"/>
          <p:cNvSpPr txBox="1"/>
          <p:nvPr/>
        </p:nvSpPr>
        <p:spPr>
          <a:xfrm>
            <a:off x="3134344" y="7651775"/>
            <a:ext cx="4815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SAHELANTHROPUS</a:t>
            </a:r>
            <a:endParaRPr sz="800"/>
          </a:p>
        </p:txBody>
      </p:sp>
      <p:sp>
        <p:nvSpPr>
          <p:cNvPr id="111" name="Google Shape;111;p17"/>
          <p:cNvSpPr/>
          <p:nvPr/>
        </p:nvSpPr>
        <p:spPr>
          <a:xfrm rot="-914">
            <a:off x="381550" y="7497125"/>
            <a:ext cx="6770400" cy="18927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image above is an Olmec Chief or King found at an archaeological site of an Olmec civilization located in the present-day Mexican state of Tabasco, created roughly circa 1200 to 400 BCE.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Public Domain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2" name="Google Shape;112;p17"/>
          <p:cNvSpPr/>
          <p:nvPr/>
        </p:nvSpPr>
        <p:spPr>
          <a:xfrm>
            <a:off x="1793450" y="7066973"/>
            <a:ext cx="3946500" cy="589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7"/>
          <p:cNvSpPr txBox="1"/>
          <p:nvPr/>
        </p:nvSpPr>
        <p:spPr>
          <a:xfrm>
            <a:off x="1992050" y="7085063"/>
            <a:ext cx="3549300" cy="4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Note</a:t>
            </a:r>
            <a:endParaRPr b="1" sz="23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114" name="Google Shape;11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15375" y="644400"/>
            <a:ext cx="4702630" cy="62701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