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Lst>
  <p:sldSz cy="10058400" cx="7772400"/>
  <p:notesSz cx="6858000" cy="9144000"/>
  <p:embeddedFontLst>
    <p:embeddedFont>
      <p:font typeface="Halant"/>
      <p:regular r:id="rId14"/>
      <p:bold r:id="rId15"/>
    </p:embeddedFont>
    <p:embeddedFont>
      <p:font typeface="Inter"/>
      <p:regular r:id="rId16"/>
      <p:bold r:id="rId17"/>
      <p:italic r:id="rId18"/>
      <p:boldItalic r:id="rId19"/>
    </p:embeddedFont>
    <p:embeddedFont>
      <p:font typeface="Work Sans"/>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4A20227-63B2-40F7-86A7-BE96E8854EED}">
  <a:tblStyle styleId="{54A20227-63B2-40F7-86A7-BE96E8854EED}"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WorkSans-regular.fntdata"/><Relationship Id="rId11" Type="http://schemas.openxmlformats.org/officeDocument/2006/relationships/slide" Target="slides/slide5.xml"/><Relationship Id="rId22" Type="http://schemas.openxmlformats.org/officeDocument/2006/relationships/font" Target="fonts/WorkSans-italic.fntdata"/><Relationship Id="rId10" Type="http://schemas.openxmlformats.org/officeDocument/2006/relationships/slide" Target="slides/slide4.xml"/><Relationship Id="rId21" Type="http://schemas.openxmlformats.org/officeDocument/2006/relationships/font" Target="fonts/WorkSans-bold.fntdata"/><Relationship Id="rId13" Type="http://schemas.openxmlformats.org/officeDocument/2006/relationships/slide" Target="slides/slide7.xml"/><Relationship Id="rId12" Type="http://schemas.openxmlformats.org/officeDocument/2006/relationships/slide" Target="slides/slide6.xml"/><Relationship Id="rId23" Type="http://schemas.openxmlformats.org/officeDocument/2006/relationships/font" Target="fonts/WorkSans-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Halant-bold.fntdata"/><Relationship Id="rId14" Type="http://schemas.openxmlformats.org/officeDocument/2006/relationships/font" Target="fonts/Halant-regular.fntdata"/><Relationship Id="rId17" Type="http://schemas.openxmlformats.org/officeDocument/2006/relationships/font" Target="fonts/Inter-bold.fntdata"/><Relationship Id="rId16" Type="http://schemas.openxmlformats.org/officeDocument/2006/relationships/font" Target="fonts/Inter-regular.fntdata"/><Relationship Id="rId5" Type="http://schemas.openxmlformats.org/officeDocument/2006/relationships/slideMaster" Target="slideMasters/slideMaster1.xml"/><Relationship Id="rId19" Type="http://schemas.openxmlformats.org/officeDocument/2006/relationships/font" Target="fonts/Inter-boldItalic.fntdata"/><Relationship Id="rId6" Type="http://schemas.openxmlformats.org/officeDocument/2006/relationships/notesMaster" Target="notesMasters/notesMaster1.xml"/><Relationship Id="rId18" Type="http://schemas.openxmlformats.org/officeDocument/2006/relationships/font" Target="fonts/Inter-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75"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66f21379ae_1_13: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66f21379ae_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66f21379ae_1_25: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66f21379ae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66f21379ae_1_42: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66f21379ae_1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66f21379ae_1_55: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66f21379ae_1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74223a0e35_0_0: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74223a0e3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74223a0e35_0_11: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74223a0e35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74223a0e35_0_20: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374223a0e35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4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3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107540"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6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3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200" cy="7695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 - </a:t>
            </a:r>
            <a:r>
              <a:rPr lang="en" sz="2400">
                <a:solidFill>
                  <a:schemeClr val="dk1"/>
                </a:solidFill>
                <a:latin typeface="Halant"/>
                <a:ea typeface="Halant"/>
                <a:cs typeface="Halant"/>
                <a:sym typeface="Halant"/>
              </a:rPr>
              <a:t>Hamadab Stela</a:t>
            </a:r>
            <a:endParaRPr sz="1900">
              <a:latin typeface="Halant"/>
              <a:ea typeface="Halant"/>
              <a:cs typeface="Halant"/>
              <a:sym typeface="Halant"/>
            </a:endParaRPr>
          </a:p>
        </p:txBody>
      </p:sp>
      <p:graphicFrame>
        <p:nvGraphicFramePr>
          <p:cNvPr id="55" name="Google Shape;55;p13"/>
          <p:cNvGraphicFramePr/>
          <p:nvPr/>
        </p:nvGraphicFramePr>
        <p:xfrm>
          <a:off x="434400" y="680600"/>
          <a:ext cx="3000000" cy="3000000"/>
        </p:xfrm>
        <a:graphic>
          <a:graphicData uri="http://schemas.openxmlformats.org/drawingml/2006/table">
            <a:tbl>
              <a:tblPr>
                <a:noFill/>
                <a:tableStyleId>{54A20227-63B2-40F7-86A7-BE96E8854EED}</a:tableStyleId>
              </a:tblPr>
              <a:tblGrid>
                <a:gridCol w="6903600"/>
              </a:tblGrid>
              <a:tr h="371900">
                <a:tc>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highlight>
                            <a:srgbClr val="F8F9FA"/>
                          </a:highlight>
                          <a:latin typeface="Halant"/>
                          <a:ea typeface="Halant"/>
                          <a:cs typeface="Halant"/>
                          <a:sym typeface="Halant"/>
                        </a:rPr>
                        <a:t>Jononmac46</a:t>
                      </a:r>
                      <a:r>
                        <a:rPr lang="en" sz="1200">
                          <a:latin typeface="Halant"/>
                          <a:ea typeface="Halant"/>
                          <a:cs typeface="Halant"/>
                          <a:sym typeface="Halant"/>
                        </a:rPr>
                        <a:t>, “Hamadab Stela in the British Museum,” photo taken on March 30,  2014.</a:t>
                      </a:r>
                      <a:r>
                        <a:rPr lang="en" sz="1200">
                          <a:latin typeface="Halant"/>
                          <a:ea typeface="Halant"/>
                          <a:cs typeface="Halant"/>
                          <a:sym typeface="Halant"/>
                        </a:rPr>
                        <a:t> </a:t>
                      </a:r>
                      <a:endParaRPr sz="1200">
                        <a:latin typeface="Halant"/>
                        <a:ea typeface="Halant"/>
                        <a:cs typeface="Halant"/>
                        <a:sym typeface="Halant"/>
                      </a:endParaRPr>
                    </a:p>
                    <a:p>
                      <a:pPr indent="0" lvl="0" marL="0" rtl="0" algn="l">
                        <a:spcBef>
                          <a:spcPts val="0"/>
                        </a:spcBef>
                        <a:spcAft>
                          <a:spcPts val="0"/>
                        </a:spcAft>
                        <a:buNone/>
                      </a:pPr>
                      <a:r>
                        <a:rPr lang="en" sz="1200">
                          <a:latin typeface="Halant"/>
                          <a:ea typeface="Halant"/>
                          <a:cs typeface="Halant"/>
                          <a:sym typeface="Halant"/>
                        </a:rPr>
                        <a:t>CC BY-SA 3.0</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sp>
        <p:nvSpPr>
          <p:cNvPr id="56" name="Google Shape;56;p13"/>
          <p:cNvSpPr txBox="1"/>
          <p:nvPr/>
        </p:nvSpPr>
        <p:spPr>
          <a:xfrm>
            <a:off x="577200" y="8052525"/>
            <a:ext cx="66180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Note: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The Hamadab Stela is a massive sandstone monument discovered at Hamadab, located just south of the ancient city of Meroë in Sudan. Currently housed in the British Museum, the stela is particularly important because it bears one of the longest inscriptions ever found in the Meroitic (principal language of the Kingdom of Kush) script.</a:t>
            </a:r>
            <a:endParaRPr sz="1200">
              <a:latin typeface="Inter"/>
              <a:ea typeface="Inter"/>
              <a:cs typeface="Inter"/>
              <a:sym typeface="Inter"/>
            </a:endParaRPr>
          </a:p>
        </p:txBody>
      </p:sp>
      <p:pic>
        <p:nvPicPr>
          <p:cNvPr id="57" name="Google Shape;57;p13"/>
          <p:cNvPicPr preferRelativeResize="0"/>
          <p:nvPr/>
        </p:nvPicPr>
        <p:blipFill>
          <a:blip r:embed="rId3">
            <a:alphaModFix/>
          </a:blip>
          <a:stretch>
            <a:fillRect/>
          </a:stretch>
        </p:blipFill>
        <p:spPr>
          <a:xfrm>
            <a:off x="1465387" y="1269675"/>
            <a:ext cx="4841626" cy="6453925"/>
          </a:xfrm>
          <a:prstGeom prst="rect">
            <a:avLst/>
          </a:prstGeom>
          <a:noFill/>
          <a:ln>
            <a:noFill/>
          </a:ln>
        </p:spPr>
      </p:pic>
      <p:pic>
        <p:nvPicPr>
          <p:cNvPr id="58" name="Google Shape;58;p13"/>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59" name="Google Shape;59;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0" name="Google Shape;60;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4" name="Shape 64"/>
        <p:cNvGrpSpPr/>
        <p:nvPr/>
      </p:nvGrpSpPr>
      <p:grpSpPr>
        <a:xfrm>
          <a:off x="0" y="0"/>
          <a:ext cx="0" cy="0"/>
          <a:chOff x="0" y="0"/>
          <a:chExt cx="0" cy="0"/>
        </a:xfrm>
      </p:grpSpPr>
      <p:sp>
        <p:nvSpPr>
          <p:cNvPr id="65" name="Google Shape;65;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C - Bracelet</a:t>
            </a:r>
            <a:endParaRPr sz="1900">
              <a:latin typeface="Halant"/>
              <a:ea typeface="Halant"/>
              <a:cs typeface="Halant"/>
              <a:sym typeface="Halant"/>
            </a:endParaRPr>
          </a:p>
        </p:txBody>
      </p:sp>
      <p:graphicFrame>
        <p:nvGraphicFramePr>
          <p:cNvPr id="66" name="Google Shape;66;p14"/>
          <p:cNvGraphicFramePr/>
          <p:nvPr/>
        </p:nvGraphicFramePr>
        <p:xfrm>
          <a:off x="434400" y="972538"/>
          <a:ext cx="3000000" cy="3000000"/>
        </p:xfrm>
        <a:graphic>
          <a:graphicData uri="http://schemas.openxmlformats.org/drawingml/2006/table">
            <a:tbl>
              <a:tblPr>
                <a:noFill/>
                <a:tableStyleId>{54A20227-63B2-40F7-86A7-BE96E8854EED}</a:tableStyleId>
              </a:tblPr>
              <a:tblGrid>
                <a:gridCol w="6903600"/>
              </a:tblGrid>
              <a:tr h="492000">
                <a:tc>
                  <a:txBody>
                    <a:bodyPr/>
                    <a:lstStyle/>
                    <a:p>
                      <a:pPr indent="0" lvl="0" marL="0" rtl="0" algn="l">
                        <a:spcBef>
                          <a:spcPts val="0"/>
                        </a:spcBef>
                        <a:spcAft>
                          <a:spcPts val="0"/>
                        </a:spcAft>
                        <a:buNone/>
                      </a:pPr>
                      <a:r>
                        <a:rPr lang="en" sz="1200">
                          <a:latin typeface="Halant"/>
                          <a:ea typeface="Halant"/>
                          <a:cs typeface="Halant"/>
                          <a:sym typeface="Halant"/>
                        </a:rPr>
                        <a:t>Source: Hans Ollermann, “</a:t>
                      </a:r>
                      <a:r>
                        <a:rPr lang="en" sz="1200">
                          <a:latin typeface="Halant"/>
                          <a:ea typeface="Halant"/>
                          <a:cs typeface="Halant"/>
                          <a:sym typeface="Halant"/>
                        </a:rPr>
                        <a:t>Golden Bracelet found in the tomb of a member of the royal family in Gebel Barkal, 250–100 BC,” photo taken May 13, 2019.</a:t>
                      </a:r>
                      <a:r>
                        <a:rPr lang="en" sz="1200">
                          <a:latin typeface="Halant"/>
                          <a:ea typeface="Halant"/>
                          <a:cs typeface="Halant"/>
                          <a:sym typeface="Halant"/>
                        </a:rPr>
                        <a:t> </a:t>
                      </a:r>
                      <a:r>
                        <a:rPr lang="en" sz="1200">
                          <a:solidFill>
                            <a:schemeClr val="dk1"/>
                          </a:solidFill>
                          <a:latin typeface="Halant"/>
                          <a:ea typeface="Halant"/>
                          <a:cs typeface="Halant"/>
                          <a:sym typeface="Halant"/>
                        </a:rPr>
                        <a:t>CC BY-SA 2.0.</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pic>
        <p:nvPicPr>
          <p:cNvPr id="67" name="Google Shape;67;p14"/>
          <p:cNvPicPr preferRelativeResize="0"/>
          <p:nvPr/>
        </p:nvPicPr>
        <p:blipFill>
          <a:blip r:embed="rId3">
            <a:alphaModFix/>
          </a:blip>
          <a:stretch>
            <a:fillRect/>
          </a:stretch>
        </p:blipFill>
        <p:spPr>
          <a:xfrm>
            <a:off x="676674" y="2034525"/>
            <a:ext cx="6383499" cy="4132046"/>
          </a:xfrm>
          <a:prstGeom prst="rect">
            <a:avLst/>
          </a:prstGeom>
          <a:noFill/>
          <a:ln>
            <a:noFill/>
          </a:ln>
        </p:spPr>
      </p:pic>
      <p:sp>
        <p:nvSpPr>
          <p:cNvPr id="68" name="Google Shape;68;p14"/>
          <p:cNvSpPr txBox="1"/>
          <p:nvPr/>
        </p:nvSpPr>
        <p:spPr>
          <a:xfrm>
            <a:off x="1435100" y="879440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69" name="Google Shape;69;p14"/>
          <p:cNvSpPr txBox="1"/>
          <p:nvPr/>
        </p:nvSpPr>
        <p:spPr>
          <a:xfrm>
            <a:off x="577200" y="6647100"/>
            <a:ext cx="6618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Note: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The figure at the center of the bracelet is Hathor, a goddess that originated in Egyptian religion.</a:t>
            </a:r>
            <a:endParaRPr sz="1200">
              <a:latin typeface="Inter"/>
              <a:ea typeface="Inter"/>
              <a:cs typeface="Inter"/>
              <a:sym typeface="Inter"/>
            </a:endParaRPr>
          </a:p>
        </p:txBody>
      </p:sp>
      <p:pic>
        <p:nvPicPr>
          <p:cNvPr id="70" name="Google Shape;70;p14"/>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71" name="Google Shape;71;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2" name="Google Shape;72;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6" name="Shape 76"/>
        <p:cNvGrpSpPr/>
        <p:nvPr/>
      </p:nvGrpSpPr>
      <p:grpSpPr>
        <a:xfrm>
          <a:off x="0" y="0"/>
          <a:ext cx="0" cy="0"/>
          <a:chOff x="0" y="0"/>
          <a:chExt cx="0" cy="0"/>
        </a:xfrm>
      </p:grpSpPr>
      <p:sp>
        <p:nvSpPr>
          <p:cNvPr id="77" name="Google Shape;77;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D - Stele of Amanishakheto</a:t>
            </a:r>
            <a:endParaRPr sz="1900">
              <a:latin typeface="Halant"/>
              <a:ea typeface="Halant"/>
              <a:cs typeface="Halant"/>
              <a:sym typeface="Halant"/>
            </a:endParaRPr>
          </a:p>
        </p:txBody>
      </p:sp>
      <p:graphicFrame>
        <p:nvGraphicFramePr>
          <p:cNvPr id="78" name="Google Shape;78;p15"/>
          <p:cNvGraphicFramePr/>
          <p:nvPr/>
        </p:nvGraphicFramePr>
        <p:xfrm>
          <a:off x="434400" y="797613"/>
          <a:ext cx="3000000" cy="3000000"/>
        </p:xfrm>
        <a:graphic>
          <a:graphicData uri="http://schemas.openxmlformats.org/drawingml/2006/table">
            <a:tbl>
              <a:tblPr>
                <a:noFill/>
                <a:tableStyleId>{54A20227-63B2-40F7-86A7-BE96E8854EED}</a:tableStyleId>
              </a:tblPr>
              <a:tblGrid>
                <a:gridCol w="6903600"/>
              </a:tblGrid>
              <a:tr h="527025">
                <a:tc>
                  <a:txBody>
                    <a:bodyPr/>
                    <a:lstStyle/>
                    <a:p>
                      <a:pPr indent="0" lvl="0" marL="0" rtl="0" algn="l">
                        <a:spcBef>
                          <a:spcPts val="0"/>
                        </a:spcBef>
                        <a:spcAft>
                          <a:spcPts val="0"/>
                        </a:spcAft>
                        <a:buNone/>
                      </a:pPr>
                      <a:r>
                        <a:rPr lang="en" sz="1200">
                          <a:latin typeface="Halant"/>
                          <a:ea typeface="Halant"/>
                          <a:cs typeface="Halant"/>
                          <a:sym typeface="Halant"/>
                        </a:rPr>
                        <a:t>Source: Khruner, “</a:t>
                      </a:r>
                      <a:r>
                        <a:rPr lang="en" sz="1200">
                          <a:latin typeface="Halant"/>
                          <a:ea typeface="Halant"/>
                          <a:cs typeface="Halant"/>
                          <a:sym typeface="Halant"/>
                        </a:rPr>
                        <a:t>Closeup of a stele depicting the Meroitic kandake Amanishakheto between the goddess Amesemi and the god Apedemak. Sandstone, from the the temple of Amun in Naqa, 1st century BCE,” photo taken October 3, 2015. </a:t>
                      </a:r>
                      <a:r>
                        <a:rPr lang="en" sz="1200">
                          <a:solidFill>
                            <a:schemeClr val="dk1"/>
                          </a:solidFill>
                          <a:latin typeface="Halant"/>
                          <a:ea typeface="Halant"/>
                          <a:cs typeface="Halant"/>
                          <a:sym typeface="Halant"/>
                        </a:rPr>
                        <a:t>CC BY-SA 4.0.</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sp>
        <p:nvSpPr>
          <p:cNvPr id="79" name="Google Shape;79;p15"/>
          <p:cNvSpPr txBox="1"/>
          <p:nvPr/>
        </p:nvSpPr>
        <p:spPr>
          <a:xfrm>
            <a:off x="560450" y="8642000"/>
            <a:ext cx="6492000" cy="554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200">
                <a:latin typeface="Inter"/>
                <a:ea typeface="Inter"/>
                <a:cs typeface="Inter"/>
                <a:sym typeface="Inter"/>
              </a:rPr>
              <a:t>Queen </a:t>
            </a:r>
            <a:r>
              <a:rPr b="1" lang="en" sz="1200">
                <a:latin typeface="Inter"/>
                <a:ea typeface="Inter"/>
                <a:cs typeface="Inter"/>
                <a:sym typeface="Inter"/>
              </a:rPr>
              <a:t>Regnant: </a:t>
            </a:r>
            <a:r>
              <a:rPr lang="en" sz="1200">
                <a:latin typeface="Inter"/>
                <a:ea typeface="Inter"/>
                <a:cs typeface="Inter"/>
                <a:sym typeface="Inter"/>
              </a:rPr>
              <a:t>female monarch</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Kandake:</a:t>
            </a:r>
            <a:r>
              <a:rPr lang="en" sz="1200">
                <a:latin typeface="Inter"/>
                <a:ea typeface="Inter"/>
                <a:cs typeface="Inter"/>
                <a:sym typeface="Inter"/>
              </a:rPr>
              <a:t> the Meroitic term for a queen or queen mother of Kingdom of Kush</a:t>
            </a:r>
            <a:endParaRPr sz="1200">
              <a:latin typeface="Inter"/>
              <a:ea typeface="Inter"/>
              <a:cs typeface="Inter"/>
              <a:sym typeface="Inter"/>
            </a:endParaRPr>
          </a:p>
        </p:txBody>
      </p:sp>
      <p:sp>
        <p:nvSpPr>
          <p:cNvPr id="80" name="Google Shape;80;p15"/>
          <p:cNvSpPr txBox="1"/>
          <p:nvPr/>
        </p:nvSpPr>
        <p:spPr>
          <a:xfrm>
            <a:off x="577200" y="8096888"/>
            <a:ext cx="6618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Note: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Amanishakheto was a queen regnant (kandake) of Kush who reigned in the early 1st century AD.</a:t>
            </a:r>
            <a:endParaRPr sz="1200">
              <a:latin typeface="Inter"/>
              <a:ea typeface="Inter"/>
              <a:cs typeface="Inter"/>
              <a:sym typeface="Inter"/>
            </a:endParaRPr>
          </a:p>
        </p:txBody>
      </p:sp>
      <p:pic>
        <p:nvPicPr>
          <p:cNvPr id="81" name="Google Shape;81;p15"/>
          <p:cNvPicPr preferRelativeResize="0"/>
          <p:nvPr/>
        </p:nvPicPr>
        <p:blipFill>
          <a:blip r:embed="rId3">
            <a:alphaModFix/>
          </a:blip>
          <a:stretch>
            <a:fillRect/>
          </a:stretch>
        </p:blipFill>
        <p:spPr>
          <a:xfrm>
            <a:off x="1785013" y="1703272"/>
            <a:ext cx="4166816" cy="6250225"/>
          </a:xfrm>
          <a:prstGeom prst="rect">
            <a:avLst/>
          </a:prstGeom>
          <a:noFill/>
          <a:ln>
            <a:noFill/>
          </a:ln>
        </p:spPr>
      </p:pic>
      <p:pic>
        <p:nvPicPr>
          <p:cNvPr id="82" name="Google Shape;82;p1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83" name="Google Shape;83;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4" name="Google Shape;84;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8" name="Shape 88"/>
        <p:cNvGrpSpPr/>
        <p:nvPr/>
      </p:nvGrpSpPr>
      <p:grpSpPr>
        <a:xfrm>
          <a:off x="0" y="0"/>
          <a:ext cx="0" cy="0"/>
          <a:chOff x="0" y="0"/>
          <a:chExt cx="0" cy="0"/>
        </a:xfrm>
      </p:grpSpPr>
      <p:sp>
        <p:nvSpPr>
          <p:cNvPr id="89" name="Google Shape;89;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E - Strabo, </a:t>
            </a:r>
            <a:r>
              <a:rPr i="1" lang="en" sz="2400">
                <a:solidFill>
                  <a:schemeClr val="dk1"/>
                </a:solidFill>
                <a:latin typeface="Halant"/>
                <a:ea typeface="Halant"/>
                <a:cs typeface="Halant"/>
                <a:sym typeface="Halant"/>
              </a:rPr>
              <a:t>Geography</a:t>
            </a:r>
            <a:endParaRPr i="1" sz="1900">
              <a:latin typeface="Halant"/>
              <a:ea typeface="Halant"/>
              <a:cs typeface="Halant"/>
              <a:sym typeface="Halant"/>
            </a:endParaRPr>
          </a:p>
        </p:txBody>
      </p:sp>
      <p:graphicFrame>
        <p:nvGraphicFramePr>
          <p:cNvPr id="90" name="Google Shape;90;p16"/>
          <p:cNvGraphicFramePr/>
          <p:nvPr/>
        </p:nvGraphicFramePr>
        <p:xfrm>
          <a:off x="434400" y="746813"/>
          <a:ext cx="3000000" cy="3000000"/>
        </p:xfrm>
        <a:graphic>
          <a:graphicData uri="http://schemas.openxmlformats.org/drawingml/2006/table">
            <a:tbl>
              <a:tblPr>
                <a:noFill/>
                <a:tableStyleId>{54A20227-63B2-40F7-86A7-BE96E8854EED}</a:tableStyleId>
              </a:tblPr>
              <a:tblGrid>
                <a:gridCol w="6903600"/>
              </a:tblGrid>
              <a:tr h="1326925">
                <a:tc>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latin typeface="Halant"/>
                          <a:ea typeface="Halant"/>
                          <a:cs typeface="Halant"/>
                          <a:sym typeface="Halant"/>
                        </a:rPr>
                        <a:t>Strabo, </a:t>
                      </a:r>
                      <a:r>
                        <a:rPr i="1" lang="en" sz="1200">
                          <a:latin typeface="Halant"/>
                          <a:ea typeface="Halant"/>
                          <a:cs typeface="Halant"/>
                          <a:sym typeface="Halant"/>
                        </a:rPr>
                        <a:t>The Geography of Strabo: Literally Translated, with Notes</a:t>
                      </a:r>
                      <a:r>
                        <a:rPr lang="en" sz="1200">
                          <a:latin typeface="Halant"/>
                          <a:ea typeface="Halant"/>
                          <a:cs typeface="Halant"/>
                          <a:sym typeface="Halant"/>
                        </a:rPr>
                        <a:t>, translated by H. C. Hamilton, esq., &amp; W. Falconer,</a:t>
                      </a:r>
                      <a:r>
                        <a:rPr lang="en" sz="1200">
                          <a:latin typeface="Halant"/>
                          <a:ea typeface="Halant"/>
                          <a:cs typeface="Halant"/>
                          <a:sym typeface="Halant"/>
                        </a:rPr>
                        <a:t> written between 7 BCE and 23 CE.</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000">
                          <a:solidFill>
                            <a:schemeClr val="dk1"/>
                          </a:solidFill>
                          <a:latin typeface="Inter"/>
                          <a:ea typeface="Inter"/>
                          <a:cs typeface="Inter"/>
                          <a:sym typeface="Inter"/>
                        </a:rPr>
                        <a:t>Note: The following description of Meroë appeared in Geographica, an influential book by Greek geographer Strabo. The book described people and places from Europe, the Middle East, South Asia, and North Africa. Strabo had visited Meroë and he considered it to be the southernmost city in the ecumene (habitable world). Greece had conquered Egypt under Alexander the Great in 332 BCE and ruled Egypt until the Romans conquered it in 30 BCE.</a:t>
                      </a:r>
                      <a:endParaRPr sz="1000">
                        <a:solidFill>
                          <a:schemeClr val="dk1"/>
                        </a:solidFill>
                        <a:latin typeface="Inter"/>
                        <a:ea typeface="Inter"/>
                        <a:cs typeface="Inter"/>
                        <a:sym typeface="Inter"/>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527025">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..they are for the most part naked, and wander from place to place with their flocks. Their flocks and herds are small in size, whether sheep, goats, or oxen; the dogs also, though fierce and quarrelsome, are small. . . . They live on millet and barley, from which also a drink is prepared. They have no oil, but use butter and fat instead. There are no fruits, except the produce of trees in the royal gardens. Some feed even upon grass, the tender twigs of trees, the lotus, or the roots of reeds. They live also upon the flesh and blood of animals, milk, and cheese. They reverence their kings as gods, who are for the most part shut up in their palaces.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Their largest royal seat is the city of Meroë, of the same name as the island. The shape of the island is said to be that of a shield. Its size is perhaps exaggerated….It is very mountainous, and contains great forests. The inhabitants are nomads, who are partly hunters and partly farmers. There are also mines of copper, iron, gold, and various kinds of precious stones….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houses in the cities are formed by interweaving split pieces of palm wood or of bricks. They have fossil salt [rock salt], as in Arabia. Palm, the persea [the peach], ebony, and carob trees are found in abundance. They hunt elephants, lions and panthers. There are also serpents, which encounter elephants, and there are many other kinds of wild animals, which take refuge, from the hotter and parched districts, in watery and marshy districts…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Kings are appointed from among persons distinguished by their personal beauty, or by their breeding of cattle, or by their courage, or their riches. In Meroë the priests anciently held the highest rank, an sometimes sent orders even to the king, by a messenger, to put an end to himself; when they appointed another keeper, in his place. At last one of their kings abolished this custom, going with an armed body to the temple where the golden shrine is, and slaughtering all the priests….</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sp>
        <p:nvSpPr>
          <p:cNvPr id="91" name="Google Shape;91;p16"/>
          <p:cNvSpPr txBox="1"/>
          <p:nvPr/>
        </p:nvSpPr>
        <p:spPr>
          <a:xfrm>
            <a:off x="434400" y="7727150"/>
            <a:ext cx="6903600" cy="1293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200">
                <a:latin typeface="Inter"/>
                <a:ea typeface="Inter"/>
                <a:cs typeface="Inter"/>
                <a:sym typeface="Inter"/>
              </a:rPr>
              <a:t>Millet: </a:t>
            </a:r>
            <a:r>
              <a:rPr lang="en" sz="1200">
                <a:latin typeface="Inter"/>
                <a:ea typeface="Inter"/>
                <a:cs typeface="Inter"/>
                <a:sym typeface="Inter"/>
              </a:rPr>
              <a:t>type of grain</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Barley:</a:t>
            </a:r>
            <a:r>
              <a:rPr lang="en" sz="1200">
                <a:latin typeface="Inter"/>
                <a:ea typeface="Inter"/>
                <a:cs typeface="Inter"/>
                <a:sym typeface="Inter"/>
              </a:rPr>
              <a:t> type of grain</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Lotus: </a:t>
            </a:r>
            <a:r>
              <a:rPr lang="en" sz="1200">
                <a:latin typeface="Inter"/>
                <a:ea typeface="Inter"/>
                <a:cs typeface="Inter"/>
                <a:sym typeface="Inter"/>
              </a:rPr>
              <a:t>edible flowering plant</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Reverence: </a:t>
            </a:r>
            <a:r>
              <a:rPr lang="en" sz="1200">
                <a:latin typeface="Inter"/>
                <a:ea typeface="Inter"/>
                <a:cs typeface="Inter"/>
                <a:sym typeface="Inter"/>
              </a:rPr>
              <a:t>deep respect for someone</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Ebony: </a:t>
            </a:r>
            <a:r>
              <a:rPr lang="en" sz="1200">
                <a:latin typeface="Inter"/>
                <a:ea typeface="Inter"/>
                <a:cs typeface="Inter"/>
                <a:sym typeface="Inter"/>
              </a:rPr>
              <a:t>tropical tree with dark wood</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Carob: </a:t>
            </a:r>
            <a:r>
              <a:rPr lang="en" sz="1200">
                <a:latin typeface="Inter"/>
                <a:ea typeface="Inter"/>
                <a:cs typeface="Inter"/>
                <a:sym typeface="Inter"/>
              </a:rPr>
              <a:t>edible flowering tree</a:t>
            </a:r>
            <a:endParaRPr b="1" sz="1200">
              <a:latin typeface="Inter"/>
              <a:ea typeface="Inter"/>
              <a:cs typeface="Inter"/>
              <a:sym typeface="Inter"/>
            </a:endParaRPr>
          </a:p>
        </p:txBody>
      </p:sp>
      <p:pic>
        <p:nvPicPr>
          <p:cNvPr id="92" name="Google Shape;92;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3" name="Google Shape;93;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4" name="Google Shape;94;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1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F - Political Middle East</a:t>
            </a:r>
            <a:endParaRPr sz="1900">
              <a:latin typeface="Halant"/>
              <a:ea typeface="Halant"/>
              <a:cs typeface="Halant"/>
              <a:sym typeface="Halant"/>
            </a:endParaRPr>
          </a:p>
        </p:txBody>
      </p:sp>
      <p:graphicFrame>
        <p:nvGraphicFramePr>
          <p:cNvPr id="100" name="Google Shape;100;p17"/>
          <p:cNvGraphicFramePr/>
          <p:nvPr/>
        </p:nvGraphicFramePr>
        <p:xfrm>
          <a:off x="434450" y="727825"/>
          <a:ext cx="3000000" cy="3000000"/>
        </p:xfrm>
        <a:graphic>
          <a:graphicData uri="http://schemas.openxmlformats.org/drawingml/2006/table">
            <a:tbl>
              <a:tblPr>
                <a:noFill/>
                <a:tableStyleId>{54A20227-63B2-40F7-86A7-BE96E8854EED}</a:tableStyleId>
              </a:tblPr>
              <a:tblGrid>
                <a:gridCol w="6903600"/>
              </a:tblGrid>
              <a:tr h="256725">
                <a:tc>
                  <a:txBody>
                    <a:bodyPr/>
                    <a:lstStyle/>
                    <a:p>
                      <a:pPr indent="0" lvl="0" marL="0" rtl="0" algn="l">
                        <a:spcBef>
                          <a:spcPts val="0"/>
                        </a:spcBef>
                        <a:spcAft>
                          <a:spcPts val="0"/>
                        </a:spcAft>
                        <a:buNone/>
                      </a:pPr>
                      <a:r>
                        <a:rPr lang="en" sz="1200">
                          <a:latin typeface="Halant"/>
                          <a:ea typeface="Halant"/>
                          <a:cs typeface="Halant"/>
                          <a:sym typeface="Halant"/>
                        </a:rPr>
                        <a:t>Source: Modification of work “Political Middle East” by CIA/The World Factbook, Public Domain</a:t>
                      </a:r>
                      <a:endParaRPr sz="1000">
                        <a:latin typeface="Inter"/>
                        <a:ea typeface="Inter"/>
                        <a:cs typeface="Inter"/>
                        <a:sym typeface="Inter"/>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pic>
        <p:nvPicPr>
          <p:cNvPr id="101" name="Google Shape;101;p17"/>
          <p:cNvPicPr preferRelativeResize="0"/>
          <p:nvPr/>
        </p:nvPicPr>
        <p:blipFill>
          <a:blip r:embed="rId3">
            <a:alphaModFix/>
          </a:blip>
          <a:stretch>
            <a:fillRect/>
          </a:stretch>
        </p:blipFill>
        <p:spPr>
          <a:xfrm>
            <a:off x="1801925" y="1379300"/>
            <a:ext cx="4168650" cy="5558224"/>
          </a:xfrm>
          <a:prstGeom prst="rect">
            <a:avLst/>
          </a:prstGeom>
          <a:noFill/>
          <a:ln>
            <a:noFill/>
          </a:ln>
        </p:spPr>
      </p:pic>
      <p:sp>
        <p:nvSpPr>
          <p:cNvPr id="102" name="Google Shape;102;p17"/>
          <p:cNvSpPr txBox="1"/>
          <p:nvPr/>
        </p:nvSpPr>
        <p:spPr>
          <a:xfrm>
            <a:off x="487100" y="7036125"/>
            <a:ext cx="6798300" cy="164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The traditional southern boundary of Ancient Egypt was the first cataract of the Nile. Africa’s ancient Kingdom of Kush originated to the south of Upper Egypt in the northern (lower) part of Nubia. This is the area that today straddles the border between Egypt and Sudan. In later centuries, the Kingdom of Kush moved its center farther south into southern (upper) Nubia. </a:t>
            </a:r>
            <a:endParaRPr sz="1200">
              <a:latin typeface="Inter"/>
              <a:ea typeface="Inter"/>
              <a:cs typeface="Inter"/>
              <a:sym typeface="Inter"/>
            </a:endParaRPr>
          </a:p>
        </p:txBody>
      </p:sp>
      <p:pic>
        <p:nvPicPr>
          <p:cNvPr id="103" name="Google Shape;103;p1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04" name="Google Shape;104;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5" name="Google Shape;105;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9" name="Shape 109"/>
        <p:cNvGrpSpPr/>
        <p:nvPr/>
      </p:nvGrpSpPr>
      <p:grpSpPr>
        <a:xfrm>
          <a:off x="0" y="0"/>
          <a:ext cx="0" cy="0"/>
          <a:chOff x="0" y="0"/>
          <a:chExt cx="0" cy="0"/>
        </a:xfrm>
      </p:grpSpPr>
      <p:sp>
        <p:nvSpPr>
          <p:cNvPr id="110" name="Google Shape;110;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G - Nubian Travels of Harkhuf</a:t>
            </a:r>
            <a:endParaRPr sz="1900">
              <a:latin typeface="Halant"/>
              <a:ea typeface="Halant"/>
              <a:cs typeface="Halant"/>
              <a:sym typeface="Halant"/>
            </a:endParaRPr>
          </a:p>
        </p:txBody>
      </p:sp>
      <p:graphicFrame>
        <p:nvGraphicFramePr>
          <p:cNvPr id="111" name="Google Shape;111;p18"/>
          <p:cNvGraphicFramePr/>
          <p:nvPr/>
        </p:nvGraphicFramePr>
        <p:xfrm>
          <a:off x="434450" y="727825"/>
          <a:ext cx="3000000" cy="3000000"/>
        </p:xfrm>
        <a:graphic>
          <a:graphicData uri="http://schemas.openxmlformats.org/drawingml/2006/table">
            <a:tbl>
              <a:tblPr>
                <a:noFill/>
                <a:tableStyleId>{54A20227-63B2-40F7-86A7-BE96E8854EED}</a:tableStyleId>
              </a:tblPr>
              <a:tblGrid>
                <a:gridCol w="6903600"/>
              </a:tblGrid>
              <a:tr h="725325">
                <a:tc>
                  <a:txBody>
                    <a:bodyPr/>
                    <a:lstStyle/>
                    <a:p>
                      <a:pPr indent="0" lvl="0" marL="0" rtl="0" algn="l">
                        <a:spcBef>
                          <a:spcPts val="0"/>
                        </a:spcBef>
                        <a:spcAft>
                          <a:spcPts val="0"/>
                        </a:spcAft>
                        <a:buNone/>
                      </a:pPr>
                      <a:r>
                        <a:rPr lang="en" sz="1200">
                          <a:latin typeface="Halant"/>
                          <a:ea typeface="Halant"/>
                          <a:cs typeface="Halant"/>
                          <a:sym typeface="Halant"/>
                        </a:rPr>
                        <a:t>Source: The Nubian Travels of Harkhuf, Egyptian Governor of Aswan. ca. 2255–2246 B.C.</a:t>
                      </a:r>
                      <a:endParaRPr sz="1200">
                        <a:latin typeface="Halant"/>
                        <a:ea typeface="Halant"/>
                        <a:cs typeface="Halant"/>
                        <a:sym typeface="Halant"/>
                      </a:endParaRPr>
                    </a:p>
                    <a:p>
                      <a:pPr indent="0" lvl="0" marL="0" rtl="0" algn="l">
                        <a:spcBef>
                          <a:spcPts val="0"/>
                        </a:spcBef>
                        <a:spcAft>
                          <a:spcPts val="0"/>
                        </a:spcAft>
                        <a:buNone/>
                      </a:pPr>
                      <a:r>
                        <a:t/>
                      </a:r>
                      <a:endParaRPr sz="1000">
                        <a:latin typeface="Work Sans"/>
                        <a:ea typeface="Work Sans"/>
                        <a:cs typeface="Work Sans"/>
                        <a:sym typeface="Work Sans"/>
                      </a:endParaRPr>
                    </a:p>
                    <a:p>
                      <a:pPr indent="0" lvl="0" marL="0" rtl="0" algn="l">
                        <a:spcBef>
                          <a:spcPts val="0"/>
                        </a:spcBef>
                        <a:spcAft>
                          <a:spcPts val="0"/>
                        </a:spcAft>
                        <a:buNone/>
                      </a:pPr>
                      <a:r>
                        <a:rPr lang="en" sz="1000">
                          <a:latin typeface="Inter"/>
                          <a:ea typeface="Inter"/>
                          <a:cs typeface="Inter"/>
                          <a:sym typeface="Inter"/>
                        </a:rPr>
                        <a:t>Note: Harkhuf was an Egyptian noble from Aswan in southern Egypt. Harkhuf held many titles, including governor of the south and ritual priest. A caravan trader by profession, he made multiple journeys into Nubia for the Old Kingdom monarchs, the details of which were inscribed on his tomb.</a:t>
                      </a:r>
                      <a:endParaRPr sz="1000">
                        <a:latin typeface="Inter"/>
                        <a:ea typeface="Inter"/>
                        <a:cs typeface="Inter"/>
                        <a:sym typeface="Inter"/>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684975">
                <a:tc>
                  <a:txBody>
                    <a:bodyPr/>
                    <a:lstStyle/>
                    <a:p>
                      <a:pPr indent="0" lvl="0" marL="0" rtl="0" algn="l">
                        <a:spcBef>
                          <a:spcPts val="0"/>
                        </a:spcBef>
                        <a:spcAft>
                          <a:spcPts val="0"/>
                        </a:spcAft>
                        <a:buNone/>
                      </a:pPr>
                      <a:r>
                        <a:rPr lang="en" sz="1200">
                          <a:latin typeface="Inter"/>
                          <a:ea typeface="Inter"/>
                          <a:cs typeface="Inter"/>
                          <a:sym typeface="Inter"/>
                        </a:rPr>
                        <a:t>The majesty of Mernere, (my) lord, sent me together with (my) father, the “sole companion” and lector-priest Iri, to(wards) Yam (Upper Nubia) in order to explore the way to this country. I accomplished it within seven months, and I brought all kinds of products therefrom, beautiful and exotic. I was much praised about it.</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When his majesty sent me a second time, I was alone: I went forth on the “Ivory Road” and I descended from Irthet, Mekher, Tereres, Irtheth in a period of eight months. And I went down, and I brought (back) of the product from this country very much, the like of which had never been brought to this land (i.e. Egypt) before.</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And when his majesty sent me a third time to Yam, I departed from the Thinite districts on the Oasis Road. I discovered that the chief of Yam had gone by himself to the land of Temeh in order to beat Temeh to the western corner of heaven. When I had gone out in his support to the land of Temeh, I appeased him, so that he was praising all gods for the sovereign . .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I descended with three hundred asses loaded with myrrh, ebony, heknu, grain, leopard skin, ivory tusks . . . (and) all beautiful products. And when the chief of Irthet, Sethu, and Wawat saw that the troops of the Yamians, who had descended with me for the Residence, and the soldiers, who had been sent with me, were strong and numerous, then this chief supported me and gave me cattle and goats and showed me the ways of the ridges of Irthet, as the vigilance which I carried out was more excellent than that of any associate-overseer of mercenaries sent to Yam before.</a:t>
                      </a:r>
                      <a:endParaRPr sz="1200">
                        <a:latin typeface="Inter"/>
                        <a:ea typeface="Inter"/>
                        <a:cs typeface="Inter"/>
                        <a:sym typeface="Inter"/>
                      </a:endParaRPr>
                    </a:p>
                  </a:txBody>
                  <a:tcPr marT="109750" marB="109750" marR="109725" marL="109725">
                    <a:lnL cap="flat" cmpd="sng" w="12700">
                      <a:solidFill>
                        <a:srgbClr val="FFFFFF">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pic>
        <p:nvPicPr>
          <p:cNvPr id="112" name="Google Shape;112;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3" name="Google Shape;113;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4" name="Google Shape;114;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8" name="Shape 118"/>
        <p:cNvGrpSpPr/>
        <p:nvPr/>
      </p:nvGrpSpPr>
      <p:grpSpPr>
        <a:xfrm>
          <a:off x="0" y="0"/>
          <a:ext cx="0" cy="0"/>
          <a:chOff x="0" y="0"/>
          <a:chExt cx="0" cy="0"/>
        </a:xfrm>
      </p:grpSpPr>
      <p:sp>
        <p:nvSpPr>
          <p:cNvPr id="119" name="Google Shape;119;p1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H - Royal Inscription</a:t>
            </a:r>
            <a:endParaRPr sz="1900">
              <a:latin typeface="Halant"/>
              <a:ea typeface="Halant"/>
              <a:cs typeface="Halant"/>
              <a:sym typeface="Halant"/>
            </a:endParaRPr>
          </a:p>
        </p:txBody>
      </p:sp>
      <p:graphicFrame>
        <p:nvGraphicFramePr>
          <p:cNvPr id="120" name="Google Shape;120;p19"/>
          <p:cNvGraphicFramePr/>
          <p:nvPr/>
        </p:nvGraphicFramePr>
        <p:xfrm>
          <a:off x="434450" y="727825"/>
          <a:ext cx="3000000" cy="3000000"/>
        </p:xfrm>
        <a:graphic>
          <a:graphicData uri="http://schemas.openxmlformats.org/drawingml/2006/table">
            <a:tbl>
              <a:tblPr>
                <a:noFill/>
                <a:tableStyleId>{54A20227-63B2-40F7-86A7-BE96E8854EED}</a:tableStyleId>
              </a:tblPr>
              <a:tblGrid>
                <a:gridCol w="6903600"/>
              </a:tblGrid>
              <a:tr h="865800">
                <a:tc>
                  <a:txBody>
                    <a:bodyPr/>
                    <a:lstStyle/>
                    <a:p>
                      <a:pPr indent="0" lvl="0" marL="0" rtl="0" algn="l">
                        <a:spcBef>
                          <a:spcPts val="0"/>
                        </a:spcBef>
                        <a:spcAft>
                          <a:spcPts val="0"/>
                        </a:spcAft>
                        <a:buNone/>
                      </a:pPr>
                      <a:r>
                        <a:rPr lang="en" sz="1200">
                          <a:latin typeface="Halant"/>
                          <a:ea typeface="Halant"/>
                          <a:cs typeface="Halant"/>
                          <a:sym typeface="Halant"/>
                        </a:rPr>
                        <a:t>Source: Royal inscription attributed to Aspalta, king of Kush (c. 600 BCE)</a:t>
                      </a:r>
                      <a:endParaRPr sz="1200">
                        <a:latin typeface="Halant"/>
                        <a:ea typeface="Halant"/>
                        <a:cs typeface="Halant"/>
                        <a:sym typeface="Halant"/>
                      </a:endParaRPr>
                    </a:p>
                    <a:p>
                      <a:pPr indent="0" lvl="0" marL="0" rtl="0" algn="l">
                        <a:spcBef>
                          <a:spcPts val="0"/>
                        </a:spcBef>
                        <a:spcAft>
                          <a:spcPts val="0"/>
                        </a:spcAft>
                        <a:buNone/>
                      </a:pPr>
                      <a:r>
                        <a:t/>
                      </a:r>
                      <a:endParaRPr sz="1000">
                        <a:latin typeface="Work Sans"/>
                        <a:ea typeface="Work Sans"/>
                        <a:cs typeface="Work Sans"/>
                        <a:sym typeface="Work Sans"/>
                      </a:endParaRPr>
                    </a:p>
                    <a:p>
                      <a:pPr indent="0" lvl="0" marL="0" rtl="0" algn="l">
                        <a:spcBef>
                          <a:spcPts val="0"/>
                        </a:spcBef>
                        <a:spcAft>
                          <a:spcPts val="0"/>
                        </a:spcAft>
                        <a:buNone/>
                      </a:pPr>
                      <a:r>
                        <a:rPr lang="en" sz="1000">
                          <a:latin typeface="Inter"/>
                          <a:ea typeface="Inter"/>
                          <a:cs typeface="Inter"/>
                          <a:sym typeface="Inter"/>
                        </a:rPr>
                        <a:t>Note: Aspalta was a ruler of the kingdom of Kush (c. 600 – c. 580 BCE). More is known about him and his reign than most of the rulers of Kush. He left several stelae (slabs made of stone or wood)  carved with accounts of his reign.</a:t>
                      </a:r>
                      <a:endParaRPr sz="1000">
                        <a:latin typeface="Inter"/>
                        <a:ea typeface="Inter"/>
                        <a:cs typeface="Inter"/>
                        <a:sym typeface="Inter"/>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135550">
                <a:tc>
                  <a:txBody>
                    <a:bodyPr/>
                    <a:lstStyle/>
                    <a:p>
                      <a:pPr indent="0" lvl="0" marL="0" rtl="0" algn="l">
                        <a:spcBef>
                          <a:spcPts val="0"/>
                        </a:spcBef>
                        <a:spcAft>
                          <a:spcPts val="0"/>
                        </a:spcAft>
                        <a:buNone/>
                      </a:pPr>
                      <a:r>
                        <a:rPr lang="en" sz="1200">
                          <a:latin typeface="Inter"/>
                          <a:ea typeface="Inter"/>
                          <a:cs typeface="Inter"/>
                          <a:sym typeface="Inter"/>
                        </a:rPr>
                        <a:t>Now then, the trusted commanders from the midst of the army of His Majesty were six men, while the trusted commanders and overseers of fortresses were six men. [. . .] Then they said to the entire army, “Come, let us cause our lord to appear, for we are like a herd which has no herdsman!” Thereupon this army was very greatly concerned, saying, “Our lord is here with us, but we do not know him! Would that we might know him, that we might enter in under him and work for him, . . . .” Then the army of His Majesty all said with one voice, “Still there is this god Amon-Re, Lord of the Thrones of It-Tjwy, Resident in Napata. He is also a god of Kush. Come, let us go to him. . . .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So the commanders of His Majesty and the officials of the palace went to the Temple of Amon. . . . They said to [the priests], “Pray, may this god, Amon-Re, Resident in Napata, come, to permit that he give us our lord, to revive us, to build the temples of all the gods and goddesses of Kemet, and to present their divine offerings! We cannot do a thing without this god. It is he who guides us. . . . Then the commanders of His Majesty and the officials of the palace entered into the temple and put themselves upon their bellies before this god. They said, “We have come to you, O Amon-Re, Lord of the Thrones of It-Tjwy, Resident in Napata, that you might give to us a lord, to revive us, to build the temples of the gods of Kemet and Rekhyt, and to present divine offerings. That beneficent office is in your hands—may you give it to your son whom you love!”</a:t>
                      </a:r>
                      <a:endParaRPr sz="1200">
                        <a:latin typeface="Inter"/>
                        <a:ea typeface="Inter"/>
                        <a:cs typeface="Inter"/>
                        <a:sym typeface="Inter"/>
                      </a:endParaRPr>
                    </a:p>
                  </a:txBody>
                  <a:tcPr marT="109750" marB="109750" marR="109725" marL="109725">
                    <a:lnL cap="flat" cmpd="sng" w="12700">
                      <a:solidFill>
                        <a:srgbClr val="FFFFFF">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pic>
        <p:nvPicPr>
          <p:cNvPr id="121" name="Google Shape;121;p19"/>
          <p:cNvPicPr preferRelativeResize="0"/>
          <p:nvPr/>
        </p:nvPicPr>
        <p:blipFill>
          <a:blip r:embed="rId3">
            <a:alphaModFix/>
          </a:blip>
          <a:stretch>
            <a:fillRect/>
          </a:stretch>
        </p:blipFill>
        <p:spPr>
          <a:xfrm>
            <a:off x="416631" y="9650721"/>
            <a:ext cx="257457" cy="257457"/>
          </a:xfrm>
          <a:prstGeom prst="rect">
            <a:avLst/>
          </a:prstGeom>
          <a:noFill/>
          <a:ln>
            <a:noFill/>
          </a:ln>
        </p:spPr>
      </p:pic>
      <p:sp>
        <p:nvSpPr>
          <p:cNvPr id="122" name="Google Shape;122;p19"/>
          <p:cNvSpPr txBox="1"/>
          <p:nvPr/>
        </p:nvSpPr>
        <p:spPr>
          <a:xfrm>
            <a:off x="5515953" y="9625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3" name="Google Shape;123;p19"/>
          <p:cNvSpPr txBox="1"/>
          <p:nvPr/>
        </p:nvSpPr>
        <p:spPr>
          <a:xfrm>
            <a:off x="2948475" y="96256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