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Lst>
  <p:sldSz cy="10058400" cx="7772400"/>
  <p:notesSz cx="6858000" cy="9144000"/>
  <p:embeddedFontLst>
    <p:embeddedFont>
      <p:font typeface="Halant"/>
      <p:regular r:id="rId15"/>
      <p:bold r:id="rId16"/>
    </p:embeddedFont>
    <p:embeddedFont>
      <p:font typeface="Inter"/>
      <p:regular r:id="rId17"/>
      <p:bold r:id="rId18"/>
      <p:italic r:id="rId19"/>
      <p:boldItalic r:id="rId20"/>
    </p:embeddedFont>
    <p:embeddedFont>
      <p:font typeface="Plus Jakarta Sans"/>
      <p:regular r:id="rId21"/>
      <p:bold r:id="rId22"/>
      <p:italic r:id="rId23"/>
      <p:boldItalic r:id="rId24"/>
    </p:embeddedFont>
    <p:embeddedFont>
      <p:font typeface="Plus Jakarta Sans Medium"/>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5EE2A9F-1ED8-4989-8B30-B36760453472}">
  <a:tblStyle styleId="{55EE2A9F-1ED8-4989-8B30-B3676045347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298532F-46B2-452D-90A1-B0468C1DC73E}"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22" Type="http://schemas.openxmlformats.org/officeDocument/2006/relationships/font" Target="fonts/PlusJakartaSans-bold.fntdata"/><Relationship Id="rId21" Type="http://schemas.openxmlformats.org/officeDocument/2006/relationships/font" Target="fonts/PlusJakartaSans-regular.fntdata"/><Relationship Id="rId24" Type="http://schemas.openxmlformats.org/officeDocument/2006/relationships/font" Target="fonts/PlusJakartaSans-boldItalic.fntdata"/><Relationship Id="rId23" Type="http://schemas.openxmlformats.org/officeDocument/2006/relationships/font" Target="fonts/PlusJakartaSans-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Medium-bold.fntdata"/><Relationship Id="rId25" Type="http://schemas.openxmlformats.org/officeDocument/2006/relationships/font" Target="fonts/PlusJakartaSansMedium-regular.fntdata"/><Relationship Id="rId28" Type="http://schemas.openxmlformats.org/officeDocument/2006/relationships/font" Target="fonts/PlusJakartaSansMedium-boldItalic.fntdata"/><Relationship Id="rId27" Type="http://schemas.openxmlformats.org/officeDocument/2006/relationships/font" Target="fonts/PlusJakartaSansMedium-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Halant-regular.fntdata"/><Relationship Id="rId14" Type="http://schemas.openxmlformats.org/officeDocument/2006/relationships/slide" Target="slides/slide7.xml"/><Relationship Id="rId17" Type="http://schemas.openxmlformats.org/officeDocument/2006/relationships/font" Target="fonts/Inter-regular.fntdata"/><Relationship Id="rId16" Type="http://schemas.openxmlformats.org/officeDocument/2006/relationships/font" Target="fonts/Halant-bold.fntdata"/><Relationship Id="rId19" Type="http://schemas.openxmlformats.org/officeDocument/2006/relationships/font" Target="fonts/Inter-italic.fntdata"/><Relationship Id="rId18" Type="http://schemas.openxmlformats.org/officeDocument/2006/relationships/font" Target="fonts/Inter-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75"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453530d1c8_0_19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453530d1c8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453530d1c8_0_20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453530d1c8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453530d1c8_0_2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453530d1c8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453530d1c8_0_218: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453530d1c8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453530d1c8_0_22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453530d1c8_0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453530d1c8_0_25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453530d1c8_0_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453530d1c8_0_27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453530d1c8_0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4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9" name="Google Shape;69;p1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6" name="Google Shape;76;p1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85" name="Google Shape;85;p2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92" name="Google Shape;92;p2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3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107540"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6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3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200" cy="7695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1.png"/><Relationship Id="rId5" Type="http://schemas.openxmlformats.org/officeDocument/2006/relationships/hyperlink" Target="https://youtu.be/ylS_Uff2oMM?feature=shar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000">
                <a:solidFill>
                  <a:schemeClr val="dk1"/>
                </a:solidFill>
                <a:latin typeface="Plus Jakarta Sans Medium"/>
                <a:ea typeface="Plus Jakarta Sans Medium"/>
                <a:cs typeface="Plus Jakarta Sans Medium"/>
                <a:sym typeface="Plus Jakarta Sans Medium"/>
              </a:rPr>
              <a:t>The Kingdom of Kush</a:t>
            </a:r>
            <a:endParaRPr sz="20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100" name="Google Shape;100;p25"/>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1" name="Google Shape;101;p25"/>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102" name="Google Shape;102;p25"/>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3" name="Google Shape;103;p25"/>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104" name="Google Shape;104;p25"/>
          <p:cNvGraphicFramePr/>
          <p:nvPr/>
        </p:nvGraphicFramePr>
        <p:xfrm>
          <a:off x="315750" y="1116250"/>
          <a:ext cx="3000000" cy="3000000"/>
        </p:xfrm>
        <a:graphic>
          <a:graphicData uri="http://schemas.openxmlformats.org/drawingml/2006/table">
            <a:tbl>
              <a:tblPr>
                <a:noFill/>
                <a:tableStyleId>{55EE2A9F-1ED8-4989-8B30-B36760453472}</a:tableStyleId>
              </a:tblPr>
              <a:tblGrid>
                <a:gridCol w="7140900"/>
              </a:tblGrid>
              <a:tr h="4337300">
                <a:tc>
                  <a:txBody>
                    <a:bodyPr/>
                    <a:lstStyle/>
                    <a:p>
                      <a:pPr indent="0" lvl="0" marL="0" rtl="0" algn="l">
                        <a:spcBef>
                          <a:spcPts val="0"/>
                        </a:spcBef>
                        <a:spcAft>
                          <a:spcPts val="0"/>
                        </a:spcAft>
                        <a:buNone/>
                      </a:pPr>
                      <a:r>
                        <a:rPr b="1" lang="en" sz="1100" u="sng">
                          <a:solidFill>
                            <a:schemeClr val="hlink"/>
                          </a:solidFill>
                          <a:latin typeface="Halant"/>
                          <a:ea typeface="Halant"/>
                          <a:cs typeface="Halant"/>
                          <a:sym typeface="Halant"/>
                          <a:hlinkClick r:id="rId5"/>
                        </a:rPr>
                        <a:t>Video Transcript:</a:t>
                      </a:r>
                      <a:r>
                        <a:rPr lang="en" sz="1100">
                          <a:latin typeface="Halant"/>
                          <a:ea typeface="Halant"/>
                          <a:cs typeface="Halant"/>
                          <a:sym typeface="Halant"/>
                        </a:rPr>
                        <a:t> </a:t>
                      </a:r>
                      <a:endParaRPr sz="1100">
                        <a:latin typeface="Halant"/>
                        <a:ea typeface="Halant"/>
                        <a:cs typeface="Halant"/>
                        <a:sym typeface="Halant"/>
                      </a:endParaRPr>
                    </a:p>
                    <a:p>
                      <a:pPr indent="0" lvl="0" marL="0" marR="44107" rtl="0" algn="l">
                        <a:lnSpc>
                          <a:spcPct val="100000"/>
                        </a:lnSpc>
                        <a:spcBef>
                          <a:spcPts val="0"/>
                        </a:spcBef>
                        <a:spcAft>
                          <a:spcPts val="0"/>
                        </a:spcAft>
                        <a:buNone/>
                      </a:pPr>
                      <a:r>
                        <a:rPr lang="en" sz="1100">
                          <a:solidFill>
                            <a:srgbClr val="0F0F0F"/>
                          </a:solidFill>
                          <a:latin typeface="Inter"/>
                          <a:ea typeface="Inter"/>
                          <a:cs typeface="Inter"/>
                          <a:sym typeface="Inter"/>
                        </a:rPr>
                        <a:t>Along the Nile River, in what is now northern Sudan, lay the ancient civilization of Kush. Though they were once conquered by a powerful neighbor, the kings and queens of Kush would go on to successfully challenge two of the most dominant empires in history. From 1500 to 1100 BCE, Egypt controlled Kush, introducing many Egyptian cultural and religious practices. The civilization of Kush was more than a thousand years old at that time. Its early capital city at Kerma had impressive temples, palaces, and houses, including a massive mudbrick temple structure that had a chapel deep inside, reached by a long staircase at the center. Rich gold mines helped the Kushites build a flourishing commercial network, making bronze weapons and tools and trading materials like incense, animal skins, ivory, and ebony wood from sub-Saharan Africa. The tide started to change for Kush as Egypt descended into civil war. By 750 BCE, Egypt was divided into local kingdoms with fluctuating alliances. The Kushite king Piankhy saw an opportunity. He led his navy, flanked by horsemen and archers, up the Nile to the gateway city of Khemenu. As Piankhy’s army constructed siege ramps and battle towers, the city’s ruler sent his wives and daughters to negotiate—not with Piankhy, but with the women of his royal household, later known as kandake, who were extremely influential in military affairs and political succession. At the end of a long siege, Piankhy entered the conquered city and bitterly criticized the conditions in its stables. From there, Piankhy and the Kushite forces conquered the Egyptian capital of Memphis. Piankhy installed his sister, Amunirdis, as priestess of the great god Amun, in the Egyptian city of Thebes, and left other Kushite officials there before returning to live in Kush. His successors extended control all the way to the Nile Delta. This was a high point for the Empire of Kush: trade thrived, and they built magnificent temples, palaces, and pyramid tombs all along the Nile. But the Assyrian army was approaching Egypt in its annual campaigns. When the Assyrians began to encroach on trade routes near Jerusalem, the Kushite king Taharqo moved to stop them. The Assyrians defeated him with the help of some rebelling Egyptian princes, and drove him out of Egypt in the 7th century BCE. The Kushites continued to rule in their homeland for nearly 1,000 years that were prosperous and innovative. They moved their capital farther south to the city of Meroë, where they built temples to a new god called Apedemak. They built new cities in the savannah south of the Sahara Desert, some of which contained huge reservoirs for water. When the Roman Empire conquered Egypt in 31 BCE, Kushite armies again traveled north, led by Queen Amanirenas. She led them to success in battle against the Romans, capturing the bronze head of a statue of the Roman emperor Augustus, and bringing it back to Kush. They buried it under the doorway of a temple in the capital, so that worshippers would step on it as they crossed the threshold. After brokering peace with the Romans, Kush continued to prosper. Over time, however, groups of people called the Noba raided from the west, and trade routes were disrupted by the rising kingdom of Aksum. Around 350 CE, the Aksumite king sacked Meroë, effectively bringing Kushite rule to an end. Since then, some have argued that Kush’s history has been overlooked by generations of European and American scholars who promoted the idea that Egypt was part of the origin of Western civilization, while Kush, as an African culture, was excluded. Today, there’s still much to learn about Kush—including a writing system we haven’t deciphered fully.</a:t>
                      </a:r>
                      <a:endParaRPr sz="1100">
                        <a:solidFill>
                          <a:srgbClr val="0F0F0F"/>
                        </a:solidFill>
                        <a:latin typeface="Inter"/>
                        <a:ea typeface="Inter"/>
                        <a:cs typeface="Inter"/>
                        <a:sym typeface="Inter"/>
                      </a:endParaRPr>
                    </a:p>
                  </a:txBody>
                  <a:tcPr marT="91425" marB="91425" marR="91425" marL="91425"/>
                </a:tc>
              </a:tr>
            </a:tbl>
          </a:graphicData>
        </a:graphic>
      </p:graphicFrame>
      <p:sp>
        <p:nvSpPr>
          <p:cNvPr id="105" name="Google Shape;105;p25"/>
          <p:cNvSpPr txBox="1"/>
          <p:nvPr/>
        </p:nvSpPr>
        <p:spPr>
          <a:xfrm>
            <a:off x="349644" y="803026"/>
            <a:ext cx="70731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
        <p:nvSpPr>
          <p:cNvPr id="106" name="Google Shape;106;p25"/>
          <p:cNvSpPr txBox="1"/>
          <p:nvPr/>
        </p:nvSpPr>
        <p:spPr>
          <a:xfrm>
            <a:off x="315750" y="7688052"/>
            <a:ext cx="7140900" cy="158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Halant"/>
                <a:ea typeface="Halant"/>
                <a:cs typeface="Halant"/>
                <a:sym typeface="Halant"/>
              </a:rPr>
              <a:t>Questions</a:t>
            </a:r>
            <a:endParaRPr b="1" sz="11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did the geography of the Nile River contribute to the rise, expansion and survival of the Kingdom of Kush over time?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Why do you think the history of Kush has been overlooked or excluded by some historians, and how might that affect our understanding ancient civilizations?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Kingdom of Kush Stations</a:t>
            </a:r>
            <a:endParaRPr sz="1900">
              <a:latin typeface="Halant"/>
              <a:ea typeface="Halant"/>
              <a:cs typeface="Halant"/>
              <a:sym typeface="Halant"/>
            </a:endParaRPr>
          </a:p>
        </p:txBody>
      </p:sp>
      <p:graphicFrame>
        <p:nvGraphicFramePr>
          <p:cNvPr id="112" name="Google Shape;112;p26"/>
          <p:cNvGraphicFramePr/>
          <p:nvPr/>
        </p:nvGraphicFramePr>
        <p:xfrm>
          <a:off x="469041" y="642760"/>
          <a:ext cx="3000000" cy="3000000"/>
        </p:xfrm>
        <a:graphic>
          <a:graphicData uri="http://schemas.openxmlformats.org/drawingml/2006/table">
            <a:tbl>
              <a:tblPr>
                <a:noFill/>
                <a:tableStyleId>{3298532F-46B2-452D-90A1-B0468C1DC73E}</a:tableStyleId>
              </a:tblPr>
              <a:tblGrid>
                <a:gridCol w="1423300"/>
                <a:gridCol w="1803650"/>
                <a:gridCol w="1803650"/>
                <a:gridCol w="1803650"/>
              </a:tblGrid>
              <a:tr h="443150">
                <a:tc gridSpan="4">
                  <a:txBody>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After examining each source,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515050">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6250">
                <a:tc vMerge="1"/>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seems interesting or important? What details stick out?</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does this source reveal about the Kingdom of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00000"/>
                        </a:lnSpc>
                        <a:spcBef>
                          <a:spcPts val="0"/>
                        </a:spcBef>
                        <a:spcAft>
                          <a:spcPts val="0"/>
                        </a:spcAft>
                        <a:buClr>
                          <a:schemeClr val="dk1"/>
                        </a:buClr>
                        <a:buSzPts val="1200"/>
                        <a:buFont typeface="Arial"/>
                        <a:buNone/>
                      </a:pPr>
                      <a:r>
                        <a:rPr lang="en" sz="1200">
                          <a:latin typeface="Inter"/>
                          <a:ea typeface="Inter"/>
                          <a:cs typeface="Inter"/>
                          <a:sym typeface="Inter"/>
                        </a:rPr>
                        <a:t>What questions does this raise about life in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A: Pyramids at Meroë</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Document B: Hamadab Stela</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C: Bracelet</a:t>
                      </a:r>
                      <a:endParaRPr i="1"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D: Stele of Amanishakheto</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113" name="Google Shape;113;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4" name="Google Shape;114;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5" name="Google Shape;115;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9" name="Shape 119"/>
        <p:cNvGrpSpPr/>
        <p:nvPr/>
      </p:nvGrpSpPr>
      <p:grpSpPr>
        <a:xfrm>
          <a:off x="0" y="0"/>
          <a:ext cx="0" cy="0"/>
          <a:chOff x="0" y="0"/>
          <a:chExt cx="0" cy="0"/>
        </a:xfrm>
      </p:grpSpPr>
      <p:sp>
        <p:nvSpPr>
          <p:cNvPr id="120" name="Google Shape;120;p2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Kingdom of Kush Stations</a:t>
            </a:r>
            <a:endParaRPr sz="1900">
              <a:latin typeface="Halant"/>
              <a:ea typeface="Halant"/>
              <a:cs typeface="Halant"/>
              <a:sym typeface="Halant"/>
            </a:endParaRPr>
          </a:p>
        </p:txBody>
      </p:sp>
      <p:graphicFrame>
        <p:nvGraphicFramePr>
          <p:cNvPr id="121" name="Google Shape;121;p27"/>
          <p:cNvGraphicFramePr/>
          <p:nvPr/>
        </p:nvGraphicFramePr>
        <p:xfrm>
          <a:off x="469041" y="642760"/>
          <a:ext cx="3000000" cy="3000000"/>
        </p:xfrm>
        <a:graphic>
          <a:graphicData uri="http://schemas.openxmlformats.org/drawingml/2006/table">
            <a:tbl>
              <a:tblPr>
                <a:noFill/>
                <a:tableStyleId>{3298532F-46B2-452D-90A1-B0468C1DC73E}</a:tableStyleId>
              </a:tblPr>
              <a:tblGrid>
                <a:gridCol w="1423300"/>
                <a:gridCol w="1803650"/>
                <a:gridCol w="1803650"/>
                <a:gridCol w="1803650"/>
              </a:tblGrid>
              <a:tr h="443150">
                <a:tc gridSpan="4">
                  <a:txBody>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After examining each source,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515050">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6250">
                <a:tc vMerge="1"/>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seems interesting or important? What details stick out?</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does this source reveal about the Kingdom of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00000"/>
                        </a:lnSpc>
                        <a:spcBef>
                          <a:spcPts val="0"/>
                        </a:spcBef>
                        <a:spcAft>
                          <a:spcPts val="0"/>
                        </a:spcAft>
                        <a:buClr>
                          <a:schemeClr val="dk1"/>
                        </a:buClr>
                        <a:buSzPts val="1200"/>
                        <a:buFont typeface="Arial"/>
                        <a:buNone/>
                      </a:pPr>
                      <a:r>
                        <a:rPr lang="en" sz="1200">
                          <a:latin typeface="Inter"/>
                          <a:ea typeface="Inter"/>
                          <a:cs typeface="Inter"/>
                          <a:sym typeface="Inter"/>
                        </a:rPr>
                        <a:t>What questions does this raise about life in Kush?</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E: Strabo, </a:t>
                      </a:r>
                      <a:r>
                        <a:rPr i="1" lang="en" sz="1200">
                          <a:solidFill>
                            <a:schemeClr val="dk1"/>
                          </a:solidFill>
                          <a:latin typeface="Inter"/>
                          <a:ea typeface="Inter"/>
                          <a:cs typeface="Inter"/>
                          <a:sym typeface="Inter"/>
                        </a:rPr>
                        <a:t>Geography</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Document F: Political Middle East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G: Nubian Travels of Harkhuf</a:t>
                      </a:r>
                      <a:endParaRPr i="1"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Document H: Royal Inscription</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122" name="Google Shape;122;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3" name="Google Shape;123;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4" name="Google Shape;124;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sp>
        <p:nvSpPr>
          <p:cNvPr id="129" name="Google Shape;129;p2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 - Pyramids at Meroë</a:t>
            </a:r>
            <a:endParaRPr sz="1900">
              <a:latin typeface="Halant"/>
              <a:ea typeface="Halant"/>
              <a:cs typeface="Halant"/>
              <a:sym typeface="Halant"/>
            </a:endParaRPr>
          </a:p>
        </p:txBody>
      </p:sp>
      <p:graphicFrame>
        <p:nvGraphicFramePr>
          <p:cNvPr id="130" name="Google Shape;130;p28"/>
          <p:cNvGraphicFramePr/>
          <p:nvPr/>
        </p:nvGraphicFramePr>
        <p:xfrm>
          <a:off x="434400" y="680600"/>
          <a:ext cx="3000000" cy="3000000"/>
        </p:xfrm>
        <a:graphic>
          <a:graphicData uri="http://schemas.openxmlformats.org/drawingml/2006/table">
            <a:tbl>
              <a:tblPr>
                <a:noFill/>
                <a:tableStyleId>{3298532F-46B2-452D-90A1-B0468C1DC73E}</a:tableStyleId>
              </a:tblPr>
              <a:tblGrid>
                <a:gridCol w="6903600"/>
              </a:tblGrid>
              <a:tr h="613200">
                <a:tc>
                  <a:txBody>
                    <a:bodyPr/>
                    <a:lstStyle/>
                    <a:p>
                      <a:pPr indent="0" lvl="0" marL="0" rtl="0" algn="l">
                        <a:spcBef>
                          <a:spcPts val="0"/>
                        </a:spcBef>
                        <a:spcAft>
                          <a:spcPts val="0"/>
                        </a:spcAft>
                        <a:buNone/>
                      </a:pPr>
                      <a:r>
                        <a:rPr lang="en" sz="1200">
                          <a:latin typeface="Halant"/>
                          <a:ea typeface="Halant"/>
                          <a:cs typeface="Halant"/>
                          <a:sym typeface="Halant"/>
                        </a:rPr>
                        <a:t>Source: The first image is a pyramid in Meroë, taken in 2023. The second image is the West Cemetery at Meroë, taken in 2010. CC-BY-SA.</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131" name="Google Shape;131;p28"/>
          <p:cNvPicPr preferRelativeResize="0"/>
          <p:nvPr/>
        </p:nvPicPr>
        <p:blipFill>
          <a:blip r:embed="rId3">
            <a:alphaModFix/>
          </a:blip>
          <a:stretch>
            <a:fillRect/>
          </a:stretch>
        </p:blipFill>
        <p:spPr>
          <a:xfrm>
            <a:off x="1346100" y="1482400"/>
            <a:ext cx="5350598" cy="3009701"/>
          </a:xfrm>
          <a:prstGeom prst="rect">
            <a:avLst/>
          </a:prstGeom>
          <a:noFill/>
          <a:ln>
            <a:noFill/>
          </a:ln>
        </p:spPr>
      </p:pic>
      <p:pic>
        <p:nvPicPr>
          <p:cNvPr id="132" name="Google Shape;132;p28"/>
          <p:cNvPicPr preferRelativeResize="0"/>
          <p:nvPr/>
        </p:nvPicPr>
        <p:blipFill>
          <a:blip r:embed="rId4">
            <a:alphaModFix/>
          </a:blip>
          <a:stretch>
            <a:fillRect/>
          </a:stretch>
        </p:blipFill>
        <p:spPr>
          <a:xfrm>
            <a:off x="1346100" y="4668400"/>
            <a:ext cx="5350598" cy="3263436"/>
          </a:xfrm>
          <a:prstGeom prst="rect">
            <a:avLst/>
          </a:prstGeom>
          <a:noFill/>
          <a:ln>
            <a:noFill/>
          </a:ln>
        </p:spPr>
      </p:pic>
      <p:sp>
        <p:nvSpPr>
          <p:cNvPr id="133" name="Google Shape;133;p28"/>
          <p:cNvSpPr txBox="1"/>
          <p:nvPr/>
        </p:nvSpPr>
        <p:spPr>
          <a:xfrm>
            <a:off x="577200" y="8052525"/>
            <a:ext cx="66180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The Kush built over 200 pyramids. They are sometimes referred to as the “forgotten pyramids” because they have received much less attention than Egyptian pyramids. The western cemetery saw the longest continuous use, with burials dating back to the 9th century BCE. The western cemetery contains no burials of monarchs and was instead used by non-royal elites. There are over 800 graves in the western cemetery, out of which at least 82 were pyramids. </a:t>
            </a:r>
            <a:endParaRPr sz="1200">
              <a:latin typeface="Inter"/>
              <a:ea typeface="Inter"/>
              <a:cs typeface="Inter"/>
              <a:sym typeface="Inter"/>
            </a:endParaRPr>
          </a:p>
        </p:txBody>
      </p:sp>
      <p:pic>
        <p:nvPicPr>
          <p:cNvPr id="134" name="Google Shape;134;p28"/>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135" name="Google Shape;135;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6" name="Google Shape;136;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0" name="Shape 140"/>
        <p:cNvGrpSpPr/>
        <p:nvPr/>
      </p:nvGrpSpPr>
      <p:grpSpPr>
        <a:xfrm>
          <a:off x="0" y="0"/>
          <a:ext cx="0" cy="0"/>
          <a:chOff x="0" y="0"/>
          <a:chExt cx="0" cy="0"/>
        </a:xfrm>
      </p:grpSpPr>
      <p:sp>
        <p:nvSpPr>
          <p:cNvPr id="141" name="Google Shape;141;p29"/>
          <p:cNvSpPr txBox="1"/>
          <p:nvPr/>
        </p:nvSpPr>
        <p:spPr>
          <a:xfrm>
            <a:off x="0" y="0"/>
            <a:ext cx="7772400" cy="580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latin typeface="Halant"/>
                <a:ea typeface="Halant"/>
                <a:cs typeface="Halant"/>
                <a:sym typeface="Halant"/>
              </a:rPr>
              <a:t>Thesis Building Workshop</a:t>
            </a:r>
            <a:endParaRPr sz="1300">
              <a:solidFill>
                <a:srgbClr val="000000"/>
              </a:solidFill>
              <a:latin typeface="Halant"/>
              <a:ea typeface="Halant"/>
              <a:cs typeface="Halant"/>
              <a:sym typeface="Halant"/>
            </a:endParaRPr>
          </a:p>
        </p:txBody>
      </p:sp>
      <p:pic>
        <p:nvPicPr>
          <p:cNvPr id="142" name="Google Shape;142;p29"/>
          <p:cNvPicPr preferRelativeResize="0"/>
          <p:nvPr/>
        </p:nvPicPr>
        <p:blipFill>
          <a:blip r:embed="rId3">
            <a:alphaModFix/>
          </a:blip>
          <a:stretch>
            <a:fillRect/>
          </a:stretch>
        </p:blipFill>
        <p:spPr>
          <a:xfrm>
            <a:off x="216272" y="74497"/>
            <a:ext cx="1056536" cy="438114"/>
          </a:xfrm>
          <a:prstGeom prst="rect">
            <a:avLst/>
          </a:prstGeom>
          <a:noFill/>
          <a:ln>
            <a:noFill/>
          </a:ln>
        </p:spPr>
      </p:pic>
      <p:sp>
        <p:nvSpPr>
          <p:cNvPr id="143" name="Google Shape;143;p29"/>
          <p:cNvSpPr txBox="1"/>
          <p:nvPr/>
        </p:nvSpPr>
        <p:spPr>
          <a:xfrm>
            <a:off x="543100" y="3083900"/>
            <a:ext cx="3211200" cy="1323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Defensible Claim</a:t>
            </a:r>
            <a:endParaRPr b="1">
              <a:solidFill>
                <a:schemeClr val="dk1"/>
              </a:solidFill>
              <a:latin typeface="Inter"/>
              <a:ea typeface="Inter"/>
              <a:cs typeface="Inter"/>
              <a:sym typeface="Inter"/>
            </a:endParaRPr>
          </a:p>
          <a:p>
            <a:pPr indent="0" lvl="0" marL="0" rtl="0" algn="ctr">
              <a:spcBef>
                <a:spcPts val="0"/>
              </a:spcBef>
              <a:spcAft>
                <a:spcPts val="0"/>
              </a:spcAft>
              <a:buNone/>
            </a:pPr>
            <a:r>
              <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This is your main answer to the question or prompt. It should be a statement that someone could agree or disagree with—not just a fact.</a:t>
            </a:r>
            <a:endParaRPr sz="1200">
              <a:solidFill>
                <a:schemeClr val="dk1"/>
              </a:solidFill>
              <a:latin typeface="Inter"/>
              <a:ea typeface="Inter"/>
              <a:cs typeface="Inter"/>
              <a:sym typeface="Inter"/>
            </a:endParaRPr>
          </a:p>
        </p:txBody>
      </p:sp>
      <p:sp>
        <p:nvSpPr>
          <p:cNvPr id="144" name="Google Shape;144;p29"/>
          <p:cNvSpPr/>
          <p:nvPr/>
        </p:nvSpPr>
        <p:spPr>
          <a:xfrm>
            <a:off x="518700" y="2009025"/>
            <a:ext cx="6784525" cy="688800"/>
          </a:xfrm>
          <a:prstGeom prst="flowChartProcess">
            <a:avLst/>
          </a:prstGeom>
          <a:solidFill>
            <a:srgbClr val="F1AF4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100">
                <a:solidFill>
                  <a:schemeClr val="dk1"/>
                </a:solidFill>
                <a:latin typeface="Halant"/>
                <a:ea typeface="Halant"/>
                <a:cs typeface="Halant"/>
                <a:sym typeface="Halant"/>
              </a:rPr>
              <a:t>Components of a Thesis</a:t>
            </a:r>
            <a:endParaRPr b="1" sz="2100">
              <a:solidFill>
                <a:schemeClr val="dk1"/>
              </a:solidFill>
              <a:latin typeface="Halant"/>
              <a:ea typeface="Halant"/>
              <a:cs typeface="Halant"/>
              <a:sym typeface="Halant"/>
            </a:endParaRPr>
          </a:p>
        </p:txBody>
      </p:sp>
      <p:sp>
        <p:nvSpPr>
          <p:cNvPr id="145" name="Google Shape;145;p29"/>
          <p:cNvSpPr txBox="1"/>
          <p:nvPr/>
        </p:nvSpPr>
        <p:spPr>
          <a:xfrm>
            <a:off x="4018100" y="3083900"/>
            <a:ext cx="3211200" cy="1323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Evidence</a:t>
            </a:r>
            <a:endParaRPr b="1">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These are the main reasons or categories that support your claim. They preview what your body paragraphs will be about.</a:t>
            </a:r>
            <a:endParaRPr sz="1200">
              <a:solidFill>
                <a:schemeClr val="dk1"/>
              </a:solidFill>
              <a:latin typeface="Inter"/>
              <a:ea typeface="Inter"/>
              <a:cs typeface="Inter"/>
              <a:sym typeface="Inter"/>
            </a:endParaRPr>
          </a:p>
        </p:txBody>
      </p:sp>
      <p:cxnSp>
        <p:nvCxnSpPr>
          <p:cNvPr id="146" name="Google Shape;146;p29"/>
          <p:cNvCxnSpPr/>
          <p:nvPr/>
        </p:nvCxnSpPr>
        <p:spPr>
          <a:xfrm flipH="1">
            <a:off x="2173500" y="2699000"/>
            <a:ext cx="1762200" cy="386100"/>
          </a:xfrm>
          <a:prstGeom prst="straightConnector1">
            <a:avLst/>
          </a:prstGeom>
          <a:noFill/>
          <a:ln cap="flat" cmpd="sng" w="9525">
            <a:solidFill>
              <a:schemeClr val="dk2"/>
            </a:solidFill>
            <a:prstDash val="solid"/>
            <a:round/>
            <a:headEnd len="med" w="med" type="none"/>
            <a:tailEnd len="med" w="med" type="triangle"/>
          </a:ln>
        </p:spPr>
      </p:cxnSp>
      <p:cxnSp>
        <p:nvCxnSpPr>
          <p:cNvPr id="147" name="Google Shape;147;p29"/>
          <p:cNvCxnSpPr/>
          <p:nvPr/>
        </p:nvCxnSpPr>
        <p:spPr>
          <a:xfrm>
            <a:off x="3935700" y="2699000"/>
            <a:ext cx="1712700" cy="386100"/>
          </a:xfrm>
          <a:prstGeom prst="straightConnector1">
            <a:avLst/>
          </a:prstGeom>
          <a:noFill/>
          <a:ln cap="flat" cmpd="sng" w="9525">
            <a:solidFill>
              <a:schemeClr val="dk2"/>
            </a:solidFill>
            <a:prstDash val="solid"/>
            <a:round/>
            <a:headEnd len="med" w="med" type="none"/>
            <a:tailEnd len="med" w="med" type="triangle"/>
          </a:ln>
        </p:spPr>
      </p:cxnSp>
      <p:sp>
        <p:nvSpPr>
          <p:cNvPr id="148" name="Google Shape;148;p29"/>
          <p:cNvSpPr txBox="1"/>
          <p:nvPr/>
        </p:nvSpPr>
        <p:spPr>
          <a:xfrm>
            <a:off x="1904425" y="788650"/>
            <a:ext cx="5398800" cy="1000500"/>
          </a:xfrm>
          <a:prstGeom prst="rect">
            <a:avLst/>
          </a:prstGeom>
          <a:solidFill>
            <a:srgbClr val="E5F9F1"/>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A </a:t>
            </a:r>
            <a:r>
              <a:rPr b="1" lang="en">
                <a:solidFill>
                  <a:schemeClr val="dk1"/>
                </a:solidFill>
                <a:latin typeface="Halant"/>
                <a:ea typeface="Halant"/>
                <a:cs typeface="Halant"/>
                <a:sym typeface="Halant"/>
              </a:rPr>
              <a:t>thesis </a:t>
            </a:r>
            <a:r>
              <a:rPr lang="en">
                <a:solidFill>
                  <a:schemeClr val="dk1"/>
                </a:solidFill>
                <a:latin typeface="Halant"/>
                <a:ea typeface="Halant"/>
                <a:cs typeface="Halant"/>
                <a:sym typeface="Halant"/>
              </a:rPr>
              <a:t>is the simplest answer, backed by evidence, to a given prompt. It presents your main argument and previews the evidence that will support that argument throughout a paper. It usually comes at the end of the introduction and then is restated in the conclusion.</a:t>
            </a:r>
            <a:endParaRPr>
              <a:latin typeface="Halant"/>
              <a:ea typeface="Halant"/>
              <a:cs typeface="Halant"/>
              <a:sym typeface="Halant"/>
            </a:endParaRPr>
          </a:p>
        </p:txBody>
      </p:sp>
      <p:sp>
        <p:nvSpPr>
          <p:cNvPr id="149" name="Google Shape;149;p29"/>
          <p:cNvSpPr txBox="1"/>
          <p:nvPr/>
        </p:nvSpPr>
        <p:spPr>
          <a:xfrm>
            <a:off x="518750" y="4721475"/>
            <a:ext cx="1906800" cy="962400"/>
          </a:xfrm>
          <a:prstGeom prst="rect">
            <a:avLst/>
          </a:prstGeom>
          <a:solidFill>
            <a:srgbClr val="6484F3"/>
          </a:solidFill>
          <a:ln>
            <a:noFill/>
          </a:ln>
        </p:spPr>
        <p:txBody>
          <a:bodyPr anchorCtr="0" anchor="ctr" bIns="119600" lIns="119600" spcFirstLastPara="1" rIns="119600" wrap="square" tIns="119600">
            <a:noAutofit/>
          </a:bodyPr>
          <a:lstStyle/>
          <a:p>
            <a:pPr indent="0" lvl="0" marL="0" rtl="0" algn="ctr">
              <a:spcBef>
                <a:spcPts val="0"/>
              </a:spcBef>
              <a:spcAft>
                <a:spcPts val="0"/>
              </a:spcAft>
              <a:buClr>
                <a:srgbClr val="000000"/>
              </a:buClr>
              <a:buSzPts val="1100"/>
              <a:buFont typeface="Arial"/>
              <a:buNone/>
            </a:pPr>
            <a:r>
              <a:rPr b="1" lang="en" sz="1200">
                <a:solidFill>
                  <a:srgbClr val="FCFCFC"/>
                </a:solidFill>
                <a:latin typeface="Inter"/>
                <a:ea typeface="Inter"/>
                <a:cs typeface="Inter"/>
                <a:sym typeface="Inter"/>
              </a:rPr>
              <a:t>Step 1:  Breakdown the prompt. Underline the task and circle key terms to focus on in your response.</a:t>
            </a:r>
            <a:endParaRPr b="1" sz="1100">
              <a:solidFill>
                <a:srgbClr val="FCFCFC"/>
              </a:solidFill>
              <a:latin typeface="Inter"/>
              <a:ea typeface="Inter"/>
              <a:cs typeface="Inter"/>
              <a:sym typeface="Inter"/>
            </a:endParaRPr>
          </a:p>
        </p:txBody>
      </p:sp>
      <p:sp>
        <p:nvSpPr>
          <p:cNvPr id="150" name="Google Shape;150;p29"/>
          <p:cNvSpPr txBox="1"/>
          <p:nvPr/>
        </p:nvSpPr>
        <p:spPr>
          <a:xfrm>
            <a:off x="518750" y="5840083"/>
            <a:ext cx="1906800" cy="1088700"/>
          </a:xfrm>
          <a:prstGeom prst="rect">
            <a:avLst/>
          </a:prstGeom>
          <a:solidFill>
            <a:srgbClr val="6484F3"/>
          </a:solidFill>
          <a:ln>
            <a:noFill/>
          </a:ln>
        </p:spPr>
        <p:txBody>
          <a:bodyPr anchorCtr="0" anchor="ctr" bIns="119600" lIns="119600" spcFirstLastPara="1" rIns="119600" wrap="square" tIns="119600">
            <a:noAutofit/>
          </a:bodyPr>
          <a:lstStyle/>
          <a:p>
            <a:pPr indent="0" lvl="0" marL="0" rtl="0" algn="ctr">
              <a:spcBef>
                <a:spcPts val="0"/>
              </a:spcBef>
              <a:spcAft>
                <a:spcPts val="0"/>
              </a:spcAft>
              <a:buClr>
                <a:srgbClr val="000000"/>
              </a:buClr>
              <a:buSzPts val="1100"/>
              <a:buFont typeface="Arial"/>
              <a:buNone/>
            </a:pPr>
            <a:r>
              <a:rPr b="1" lang="en" sz="1200">
                <a:solidFill>
                  <a:srgbClr val="FCFCFC"/>
                </a:solidFill>
                <a:latin typeface="Inter"/>
                <a:ea typeface="Inter"/>
                <a:cs typeface="Inter"/>
                <a:sym typeface="Inter"/>
              </a:rPr>
              <a:t>Step 2: Make a defensible claim. Clearly state your argument and answer the prompt.</a:t>
            </a:r>
            <a:endParaRPr b="1" sz="1100">
              <a:solidFill>
                <a:srgbClr val="FCFCFC"/>
              </a:solidFill>
              <a:latin typeface="Inter"/>
              <a:ea typeface="Inter"/>
              <a:cs typeface="Inter"/>
              <a:sym typeface="Inter"/>
            </a:endParaRPr>
          </a:p>
        </p:txBody>
      </p:sp>
      <p:sp>
        <p:nvSpPr>
          <p:cNvPr id="151" name="Google Shape;151;p29"/>
          <p:cNvSpPr txBox="1"/>
          <p:nvPr/>
        </p:nvSpPr>
        <p:spPr>
          <a:xfrm>
            <a:off x="518750" y="7084992"/>
            <a:ext cx="1906800" cy="1000500"/>
          </a:xfrm>
          <a:prstGeom prst="rect">
            <a:avLst/>
          </a:prstGeom>
          <a:solidFill>
            <a:srgbClr val="6484F3"/>
          </a:solidFill>
          <a:ln>
            <a:noFill/>
          </a:ln>
        </p:spPr>
        <p:txBody>
          <a:bodyPr anchorCtr="0" anchor="ctr" bIns="119600" lIns="119600" spcFirstLastPara="1" rIns="119600" wrap="square" tIns="119600">
            <a:noAutofit/>
          </a:bodyPr>
          <a:lstStyle/>
          <a:p>
            <a:pPr indent="0" lvl="0" marL="0" rtl="0" algn="ctr">
              <a:spcBef>
                <a:spcPts val="0"/>
              </a:spcBef>
              <a:spcAft>
                <a:spcPts val="0"/>
              </a:spcAft>
              <a:buClr>
                <a:srgbClr val="000000"/>
              </a:buClr>
              <a:buSzPts val="1100"/>
              <a:buFont typeface="Arial"/>
              <a:buNone/>
            </a:pPr>
            <a:r>
              <a:rPr b="1" lang="en" sz="1200">
                <a:solidFill>
                  <a:srgbClr val="FCFCFC"/>
                </a:solidFill>
                <a:latin typeface="Inter"/>
                <a:ea typeface="Inter"/>
                <a:cs typeface="Inter"/>
                <a:sym typeface="Inter"/>
              </a:rPr>
              <a:t>Step 3: Add evidence. List 2–3 examples that support your argument.</a:t>
            </a:r>
            <a:endParaRPr b="1" sz="1100">
              <a:solidFill>
                <a:srgbClr val="FCFCFC"/>
              </a:solidFill>
              <a:latin typeface="Inter"/>
              <a:ea typeface="Inter"/>
              <a:cs typeface="Inter"/>
              <a:sym typeface="Inter"/>
            </a:endParaRPr>
          </a:p>
        </p:txBody>
      </p:sp>
      <p:sp>
        <p:nvSpPr>
          <p:cNvPr id="152" name="Google Shape;152;p29"/>
          <p:cNvSpPr txBox="1"/>
          <p:nvPr/>
        </p:nvSpPr>
        <p:spPr>
          <a:xfrm>
            <a:off x="518750" y="8241700"/>
            <a:ext cx="1906800" cy="868500"/>
          </a:xfrm>
          <a:prstGeom prst="rect">
            <a:avLst/>
          </a:prstGeom>
          <a:solidFill>
            <a:srgbClr val="6484F3"/>
          </a:solidFill>
          <a:ln>
            <a:noFill/>
          </a:ln>
        </p:spPr>
        <p:txBody>
          <a:bodyPr anchorCtr="0" anchor="ctr" bIns="119600" lIns="119600" spcFirstLastPara="1" rIns="119600" wrap="square" tIns="119600">
            <a:noAutofit/>
          </a:bodyPr>
          <a:lstStyle/>
          <a:p>
            <a:pPr indent="0" lvl="0" marL="0" rtl="0" algn="ctr">
              <a:spcBef>
                <a:spcPts val="0"/>
              </a:spcBef>
              <a:spcAft>
                <a:spcPts val="0"/>
              </a:spcAft>
              <a:buClr>
                <a:srgbClr val="000000"/>
              </a:buClr>
              <a:buSzPts val="1100"/>
              <a:buFont typeface="Arial"/>
              <a:buNone/>
            </a:pPr>
            <a:r>
              <a:rPr b="1" lang="en" sz="1200">
                <a:solidFill>
                  <a:srgbClr val="FCFCFC"/>
                </a:solidFill>
                <a:latin typeface="Inter"/>
                <a:ea typeface="Inter"/>
                <a:cs typeface="Inter"/>
                <a:sym typeface="Inter"/>
              </a:rPr>
              <a:t>Step 4:  Put it all together into a statement.</a:t>
            </a:r>
            <a:endParaRPr b="1" sz="1100">
              <a:solidFill>
                <a:srgbClr val="FCFCFC"/>
              </a:solidFill>
              <a:latin typeface="Inter"/>
              <a:ea typeface="Inter"/>
              <a:cs typeface="Inter"/>
              <a:sym typeface="Inter"/>
            </a:endParaRPr>
          </a:p>
        </p:txBody>
      </p:sp>
      <p:sp>
        <p:nvSpPr>
          <p:cNvPr id="153" name="Google Shape;153;p29"/>
          <p:cNvSpPr txBox="1"/>
          <p:nvPr/>
        </p:nvSpPr>
        <p:spPr>
          <a:xfrm>
            <a:off x="3993750" y="4598175"/>
            <a:ext cx="3576600" cy="554100"/>
          </a:xfrm>
          <a:prstGeom prst="rect">
            <a:avLst/>
          </a:prstGeom>
          <a:solidFill>
            <a:srgbClr val="E5F9F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nter"/>
                <a:ea typeface="Inter"/>
                <a:cs typeface="Inter"/>
                <a:sym typeface="Inter"/>
              </a:rPr>
              <a:t>Prompt: To what extent should schools require students to wear uniforms?</a:t>
            </a:r>
            <a:endParaRPr sz="1200">
              <a:latin typeface="Inter"/>
              <a:ea typeface="Inter"/>
              <a:cs typeface="Inter"/>
              <a:sym typeface="Inter"/>
            </a:endParaRPr>
          </a:p>
        </p:txBody>
      </p:sp>
      <p:sp>
        <p:nvSpPr>
          <p:cNvPr id="154" name="Google Shape;154;p29"/>
          <p:cNvSpPr txBox="1"/>
          <p:nvPr/>
        </p:nvSpPr>
        <p:spPr>
          <a:xfrm>
            <a:off x="2755513" y="4721475"/>
            <a:ext cx="1138200" cy="307500"/>
          </a:xfrm>
          <a:prstGeom prst="rect">
            <a:avLst/>
          </a:prstGeom>
          <a:noFill/>
          <a:ln cap="flat" cmpd="sng" w="19050">
            <a:solidFill>
              <a:srgbClr val="F1AF4B"/>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300">
                <a:latin typeface="Plus Jakarta Sans"/>
                <a:ea typeface="Plus Jakarta Sans"/>
                <a:cs typeface="Plus Jakarta Sans"/>
                <a:sym typeface="Plus Jakarta Sans"/>
              </a:rPr>
              <a:t>Example</a:t>
            </a:r>
            <a:endParaRPr b="1" sz="1300">
              <a:latin typeface="Plus Jakarta Sans"/>
              <a:ea typeface="Plus Jakarta Sans"/>
              <a:cs typeface="Plus Jakarta Sans"/>
              <a:sym typeface="Plus Jakarta Sans"/>
            </a:endParaRPr>
          </a:p>
        </p:txBody>
      </p:sp>
      <p:cxnSp>
        <p:nvCxnSpPr>
          <p:cNvPr id="155" name="Google Shape;155;p29"/>
          <p:cNvCxnSpPr/>
          <p:nvPr/>
        </p:nvCxnSpPr>
        <p:spPr>
          <a:xfrm>
            <a:off x="2591975" y="4650625"/>
            <a:ext cx="0" cy="4546500"/>
          </a:xfrm>
          <a:prstGeom prst="straightConnector1">
            <a:avLst/>
          </a:prstGeom>
          <a:noFill/>
          <a:ln cap="flat" cmpd="sng" w="19050">
            <a:solidFill>
              <a:schemeClr val="dk1"/>
            </a:solidFill>
            <a:prstDash val="solid"/>
            <a:round/>
            <a:headEnd len="med" w="med" type="none"/>
            <a:tailEnd len="med" w="med" type="none"/>
          </a:ln>
        </p:spPr>
      </p:cxnSp>
      <p:sp>
        <p:nvSpPr>
          <p:cNvPr id="156" name="Google Shape;156;p29"/>
          <p:cNvSpPr/>
          <p:nvPr/>
        </p:nvSpPr>
        <p:spPr>
          <a:xfrm>
            <a:off x="4435675" y="5452450"/>
            <a:ext cx="678300" cy="3075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7" name="Google Shape;157;p29"/>
          <p:cNvSpPr/>
          <p:nvPr/>
        </p:nvSpPr>
        <p:spPr>
          <a:xfrm>
            <a:off x="2758400" y="5666975"/>
            <a:ext cx="981000" cy="1857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8" name="Google Shape;158;p29"/>
          <p:cNvSpPr/>
          <p:nvPr/>
        </p:nvSpPr>
        <p:spPr>
          <a:xfrm>
            <a:off x="5703475" y="5455939"/>
            <a:ext cx="762000" cy="3075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9" name="Google Shape;159;p29"/>
          <p:cNvSpPr txBox="1"/>
          <p:nvPr/>
        </p:nvSpPr>
        <p:spPr>
          <a:xfrm>
            <a:off x="2755525" y="5387225"/>
            <a:ext cx="4814700" cy="745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u="sng">
                <a:solidFill>
                  <a:schemeClr val="dk1"/>
                </a:solidFill>
                <a:latin typeface="Inter"/>
                <a:ea typeface="Inter"/>
                <a:cs typeface="Inter"/>
                <a:sym typeface="Inter"/>
              </a:rPr>
              <a:t>To what extent</a:t>
            </a:r>
            <a:r>
              <a:rPr lang="en" sz="1200">
                <a:solidFill>
                  <a:schemeClr val="dk1"/>
                </a:solidFill>
                <a:latin typeface="Inter"/>
                <a:ea typeface="Inter"/>
                <a:cs typeface="Inter"/>
                <a:sym typeface="Inter"/>
              </a:rPr>
              <a:t> should  schools  require  students  to wear uniforms?</a:t>
            </a:r>
            <a:endParaRPr sz="1800">
              <a:solidFill>
                <a:schemeClr val="dk2"/>
              </a:solidFill>
            </a:endParaRPr>
          </a:p>
        </p:txBody>
      </p:sp>
      <p:sp>
        <p:nvSpPr>
          <p:cNvPr id="160" name="Google Shape;160;p29"/>
          <p:cNvSpPr txBox="1"/>
          <p:nvPr/>
        </p:nvSpPr>
        <p:spPr>
          <a:xfrm>
            <a:off x="4313650" y="5869550"/>
            <a:ext cx="3340200" cy="745200"/>
          </a:xfrm>
          <a:prstGeom prst="rect">
            <a:avLst/>
          </a:prstGeom>
          <a:solidFill>
            <a:srgbClr val="F4CCCC"/>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Halant"/>
                <a:ea typeface="Halant"/>
                <a:cs typeface="Halant"/>
                <a:sym typeface="Halant"/>
              </a:rPr>
              <a:t>This phrase wants you to make a judgment about how strongly or under what conditions something should happen. Think of it as asking: "How much should this be true? Always? Sometimes? Rarely? Not at all?"</a:t>
            </a:r>
            <a:endParaRPr sz="1000">
              <a:solidFill>
                <a:schemeClr val="dk1"/>
              </a:solidFill>
              <a:latin typeface="Halant"/>
              <a:ea typeface="Halant"/>
              <a:cs typeface="Halant"/>
              <a:sym typeface="Halant"/>
            </a:endParaRPr>
          </a:p>
        </p:txBody>
      </p:sp>
      <p:cxnSp>
        <p:nvCxnSpPr>
          <p:cNvPr id="161" name="Google Shape;161;p29"/>
          <p:cNvCxnSpPr>
            <a:endCxn id="160" idx="1"/>
          </p:cNvCxnSpPr>
          <p:nvPr/>
        </p:nvCxnSpPr>
        <p:spPr>
          <a:xfrm flipH="1" rot="-5400000">
            <a:off x="3800050" y="5728550"/>
            <a:ext cx="535500" cy="491700"/>
          </a:xfrm>
          <a:prstGeom prst="bentConnector2">
            <a:avLst/>
          </a:prstGeom>
          <a:noFill/>
          <a:ln cap="flat" cmpd="sng" w="19050">
            <a:solidFill>
              <a:schemeClr val="dk1"/>
            </a:solidFill>
            <a:prstDash val="solid"/>
            <a:round/>
            <a:headEnd len="med" w="med" type="none"/>
            <a:tailEnd len="med" w="med" type="stealth"/>
          </a:ln>
        </p:spPr>
      </p:cxnSp>
      <p:sp>
        <p:nvSpPr>
          <p:cNvPr id="162" name="Google Shape;162;p29"/>
          <p:cNvSpPr txBox="1"/>
          <p:nvPr/>
        </p:nvSpPr>
        <p:spPr>
          <a:xfrm>
            <a:off x="2806975" y="7874125"/>
            <a:ext cx="4565100" cy="1323000"/>
          </a:xfrm>
          <a:prstGeom prst="rect">
            <a:avLst/>
          </a:prstGeom>
          <a:solidFill>
            <a:schemeClr val="l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Defensible claim:</a:t>
            </a:r>
            <a:r>
              <a:rPr lang="en" sz="1200">
                <a:solidFill>
                  <a:schemeClr val="dk1"/>
                </a:solidFill>
                <a:latin typeface="Inter"/>
                <a:ea typeface="Inter"/>
                <a:cs typeface="Inter"/>
                <a:sym typeface="Inter"/>
              </a:rPr>
              <a:t> Schools should require students to wear uniforms in </a:t>
            </a:r>
            <a:r>
              <a:rPr lang="en" sz="1200" u="sng">
                <a:solidFill>
                  <a:schemeClr val="dk1"/>
                </a:solidFill>
                <a:latin typeface="Inter"/>
                <a:ea typeface="Inter"/>
                <a:cs typeface="Inter"/>
                <a:sym typeface="Inter"/>
              </a:rPr>
              <a:t>most</a:t>
            </a:r>
            <a:r>
              <a:rPr lang="en" sz="1200">
                <a:solidFill>
                  <a:schemeClr val="dk1"/>
                </a:solidFill>
                <a:latin typeface="Inter"/>
                <a:ea typeface="Inter"/>
                <a:cs typeface="Inter"/>
                <a:sym typeface="Inter"/>
              </a:rPr>
              <a:t> situations….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Evidence:</a:t>
            </a:r>
            <a:r>
              <a:rPr lang="en" sz="1200">
                <a:solidFill>
                  <a:schemeClr val="dk1"/>
                </a:solidFill>
                <a:latin typeface="Inter"/>
                <a:ea typeface="Inter"/>
                <a:cs typeface="Inter"/>
                <a:sym typeface="Inter"/>
              </a:rPr>
              <a:t> …because uniforms reduce peer pressure, increase focus, and create a stronger sense of school community.</a:t>
            </a:r>
            <a:endParaRPr sz="1200">
              <a:solidFill>
                <a:schemeClr val="dk1"/>
              </a:solidFill>
              <a:latin typeface="Inter"/>
              <a:ea typeface="Inter"/>
              <a:cs typeface="Inter"/>
              <a:sym typeface="Inter"/>
            </a:endParaRPr>
          </a:p>
        </p:txBody>
      </p:sp>
      <p:sp>
        <p:nvSpPr>
          <p:cNvPr id="163" name="Google Shape;163;p29"/>
          <p:cNvSpPr txBox="1"/>
          <p:nvPr/>
        </p:nvSpPr>
        <p:spPr>
          <a:xfrm>
            <a:off x="2758400" y="6744188"/>
            <a:ext cx="4711800" cy="1000500"/>
          </a:xfrm>
          <a:prstGeom prst="rect">
            <a:avLst/>
          </a:prstGeom>
          <a:solidFill>
            <a:srgbClr val="E5F9F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00000"/>
                </a:solidFill>
                <a:latin typeface="Inter"/>
                <a:ea typeface="Inter"/>
                <a:cs typeface="Inter"/>
                <a:sym typeface="Inter"/>
              </a:rPr>
              <a:t>Thesis: Even though uniforms can limit students’ ability to express their individuality, schools should require students to wear uniforms in most situations because uniforms reduce peer pressure, increase focus, and create a stronger sense of school community.</a:t>
            </a:r>
            <a:endParaRPr sz="1200">
              <a:solidFill>
                <a:srgbClr val="000000"/>
              </a:solidFill>
              <a:latin typeface="Inter"/>
              <a:ea typeface="Inter"/>
              <a:cs typeface="Inter"/>
              <a:sym typeface="Inter"/>
            </a:endParaRPr>
          </a:p>
        </p:txBody>
      </p:sp>
      <p:pic>
        <p:nvPicPr>
          <p:cNvPr id="164" name="Google Shape;164;p29"/>
          <p:cNvPicPr preferRelativeResize="0"/>
          <p:nvPr/>
        </p:nvPicPr>
        <p:blipFill>
          <a:blip r:embed="rId4">
            <a:alphaModFix/>
          </a:blip>
          <a:stretch>
            <a:fillRect/>
          </a:stretch>
        </p:blipFill>
        <p:spPr>
          <a:xfrm>
            <a:off x="518750" y="670588"/>
            <a:ext cx="1248025" cy="1248025"/>
          </a:xfrm>
          <a:prstGeom prst="rect">
            <a:avLst/>
          </a:prstGeom>
          <a:noFill/>
          <a:ln>
            <a:noFill/>
          </a:ln>
        </p:spPr>
      </p:pic>
      <p:pic>
        <p:nvPicPr>
          <p:cNvPr id="165" name="Google Shape;165;p29"/>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166" name="Google Shape;166;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7" name="Google Shape;167;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1" name="Shape 171"/>
        <p:cNvGrpSpPr/>
        <p:nvPr/>
      </p:nvGrpSpPr>
      <p:grpSpPr>
        <a:xfrm>
          <a:off x="0" y="0"/>
          <a:ext cx="0" cy="0"/>
          <a:chOff x="0" y="0"/>
          <a:chExt cx="0" cy="0"/>
        </a:xfrm>
      </p:grpSpPr>
      <p:pic>
        <p:nvPicPr>
          <p:cNvPr id="172" name="Google Shape;172;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3" name="Google Shape;173;p30"/>
          <p:cNvSpPr txBox="1"/>
          <p:nvPr/>
        </p:nvSpPr>
        <p:spPr>
          <a:xfrm>
            <a:off x="0" y="0"/>
            <a:ext cx="7772400" cy="580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latin typeface="Halant"/>
                <a:ea typeface="Halant"/>
                <a:cs typeface="Halant"/>
                <a:sym typeface="Halant"/>
              </a:rPr>
              <a:t>Thesis Building Workshop</a:t>
            </a:r>
            <a:endParaRPr sz="1300">
              <a:solidFill>
                <a:srgbClr val="000000"/>
              </a:solidFill>
              <a:latin typeface="Halant"/>
              <a:ea typeface="Halant"/>
              <a:cs typeface="Halant"/>
              <a:sym typeface="Halant"/>
            </a:endParaRPr>
          </a:p>
        </p:txBody>
      </p:sp>
      <p:pic>
        <p:nvPicPr>
          <p:cNvPr id="174" name="Google Shape;174;p30"/>
          <p:cNvPicPr preferRelativeResize="0"/>
          <p:nvPr/>
        </p:nvPicPr>
        <p:blipFill>
          <a:blip r:embed="rId4">
            <a:alphaModFix/>
          </a:blip>
          <a:stretch>
            <a:fillRect/>
          </a:stretch>
        </p:blipFill>
        <p:spPr>
          <a:xfrm>
            <a:off x="216272" y="74497"/>
            <a:ext cx="1056536" cy="438114"/>
          </a:xfrm>
          <a:prstGeom prst="rect">
            <a:avLst/>
          </a:prstGeom>
          <a:noFill/>
          <a:ln>
            <a:noFill/>
          </a:ln>
        </p:spPr>
      </p:pic>
      <p:sp>
        <p:nvSpPr>
          <p:cNvPr id="175" name="Google Shape;175;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6" name="Google Shape;176;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7" name="Google Shape;177;p30"/>
          <p:cNvSpPr txBox="1"/>
          <p:nvPr/>
        </p:nvSpPr>
        <p:spPr>
          <a:xfrm>
            <a:off x="518750" y="4533175"/>
            <a:ext cx="1291200" cy="438000"/>
          </a:xfrm>
          <a:prstGeom prst="rect">
            <a:avLst/>
          </a:prstGeom>
          <a:noFill/>
          <a:ln cap="flat" cmpd="sng" w="19050">
            <a:solidFill>
              <a:srgbClr val="F1AF4B"/>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Let’s Practice!</a:t>
            </a:r>
            <a:endParaRPr b="1">
              <a:latin typeface="Plus Jakarta Sans"/>
              <a:ea typeface="Plus Jakarta Sans"/>
              <a:cs typeface="Plus Jakarta Sans"/>
              <a:sym typeface="Plus Jakarta Sans"/>
            </a:endParaRPr>
          </a:p>
        </p:txBody>
      </p:sp>
      <p:sp>
        <p:nvSpPr>
          <p:cNvPr id="178" name="Google Shape;178;p30"/>
          <p:cNvSpPr txBox="1"/>
          <p:nvPr/>
        </p:nvSpPr>
        <p:spPr>
          <a:xfrm>
            <a:off x="1902350" y="4426763"/>
            <a:ext cx="5161800" cy="68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Read the prompt below and circle the sentence that best shows a strong thesis statement. Then, explain why you chose that answer.</a:t>
            </a:r>
            <a:endParaRPr sz="1200">
              <a:solidFill>
                <a:schemeClr val="dk1"/>
              </a:solidFill>
              <a:latin typeface="Inter"/>
              <a:ea typeface="Inter"/>
              <a:cs typeface="Inter"/>
              <a:sym typeface="Inter"/>
            </a:endParaRPr>
          </a:p>
        </p:txBody>
      </p:sp>
      <p:sp>
        <p:nvSpPr>
          <p:cNvPr id="179" name="Google Shape;179;p30"/>
          <p:cNvSpPr txBox="1"/>
          <p:nvPr/>
        </p:nvSpPr>
        <p:spPr>
          <a:xfrm>
            <a:off x="518750" y="5598175"/>
            <a:ext cx="6735000" cy="1997700"/>
          </a:xfrm>
          <a:prstGeom prst="rect">
            <a:avLst/>
          </a:prstGeom>
          <a:solidFill>
            <a:schemeClr val="lt2"/>
          </a:solid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lphaUcPeriod"/>
            </a:pPr>
            <a:r>
              <a:rPr lang="en" sz="1200">
                <a:solidFill>
                  <a:schemeClr val="dk1"/>
                </a:solidFill>
                <a:latin typeface="Inter"/>
                <a:ea typeface="Inter"/>
                <a:cs typeface="Inter"/>
                <a:sym typeface="Inter"/>
              </a:rPr>
              <a:t>Social media has a positive impact on teenagers.</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AutoNum type="alphaUcPeriod"/>
            </a:pPr>
            <a:r>
              <a:rPr lang="en" sz="1200">
                <a:solidFill>
                  <a:schemeClr val="dk1"/>
                </a:solidFill>
                <a:latin typeface="Inter"/>
                <a:ea typeface="Inter"/>
                <a:cs typeface="Inter"/>
                <a:sym typeface="Inter"/>
              </a:rPr>
              <a:t>Social media has a positive impact because it helps teenagers connect with friends, learn new ideas, and express themselves.</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AutoNum type="alphaUcPeriod"/>
            </a:pPr>
            <a:r>
              <a:rPr lang="en" sz="1200">
                <a:solidFill>
                  <a:schemeClr val="dk1"/>
                </a:solidFill>
                <a:latin typeface="Inter"/>
                <a:ea typeface="Inter"/>
                <a:cs typeface="Inter"/>
                <a:sym typeface="Inter"/>
              </a:rPr>
              <a:t>Social media helps teenagers spend less time on homework and more time playing games.</a:t>
            </a:r>
            <a:endParaRPr sz="1200">
              <a:solidFill>
                <a:schemeClr val="dk1"/>
              </a:solidFill>
              <a:latin typeface="Inter"/>
              <a:ea typeface="Inter"/>
              <a:cs typeface="Inter"/>
              <a:sym typeface="Inter"/>
            </a:endParaRPr>
          </a:p>
          <a:p>
            <a:pPr indent="-304800" lvl="0" marL="457200" rtl="0" algn="l">
              <a:spcBef>
                <a:spcPts val="1000"/>
              </a:spcBef>
              <a:spcAft>
                <a:spcPts val="1000"/>
              </a:spcAft>
              <a:buClr>
                <a:schemeClr val="dk1"/>
              </a:buClr>
              <a:buSzPts val="1200"/>
              <a:buFont typeface="Inter"/>
              <a:buAutoNum type="alphaUcPeriod"/>
            </a:pPr>
            <a:r>
              <a:rPr lang="en" sz="1200">
                <a:solidFill>
                  <a:schemeClr val="dk1"/>
                </a:solidFill>
                <a:latin typeface="Inter"/>
                <a:ea typeface="Inter"/>
                <a:cs typeface="Inter"/>
                <a:sym typeface="Inter"/>
              </a:rPr>
              <a:t>Social media positively affects teenagers to a certain degree by enabling social connections and providing access to information, although it can sometimes be a source of distraction.</a:t>
            </a:r>
            <a:endParaRPr sz="1200">
              <a:solidFill>
                <a:schemeClr val="dk1"/>
              </a:solidFill>
              <a:latin typeface="Inter"/>
              <a:ea typeface="Inter"/>
              <a:cs typeface="Inter"/>
              <a:sym typeface="Inter"/>
            </a:endParaRPr>
          </a:p>
        </p:txBody>
      </p:sp>
      <p:sp>
        <p:nvSpPr>
          <p:cNvPr id="180" name="Google Shape;180;p30"/>
          <p:cNvSpPr txBox="1"/>
          <p:nvPr/>
        </p:nvSpPr>
        <p:spPr>
          <a:xfrm>
            <a:off x="533050" y="7718175"/>
            <a:ext cx="6706500" cy="1637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____ is the strongest thesis statement because</a:t>
            </a:r>
            <a:endParaRPr sz="1200">
              <a:solidFill>
                <a:schemeClr val="dk1"/>
              </a:solidFill>
              <a:latin typeface="Inter"/>
              <a:ea typeface="Inter"/>
              <a:cs typeface="Inter"/>
              <a:sym typeface="Inter"/>
            </a:endParaRPr>
          </a:p>
        </p:txBody>
      </p:sp>
      <p:sp>
        <p:nvSpPr>
          <p:cNvPr id="181" name="Google Shape;181;p30"/>
          <p:cNvSpPr txBox="1"/>
          <p:nvPr/>
        </p:nvSpPr>
        <p:spPr>
          <a:xfrm>
            <a:off x="533000" y="5172225"/>
            <a:ext cx="6706500" cy="369300"/>
          </a:xfrm>
          <a:prstGeom prst="rect">
            <a:avLst/>
          </a:prstGeom>
          <a:solidFill>
            <a:srgbClr val="E5F9F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nter"/>
                <a:ea typeface="Inter"/>
                <a:cs typeface="Inter"/>
                <a:sym typeface="Inter"/>
              </a:rPr>
              <a:t>Prompt: To what extent does social media have a positive impact on teenagers?</a:t>
            </a:r>
            <a:endParaRPr sz="1200">
              <a:latin typeface="Inter"/>
              <a:ea typeface="Inter"/>
              <a:cs typeface="Inter"/>
              <a:sym typeface="Inter"/>
            </a:endParaRPr>
          </a:p>
        </p:txBody>
      </p:sp>
      <p:sp>
        <p:nvSpPr>
          <p:cNvPr id="182" name="Google Shape;182;p30"/>
          <p:cNvSpPr/>
          <p:nvPr/>
        </p:nvSpPr>
        <p:spPr>
          <a:xfrm>
            <a:off x="381550" y="675225"/>
            <a:ext cx="7081800" cy="386100"/>
          </a:xfrm>
          <a:prstGeom prst="flowChartProcess">
            <a:avLst/>
          </a:prstGeom>
          <a:solidFill>
            <a:srgbClr val="F1AF4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100">
                <a:solidFill>
                  <a:schemeClr val="dk1"/>
                </a:solidFill>
                <a:latin typeface="Halant"/>
                <a:ea typeface="Halant"/>
                <a:cs typeface="Halant"/>
                <a:sym typeface="Halant"/>
              </a:rPr>
              <a:t>Thesis Formula Options</a:t>
            </a:r>
            <a:endParaRPr b="1" sz="2100">
              <a:solidFill>
                <a:schemeClr val="dk1"/>
              </a:solidFill>
              <a:latin typeface="Halant"/>
              <a:ea typeface="Halant"/>
              <a:cs typeface="Halant"/>
              <a:sym typeface="Halant"/>
            </a:endParaRPr>
          </a:p>
        </p:txBody>
      </p:sp>
      <p:sp>
        <p:nvSpPr>
          <p:cNvPr id="183" name="Google Shape;183;p30"/>
          <p:cNvSpPr txBox="1"/>
          <p:nvPr/>
        </p:nvSpPr>
        <p:spPr>
          <a:xfrm>
            <a:off x="381550" y="1093450"/>
            <a:ext cx="7081800" cy="1007400"/>
          </a:xfrm>
          <a:prstGeom prst="rect">
            <a:avLst/>
          </a:prstGeom>
          <a:solidFill>
            <a:srgbClr val="E5F9F1"/>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A strong thesis statement often includes a counter argument to show a deeper understanding of the topic. This can be challenging when you’re first learning how to write a thesis. Below are two helpful formulas: the one on the left includes a counterargument, while the one on the right is a simpler version that’s a great starting point.  </a:t>
            </a:r>
            <a:endParaRPr>
              <a:latin typeface="Halant"/>
              <a:ea typeface="Halant"/>
              <a:cs typeface="Halant"/>
              <a:sym typeface="Halant"/>
            </a:endParaRPr>
          </a:p>
        </p:txBody>
      </p:sp>
      <p:sp>
        <p:nvSpPr>
          <p:cNvPr id="184" name="Google Shape;184;p30"/>
          <p:cNvSpPr txBox="1"/>
          <p:nvPr/>
        </p:nvSpPr>
        <p:spPr>
          <a:xfrm>
            <a:off x="381550" y="3007700"/>
            <a:ext cx="3445200" cy="1396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Thesis with Counterargument</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rgbClr val="1D1C1D"/>
                </a:solidFill>
                <a:highlight>
                  <a:srgbClr val="F8F8F8"/>
                </a:highlight>
                <a:latin typeface="Inter"/>
                <a:ea typeface="Inter"/>
                <a:cs typeface="Inter"/>
                <a:sym typeface="Inter"/>
              </a:rPr>
              <a:t>Despite </a:t>
            </a:r>
            <a:r>
              <a:rPr lang="en" sz="1000">
                <a:solidFill>
                  <a:srgbClr val="1D1C1D"/>
                </a:solidFill>
                <a:highlight>
                  <a:srgbClr val="F1AF4B"/>
                </a:highlight>
                <a:latin typeface="Inter"/>
                <a:ea typeface="Inter"/>
                <a:cs typeface="Inter"/>
                <a:sym typeface="Inter"/>
              </a:rPr>
              <a:t>(counterargument)</a:t>
            </a:r>
            <a:r>
              <a:rPr lang="en" sz="1000">
                <a:solidFill>
                  <a:srgbClr val="1D1C1D"/>
                </a:solidFill>
                <a:highlight>
                  <a:srgbClr val="F8F8F8"/>
                </a:highlight>
                <a:latin typeface="Inter"/>
                <a:ea typeface="Inter"/>
                <a:cs typeface="Inter"/>
                <a:sym typeface="Inter"/>
              </a:rPr>
              <a:t>, because </a:t>
            </a:r>
            <a:r>
              <a:rPr lang="en" sz="1000">
                <a:solidFill>
                  <a:srgbClr val="1D1C1D"/>
                </a:solidFill>
                <a:highlight>
                  <a:srgbClr val="38E0A4"/>
                </a:highlight>
                <a:latin typeface="Inter"/>
                <a:ea typeface="Inter"/>
                <a:cs typeface="Inter"/>
                <a:sym typeface="Inter"/>
              </a:rPr>
              <a:t>(evidence 1)</a:t>
            </a:r>
            <a:r>
              <a:rPr lang="en" sz="1000">
                <a:solidFill>
                  <a:srgbClr val="1D1C1D"/>
                </a:solidFill>
                <a:highlight>
                  <a:srgbClr val="F8F8F8"/>
                </a:highlight>
                <a:latin typeface="Inter"/>
                <a:ea typeface="Inter"/>
                <a:cs typeface="Inter"/>
                <a:sym typeface="Inter"/>
              </a:rPr>
              <a:t> and </a:t>
            </a:r>
            <a:r>
              <a:rPr lang="en" sz="1000">
                <a:solidFill>
                  <a:srgbClr val="1D1C1D"/>
                </a:solidFill>
                <a:highlight>
                  <a:srgbClr val="E95C3D"/>
                </a:highlight>
                <a:latin typeface="Inter"/>
                <a:ea typeface="Inter"/>
                <a:cs typeface="Inter"/>
                <a:sym typeface="Inter"/>
              </a:rPr>
              <a:t>(evidence 2)</a:t>
            </a:r>
            <a:r>
              <a:rPr lang="en" sz="1000">
                <a:solidFill>
                  <a:srgbClr val="1D1C1D"/>
                </a:solidFill>
                <a:highlight>
                  <a:srgbClr val="F8F8F8"/>
                </a:highlight>
                <a:latin typeface="Inter"/>
                <a:ea typeface="Inter"/>
                <a:cs typeface="Inter"/>
                <a:sym typeface="Inter"/>
              </a:rPr>
              <a:t>, </a:t>
            </a:r>
            <a:r>
              <a:rPr lang="en" sz="1000">
                <a:solidFill>
                  <a:srgbClr val="1D1C1D"/>
                </a:solidFill>
                <a:highlight>
                  <a:srgbClr val="6484F3"/>
                </a:highlight>
                <a:latin typeface="Inter"/>
                <a:ea typeface="Inter"/>
                <a:cs typeface="Inter"/>
                <a:sym typeface="Inter"/>
              </a:rPr>
              <a:t>(my argument)</a:t>
            </a:r>
            <a:r>
              <a:rPr lang="en" sz="1000">
                <a:solidFill>
                  <a:srgbClr val="1D1C1D"/>
                </a:solidFill>
                <a:highlight>
                  <a:srgbClr val="F8F8F8"/>
                </a:highlight>
                <a:latin typeface="Inter"/>
                <a:ea typeface="Inter"/>
                <a:cs typeface="Inter"/>
                <a:sym typeface="Inter"/>
              </a:rPr>
              <a:t>.</a:t>
            </a:r>
            <a:endParaRPr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None/>
            </a:pPr>
            <a:r>
              <a:t/>
            </a:r>
            <a:endParaRPr b="1" i="1"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000">
                <a:solidFill>
                  <a:srgbClr val="1D1C1D"/>
                </a:solidFill>
                <a:highlight>
                  <a:srgbClr val="F8F8F8"/>
                </a:highlight>
                <a:latin typeface="Inter"/>
                <a:ea typeface="Inter"/>
                <a:cs typeface="Inter"/>
                <a:sym typeface="Inter"/>
              </a:rPr>
              <a:t>Ex: Despite the </a:t>
            </a:r>
            <a:r>
              <a:rPr lang="en" sz="1000">
                <a:solidFill>
                  <a:srgbClr val="1D1C1D"/>
                </a:solidFill>
                <a:highlight>
                  <a:srgbClr val="F1AF4B"/>
                </a:highlight>
                <a:latin typeface="Inter"/>
                <a:ea typeface="Inter"/>
                <a:cs typeface="Inter"/>
                <a:sym typeface="Inter"/>
              </a:rPr>
              <a:t>Americas remaining primarily controlled by Indigenous peoples</a:t>
            </a:r>
            <a:r>
              <a:rPr lang="en" sz="1000">
                <a:solidFill>
                  <a:srgbClr val="1D1C1D"/>
                </a:solidFill>
                <a:highlight>
                  <a:srgbClr val="F8F8F8"/>
                </a:highlight>
                <a:latin typeface="Inter"/>
                <a:ea typeface="Inter"/>
                <a:cs typeface="Inter"/>
                <a:sym typeface="Inter"/>
              </a:rPr>
              <a:t>, because of </a:t>
            </a:r>
            <a:r>
              <a:rPr lang="en" sz="1000">
                <a:solidFill>
                  <a:srgbClr val="1D1C1D"/>
                </a:solidFill>
                <a:highlight>
                  <a:srgbClr val="38E0A4"/>
                </a:highlight>
                <a:latin typeface="Inter"/>
                <a:ea typeface="Inter"/>
                <a:cs typeface="Inter"/>
                <a:sym typeface="Inter"/>
              </a:rPr>
              <a:t>demographic changes</a:t>
            </a:r>
            <a:r>
              <a:rPr lang="en" sz="1000">
                <a:solidFill>
                  <a:srgbClr val="1D1C1D"/>
                </a:solidFill>
                <a:highlight>
                  <a:srgbClr val="F8F8F8"/>
                </a:highlight>
                <a:latin typeface="Inter"/>
                <a:ea typeface="Inter"/>
                <a:cs typeface="Inter"/>
                <a:sym typeface="Inter"/>
              </a:rPr>
              <a:t> and </a:t>
            </a:r>
            <a:r>
              <a:rPr lang="en" sz="1000">
                <a:solidFill>
                  <a:srgbClr val="1D1C1D"/>
                </a:solidFill>
                <a:highlight>
                  <a:srgbClr val="E95C3D"/>
                </a:highlight>
                <a:latin typeface="Inter"/>
                <a:ea typeface="Inter"/>
                <a:cs typeface="Inter"/>
                <a:sym typeface="Inter"/>
              </a:rPr>
              <a:t>new labor systems</a:t>
            </a:r>
            <a:r>
              <a:rPr lang="en" sz="1000">
                <a:solidFill>
                  <a:srgbClr val="1D1C1D"/>
                </a:solidFill>
                <a:highlight>
                  <a:srgbClr val="F8F8F8"/>
                </a:highlight>
                <a:latin typeface="Inter"/>
                <a:ea typeface="Inter"/>
                <a:cs typeface="Inter"/>
                <a:sym typeface="Inter"/>
              </a:rPr>
              <a:t>, the </a:t>
            </a:r>
            <a:r>
              <a:rPr lang="en" sz="1000">
                <a:solidFill>
                  <a:srgbClr val="1D1C1D"/>
                </a:solidFill>
                <a:highlight>
                  <a:srgbClr val="6484F3"/>
                </a:highlight>
                <a:latin typeface="Inter"/>
                <a:ea typeface="Inter"/>
                <a:cs typeface="Inter"/>
                <a:sym typeface="Inter"/>
              </a:rPr>
              <a:t>impact of the Columbian Exchange was catastrophic</a:t>
            </a:r>
            <a:r>
              <a:rPr lang="en" sz="1000">
                <a:solidFill>
                  <a:srgbClr val="1D1C1D"/>
                </a:solidFill>
                <a:highlight>
                  <a:srgbClr val="F8F8F8"/>
                </a:highlight>
                <a:latin typeface="Inter"/>
                <a:ea typeface="Inter"/>
                <a:cs typeface="Inter"/>
                <a:sym typeface="Inter"/>
              </a:rPr>
              <a:t>.</a:t>
            </a:r>
            <a:endParaRPr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150">
              <a:solidFill>
                <a:srgbClr val="1D1C1D"/>
              </a:solidFill>
              <a:highlight>
                <a:srgbClr val="F8F8F8"/>
              </a:highlight>
            </a:endParaRPr>
          </a:p>
          <a:p>
            <a:pPr indent="0" lvl="0" marL="0" rtl="0" algn="ctr">
              <a:spcBef>
                <a:spcPts val="0"/>
              </a:spcBef>
              <a:spcAft>
                <a:spcPts val="0"/>
              </a:spcAft>
              <a:buNone/>
            </a:pPr>
            <a:r>
              <a:t/>
            </a:r>
            <a:endParaRPr b="1" i="1" sz="1150">
              <a:solidFill>
                <a:srgbClr val="1D1C1D"/>
              </a:solidFill>
              <a:highlight>
                <a:srgbClr val="F8F8F8"/>
              </a:highlight>
            </a:endParaRPr>
          </a:p>
        </p:txBody>
      </p:sp>
      <p:sp>
        <p:nvSpPr>
          <p:cNvPr id="185" name="Google Shape;185;p30"/>
          <p:cNvSpPr txBox="1"/>
          <p:nvPr/>
        </p:nvSpPr>
        <p:spPr>
          <a:xfrm>
            <a:off x="4018100" y="3007700"/>
            <a:ext cx="3445200" cy="1396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Simple Thesis</a:t>
            </a:r>
            <a:endParaRPr b="1" sz="1200">
              <a:solidFill>
                <a:schemeClr val="dk1"/>
              </a:solidFill>
              <a:latin typeface="Inter"/>
              <a:ea typeface="Inter"/>
              <a:cs typeface="Inter"/>
              <a:sym typeface="Inter"/>
            </a:endParaRPr>
          </a:p>
          <a:p>
            <a:pPr indent="0" lvl="0" marL="0" rtl="0" algn="ctr">
              <a:lnSpc>
                <a:spcPct val="100000"/>
              </a:lnSpc>
              <a:spcBef>
                <a:spcPts val="0"/>
              </a:spcBef>
              <a:spcAft>
                <a:spcPts val="0"/>
              </a:spcAft>
              <a:buClr>
                <a:schemeClr val="dk1"/>
              </a:buClr>
              <a:buSzPts val="1100"/>
              <a:buFont typeface="Arial"/>
              <a:buNone/>
            </a:pPr>
            <a:r>
              <a:rPr lang="en" sz="1000">
                <a:solidFill>
                  <a:srgbClr val="1D1C1D"/>
                </a:solidFill>
                <a:highlight>
                  <a:schemeClr val="accent1"/>
                </a:highlight>
                <a:latin typeface="Inter"/>
                <a:ea typeface="Inter"/>
                <a:cs typeface="Inter"/>
                <a:sym typeface="Inter"/>
              </a:rPr>
              <a:t>Prompt restatement</a:t>
            </a:r>
            <a:r>
              <a:rPr lang="en" sz="1000">
                <a:solidFill>
                  <a:srgbClr val="1D1C1D"/>
                </a:solidFill>
                <a:highlight>
                  <a:srgbClr val="F8F8F8"/>
                </a:highlight>
                <a:latin typeface="Inter"/>
                <a:ea typeface="Inter"/>
                <a:cs typeface="Inter"/>
                <a:sym typeface="Inter"/>
              </a:rPr>
              <a:t> + </a:t>
            </a:r>
            <a:r>
              <a:rPr lang="en" sz="1000">
                <a:solidFill>
                  <a:srgbClr val="1D1C1D"/>
                </a:solidFill>
                <a:highlight>
                  <a:srgbClr val="38E0A4"/>
                </a:highlight>
                <a:latin typeface="Inter"/>
                <a:ea typeface="Inter"/>
                <a:cs typeface="Inter"/>
                <a:sym typeface="Inter"/>
              </a:rPr>
              <a:t>defensible claim</a:t>
            </a:r>
            <a:r>
              <a:rPr lang="en" sz="1000">
                <a:solidFill>
                  <a:srgbClr val="1D1C1D"/>
                </a:solidFill>
                <a:highlight>
                  <a:srgbClr val="F8F8F8"/>
                </a:highlight>
                <a:latin typeface="Inter"/>
                <a:ea typeface="Inter"/>
                <a:cs typeface="Inter"/>
                <a:sym typeface="Inter"/>
              </a:rPr>
              <a:t> + </a:t>
            </a:r>
            <a:r>
              <a:rPr lang="en" sz="1000">
                <a:solidFill>
                  <a:srgbClr val="1D1C1D"/>
                </a:solidFill>
                <a:highlight>
                  <a:srgbClr val="6484F3"/>
                </a:highlight>
                <a:latin typeface="Inter"/>
                <a:ea typeface="Inter"/>
                <a:cs typeface="Inter"/>
                <a:sym typeface="Inter"/>
              </a:rPr>
              <a:t>evidence</a:t>
            </a:r>
            <a:r>
              <a:rPr lang="en" sz="1000">
                <a:solidFill>
                  <a:srgbClr val="1D1C1D"/>
                </a:solidFill>
                <a:highlight>
                  <a:srgbClr val="F8F8F8"/>
                </a:highlight>
                <a:latin typeface="Inter"/>
                <a:ea typeface="Inter"/>
                <a:cs typeface="Inter"/>
                <a:sym typeface="Inter"/>
              </a:rPr>
              <a:t>.</a:t>
            </a:r>
            <a:endParaRPr sz="1000">
              <a:solidFill>
                <a:srgbClr val="1D1C1D"/>
              </a:solidFill>
              <a:highlight>
                <a:srgbClr val="F8F8F8"/>
              </a:highlight>
              <a:latin typeface="Inter"/>
              <a:ea typeface="Inter"/>
              <a:cs typeface="Inter"/>
              <a:sym typeface="Inter"/>
            </a:endParaRPr>
          </a:p>
          <a:p>
            <a:pPr indent="0" lvl="0" marL="0" rtl="0" algn="ctr">
              <a:lnSpc>
                <a:spcPct val="100000"/>
              </a:lnSpc>
              <a:spcBef>
                <a:spcPts val="0"/>
              </a:spcBef>
              <a:spcAft>
                <a:spcPts val="0"/>
              </a:spcAft>
              <a:buClr>
                <a:schemeClr val="dk1"/>
              </a:buClr>
              <a:buSzPts val="1100"/>
              <a:buFont typeface="Arial"/>
              <a:buNone/>
            </a:pPr>
            <a:r>
              <a:t/>
            </a:r>
            <a:endParaRPr sz="1000">
              <a:solidFill>
                <a:srgbClr val="1D1C1D"/>
              </a:solidFill>
              <a:highlight>
                <a:srgbClr val="F8F8F8"/>
              </a:highlight>
              <a:latin typeface="Inter"/>
              <a:ea typeface="Inter"/>
              <a:cs typeface="Inter"/>
              <a:sym typeface="Inter"/>
            </a:endParaRPr>
          </a:p>
          <a:p>
            <a:pPr indent="0" lvl="0" marL="0" marR="190500" rtl="0" algn="ctr">
              <a:lnSpc>
                <a:spcPct val="100000"/>
              </a:lnSpc>
              <a:spcBef>
                <a:spcPts val="0"/>
              </a:spcBef>
              <a:spcAft>
                <a:spcPts val="0"/>
              </a:spcAft>
              <a:buClr>
                <a:schemeClr val="dk1"/>
              </a:buClr>
              <a:buSzPts val="1100"/>
              <a:buFont typeface="Arial"/>
              <a:buNone/>
            </a:pPr>
            <a:r>
              <a:rPr lang="en" sz="1000">
                <a:solidFill>
                  <a:srgbClr val="1D1C1D"/>
                </a:solidFill>
                <a:highlight>
                  <a:srgbClr val="F8F8F8"/>
                </a:highlight>
                <a:latin typeface="Inter"/>
                <a:ea typeface="Inter"/>
                <a:cs typeface="Inter"/>
                <a:sym typeface="Inter"/>
              </a:rPr>
              <a:t>Ex: </a:t>
            </a:r>
            <a:r>
              <a:rPr lang="en" sz="1000">
                <a:solidFill>
                  <a:srgbClr val="1D1C1D"/>
                </a:solidFill>
                <a:highlight>
                  <a:srgbClr val="F1AF4B"/>
                </a:highlight>
                <a:latin typeface="Inter"/>
                <a:ea typeface="Inter"/>
                <a:cs typeface="Inter"/>
                <a:sym typeface="Inter"/>
              </a:rPr>
              <a:t>The Columbian Exchange from 1492 to 1607</a:t>
            </a:r>
            <a:r>
              <a:rPr lang="en" sz="1000">
                <a:solidFill>
                  <a:srgbClr val="1D1C1D"/>
                </a:solidFill>
                <a:highlight>
                  <a:srgbClr val="F8F8F8"/>
                </a:highlight>
                <a:latin typeface="Inter"/>
                <a:ea typeface="Inter"/>
                <a:cs typeface="Inter"/>
                <a:sym typeface="Inter"/>
              </a:rPr>
              <a:t> </a:t>
            </a:r>
            <a:r>
              <a:rPr lang="en" sz="1000">
                <a:solidFill>
                  <a:srgbClr val="1D1C1D"/>
                </a:solidFill>
                <a:highlight>
                  <a:srgbClr val="38E0A4"/>
                </a:highlight>
                <a:latin typeface="Inter"/>
                <a:ea typeface="Inter"/>
                <a:cs typeface="Inter"/>
                <a:sym typeface="Inter"/>
              </a:rPr>
              <a:t>greatly affected</a:t>
            </a:r>
            <a:r>
              <a:rPr lang="en" sz="1000">
                <a:solidFill>
                  <a:srgbClr val="1D1C1D"/>
                </a:solidFill>
                <a:highlight>
                  <a:srgbClr val="F8F8F8"/>
                </a:highlight>
                <a:latin typeface="Inter"/>
                <a:ea typeface="Inter"/>
                <a:cs typeface="Inter"/>
                <a:sym typeface="Inter"/>
              </a:rPr>
              <a:t> the Americas </a:t>
            </a:r>
            <a:r>
              <a:rPr lang="en" sz="1000">
                <a:solidFill>
                  <a:srgbClr val="1D1C1D"/>
                </a:solidFill>
                <a:highlight>
                  <a:srgbClr val="6484F3"/>
                </a:highlight>
                <a:latin typeface="Inter"/>
                <a:ea typeface="Inter"/>
                <a:cs typeface="Inter"/>
                <a:sym typeface="Inter"/>
              </a:rPr>
              <a:t>because of the spread of disease and new labor systems.</a:t>
            </a:r>
            <a:endParaRPr sz="1000">
              <a:solidFill>
                <a:srgbClr val="1D1C1D"/>
              </a:solidFill>
              <a:highlight>
                <a:srgbClr val="6484F3"/>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b="1" i="1" sz="1150">
              <a:solidFill>
                <a:srgbClr val="1D1C1D"/>
              </a:solidFill>
              <a:highlight>
                <a:srgbClr val="F8F8F8"/>
              </a:highlight>
            </a:endParaRPr>
          </a:p>
        </p:txBody>
      </p:sp>
      <p:cxnSp>
        <p:nvCxnSpPr>
          <p:cNvPr id="186" name="Google Shape;186;p30"/>
          <p:cNvCxnSpPr/>
          <p:nvPr/>
        </p:nvCxnSpPr>
        <p:spPr>
          <a:xfrm flipH="1">
            <a:off x="2173500" y="2622800"/>
            <a:ext cx="1762200" cy="386100"/>
          </a:xfrm>
          <a:prstGeom prst="straightConnector1">
            <a:avLst/>
          </a:prstGeom>
          <a:noFill/>
          <a:ln cap="flat" cmpd="sng" w="9525">
            <a:solidFill>
              <a:schemeClr val="dk2"/>
            </a:solidFill>
            <a:prstDash val="solid"/>
            <a:round/>
            <a:headEnd len="med" w="med" type="none"/>
            <a:tailEnd len="med" w="med" type="triangle"/>
          </a:ln>
        </p:spPr>
      </p:cxnSp>
      <p:cxnSp>
        <p:nvCxnSpPr>
          <p:cNvPr id="187" name="Google Shape;187;p30"/>
          <p:cNvCxnSpPr/>
          <p:nvPr/>
        </p:nvCxnSpPr>
        <p:spPr>
          <a:xfrm>
            <a:off x="3935700" y="2622800"/>
            <a:ext cx="1712700" cy="386100"/>
          </a:xfrm>
          <a:prstGeom prst="straightConnector1">
            <a:avLst/>
          </a:prstGeom>
          <a:noFill/>
          <a:ln cap="flat" cmpd="sng" w="9525">
            <a:solidFill>
              <a:schemeClr val="dk2"/>
            </a:solidFill>
            <a:prstDash val="solid"/>
            <a:round/>
            <a:headEnd len="med" w="med" type="none"/>
            <a:tailEnd len="med" w="med" type="triangle"/>
          </a:ln>
        </p:spPr>
      </p:cxnSp>
      <p:sp>
        <p:nvSpPr>
          <p:cNvPr id="188" name="Google Shape;188;p30"/>
          <p:cNvSpPr txBox="1"/>
          <p:nvPr/>
        </p:nvSpPr>
        <p:spPr>
          <a:xfrm>
            <a:off x="381450" y="2170975"/>
            <a:ext cx="7081800" cy="438000"/>
          </a:xfrm>
          <a:prstGeom prst="rect">
            <a:avLst/>
          </a:prstGeom>
          <a:noFill/>
          <a:ln cap="flat" cmpd="sng" w="19050">
            <a:solidFill>
              <a:srgbClr val="F1AF4B"/>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200">
                <a:latin typeface="Plus Jakarta Sans"/>
                <a:ea typeface="Plus Jakarta Sans"/>
                <a:cs typeface="Plus Jakarta Sans"/>
                <a:sym typeface="Plus Jakarta Sans"/>
              </a:rPr>
              <a:t>Prompt</a:t>
            </a:r>
            <a:endParaRPr b="1" sz="1200">
              <a:latin typeface="Plus Jakarta Sans"/>
              <a:ea typeface="Plus Jakarta Sans"/>
              <a:cs typeface="Plus Jakarta Sans"/>
              <a:sym typeface="Plus Jakarta Sans"/>
            </a:endParaRPr>
          </a:p>
          <a:p>
            <a:pPr indent="0" lvl="0" marL="0" rtl="0" algn="ctr">
              <a:spcBef>
                <a:spcPts val="0"/>
              </a:spcBef>
              <a:spcAft>
                <a:spcPts val="0"/>
              </a:spcAft>
              <a:buNone/>
            </a:pPr>
            <a:r>
              <a:rPr b="1" lang="en" sz="1200">
                <a:latin typeface="Plus Jakarta Sans"/>
                <a:ea typeface="Plus Jakarta Sans"/>
                <a:cs typeface="Plus Jakarta Sans"/>
                <a:sym typeface="Plus Jakarta Sans"/>
              </a:rPr>
              <a:t>To what extent did the Columbian Exchange affect  the Americas between 1492 and 1607?</a:t>
            </a:r>
            <a:endParaRPr b="1" sz="1200">
              <a:latin typeface="Plus Jakarta Sans"/>
              <a:ea typeface="Plus Jakarta Sans"/>
              <a:cs typeface="Plus Jakarta Sans"/>
              <a:sym typeface="Plus Jakarta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2" name="Shape 192"/>
        <p:cNvGrpSpPr/>
        <p:nvPr/>
      </p:nvGrpSpPr>
      <p:grpSpPr>
        <a:xfrm>
          <a:off x="0" y="0"/>
          <a:ext cx="0" cy="0"/>
          <a:chOff x="0" y="0"/>
          <a:chExt cx="0" cy="0"/>
        </a:xfrm>
      </p:grpSpPr>
      <p:pic>
        <p:nvPicPr>
          <p:cNvPr id="193" name="Google Shape;193;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4" name="Google Shape;194;p31"/>
          <p:cNvSpPr txBox="1"/>
          <p:nvPr/>
        </p:nvSpPr>
        <p:spPr>
          <a:xfrm>
            <a:off x="0" y="0"/>
            <a:ext cx="7772400" cy="580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latin typeface="Halant"/>
                <a:ea typeface="Halant"/>
                <a:cs typeface="Halant"/>
                <a:sym typeface="Halant"/>
              </a:rPr>
              <a:t>Thesis Building Workshop</a:t>
            </a:r>
            <a:endParaRPr sz="1300">
              <a:solidFill>
                <a:srgbClr val="000000"/>
              </a:solidFill>
              <a:latin typeface="Halant"/>
              <a:ea typeface="Halant"/>
              <a:cs typeface="Halant"/>
              <a:sym typeface="Halant"/>
            </a:endParaRPr>
          </a:p>
        </p:txBody>
      </p:sp>
      <p:pic>
        <p:nvPicPr>
          <p:cNvPr id="195" name="Google Shape;195;p31"/>
          <p:cNvPicPr preferRelativeResize="0"/>
          <p:nvPr/>
        </p:nvPicPr>
        <p:blipFill>
          <a:blip r:embed="rId4">
            <a:alphaModFix/>
          </a:blip>
          <a:stretch>
            <a:fillRect/>
          </a:stretch>
        </p:blipFill>
        <p:spPr>
          <a:xfrm>
            <a:off x="216272" y="74497"/>
            <a:ext cx="1056536" cy="438114"/>
          </a:xfrm>
          <a:prstGeom prst="rect">
            <a:avLst/>
          </a:prstGeom>
          <a:noFill/>
          <a:ln>
            <a:noFill/>
          </a:ln>
        </p:spPr>
      </p:pic>
      <p:sp>
        <p:nvSpPr>
          <p:cNvPr id="196" name="Google Shape;196;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7" name="Google Shape;197;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98" name="Google Shape;198;p31"/>
          <p:cNvSpPr txBox="1"/>
          <p:nvPr/>
        </p:nvSpPr>
        <p:spPr>
          <a:xfrm>
            <a:off x="762975" y="821013"/>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does the rise of the Kingdom of Kush reveal about how geography shapes culture, economy, and belief systems?</a:t>
            </a:r>
            <a:endParaRPr i="1" sz="1700">
              <a:solidFill>
                <a:schemeClr val="dk1"/>
              </a:solidFill>
              <a:latin typeface="Inter"/>
              <a:ea typeface="Inter"/>
              <a:cs typeface="Inter"/>
              <a:sym typeface="Inter"/>
            </a:endParaRPr>
          </a:p>
        </p:txBody>
      </p:sp>
      <p:sp>
        <p:nvSpPr>
          <p:cNvPr id="199" name="Google Shape;199;p31"/>
          <p:cNvSpPr txBox="1"/>
          <p:nvPr/>
        </p:nvSpPr>
        <p:spPr>
          <a:xfrm>
            <a:off x="629925" y="1987575"/>
            <a:ext cx="6576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Create a thesis statement based on the supporting question above. Use the formula below and ensure your thesis statement meets all the requirements.</a:t>
            </a:r>
            <a:endParaRPr>
              <a:solidFill>
                <a:schemeClr val="dk1"/>
              </a:solidFill>
              <a:latin typeface="Halant"/>
              <a:ea typeface="Halant"/>
              <a:cs typeface="Halant"/>
              <a:sym typeface="Halant"/>
            </a:endParaRPr>
          </a:p>
        </p:txBody>
      </p:sp>
      <p:sp>
        <p:nvSpPr>
          <p:cNvPr id="200" name="Google Shape;200;p31"/>
          <p:cNvSpPr txBox="1"/>
          <p:nvPr/>
        </p:nvSpPr>
        <p:spPr>
          <a:xfrm>
            <a:off x="629925" y="4498463"/>
            <a:ext cx="6576600" cy="34230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Inter"/>
                <a:ea typeface="Inter"/>
                <a:cs typeface="Inter"/>
                <a:sym typeface="Inter"/>
              </a:rPr>
              <a:t>Thesis Statement:</a:t>
            </a:r>
            <a:endParaRPr sz="1800">
              <a:solidFill>
                <a:schemeClr val="dk1"/>
              </a:solidFill>
              <a:latin typeface="Inter"/>
              <a:ea typeface="Inter"/>
              <a:cs typeface="Inter"/>
              <a:sym typeface="Inter"/>
            </a:endParaRPr>
          </a:p>
        </p:txBody>
      </p:sp>
      <p:sp>
        <p:nvSpPr>
          <p:cNvPr id="201" name="Google Shape;201;p31"/>
          <p:cNvSpPr txBox="1"/>
          <p:nvPr/>
        </p:nvSpPr>
        <p:spPr>
          <a:xfrm>
            <a:off x="629925" y="3617550"/>
            <a:ext cx="6576600" cy="580200"/>
          </a:xfrm>
          <a:prstGeom prst="rect">
            <a:avLst/>
          </a:prstGeom>
          <a:solidFill>
            <a:srgbClr val="EEEEEE"/>
          </a:solid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thesis fully answers the prompt in a defensible claim.</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thesis includes evidence.</a:t>
            </a:r>
            <a:endParaRPr sz="1200">
              <a:solidFill>
                <a:schemeClr val="dk1"/>
              </a:solidFill>
              <a:latin typeface="Inter"/>
              <a:ea typeface="Inter"/>
              <a:cs typeface="Inter"/>
              <a:sym typeface="Inter"/>
            </a:endParaRPr>
          </a:p>
        </p:txBody>
      </p:sp>
      <p:sp>
        <p:nvSpPr>
          <p:cNvPr id="202" name="Google Shape;202;p31"/>
          <p:cNvSpPr txBox="1"/>
          <p:nvPr/>
        </p:nvSpPr>
        <p:spPr>
          <a:xfrm>
            <a:off x="565975" y="2714200"/>
            <a:ext cx="66405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Inter"/>
                <a:ea typeface="Inter"/>
                <a:cs typeface="Inter"/>
                <a:sym typeface="Inter"/>
              </a:rPr>
              <a:t>Simple Thesis</a:t>
            </a:r>
            <a:endParaRPr b="1">
              <a:solidFill>
                <a:srgbClr val="000000"/>
              </a:solidFill>
              <a:latin typeface="Inter"/>
              <a:ea typeface="Inter"/>
              <a:cs typeface="Inter"/>
              <a:sym typeface="Inter"/>
            </a:endParaRPr>
          </a:p>
          <a:p>
            <a:pPr indent="0" lvl="0" marL="0" rtl="0" algn="ctr">
              <a:spcBef>
                <a:spcPts val="0"/>
              </a:spcBef>
              <a:spcAft>
                <a:spcPts val="0"/>
              </a:spcAft>
              <a:buNone/>
            </a:pPr>
            <a:r>
              <a:rPr lang="en" sz="1200">
                <a:solidFill>
                  <a:srgbClr val="1D1C1D"/>
                </a:solidFill>
                <a:highlight>
                  <a:schemeClr val="accent1"/>
                </a:highlight>
                <a:latin typeface="Inter"/>
                <a:ea typeface="Inter"/>
                <a:cs typeface="Inter"/>
                <a:sym typeface="Inter"/>
              </a:rPr>
              <a:t>Prompt restatement</a:t>
            </a:r>
            <a:r>
              <a:rPr lang="en" sz="1200">
                <a:solidFill>
                  <a:srgbClr val="1D1C1D"/>
                </a:solidFill>
                <a:highlight>
                  <a:srgbClr val="F8F8F8"/>
                </a:highlight>
                <a:latin typeface="Inter"/>
                <a:ea typeface="Inter"/>
                <a:cs typeface="Inter"/>
                <a:sym typeface="Inter"/>
              </a:rPr>
              <a:t> + </a:t>
            </a:r>
            <a:r>
              <a:rPr lang="en" sz="1200">
                <a:solidFill>
                  <a:srgbClr val="1D1C1D"/>
                </a:solidFill>
                <a:highlight>
                  <a:srgbClr val="38E0A4"/>
                </a:highlight>
                <a:latin typeface="Inter"/>
                <a:ea typeface="Inter"/>
                <a:cs typeface="Inter"/>
                <a:sym typeface="Inter"/>
              </a:rPr>
              <a:t>defensible claim</a:t>
            </a:r>
            <a:r>
              <a:rPr lang="en" sz="1200">
                <a:solidFill>
                  <a:srgbClr val="1D1C1D"/>
                </a:solidFill>
                <a:highlight>
                  <a:srgbClr val="F8F8F8"/>
                </a:highlight>
                <a:latin typeface="Inter"/>
                <a:ea typeface="Inter"/>
                <a:cs typeface="Inter"/>
                <a:sym typeface="Inter"/>
              </a:rPr>
              <a:t> + </a:t>
            </a:r>
            <a:r>
              <a:rPr lang="en" sz="1200">
                <a:solidFill>
                  <a:srgbClr val="1D1C1D"/>
                </a:solidFill>
                <a:highlight>
                  <a:srgbClr val="6484F3"/>
                </a:highlight>
                <a:latin typeface="Inter"/>
                <a:ea typeface="Inter"/>
                <a:cs typeface="Inter"/>
                <a:sym typeface="Inter"/>
              </a:rPr>
              <a:t>evidence</a:t>
            </a:r>
            <a:r>
              <a:rPr lang="en" sz="1200">
                <a:solidFill>
                  <a:srgbClr val="1D1C1D"/>
                </a:solidFill>
                <a:highlight>
                  <a:srgbClr val="F8F8F8"/>
                </a:highlight>
                <a:latin typeface="Inter"/>
                <a:ea typeface="Inter"/>
                <a:cs typeface="Inter"/>
                <a:sym typeface="Inter"/>
              </a:rPr>
              <a:t>.</a:t>
            </a:r>
            <a:endParaRPr sz="1200">
              <a:solidFill>
                <a:srgbClr val="1D1C1D"/>
              </a:solidFill>
              <a:highlight>
                <a:srgbClr val="F8F8F8"/>
              </a:highlight>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1D1C1D"/>
              </a:solidFill>
              <a:highlight>
                <a:srgbClr val="F8F8F8"/>
              </a:highlight>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150">
              <a:solidFill>
                <a:srgbClr val="1D1C1D"/>
              </a:solidFill>
              <a:highlight>
                <a:srgbClr val="F8F8F8"/>
              </a:highlight>
            </a:endParaRPr>
          </a:p>
          <a:p>
            <a:pPr indent="0" lvl="0" marL="0" rtl="0" algn="ctr">
              <a:spcBef>
                <a:spcPts val="0"/>
              </a:spcBef>
              <a:spcAft>
                <a:spcPts val="0"/>
              </a:spcAft>
              <a:buNone/>
            </a:pPr>
            <a:r>
              <a:t/>
            </a:r>
            <a:endParaRPr b="1" i="1" sz="1150">
              <a:solidFill>
                <a:srgbClr val="1D1C1D"/>
              </a:solidFill>
              <a:highlight>
                <a:srgbClr val="F8F8F8"/>
              </a:highligh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