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Halant"/>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Inter-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Inter-bold.fntdata"/><Relationship Id="rId6" Type="http://schemas.openxmlformats.org/officeDocument/2006/relationships/slide" Target="slides/slide1.xml"/><Relationship Id="rId18" Type="http://schemas.openxmlformats.org/officeDocument/2006/relationships/font" Target="fonts/Inter-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5f109b2299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35f109b2299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5f109b2299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35f109b2299_0_2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4dbad2b77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4dbad2b77d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5f109b2299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5f109b2299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49650d1cc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49650d1ccf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5f109b229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35f109b2299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5f109b2299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35f109b2299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734f43331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3734f433314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734f433314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3734f433314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0.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7.png"/><Relationship Id="rId5" Type="http://schemas.openxmlformats.org/officeDocument/2006/relationships/hyperlink" Target="https://www.worldhistory.org/image/17844/first-wave--earliest-civilizat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386226" y="3743679"/>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3: Seeds of Civilization</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386225" y="924563"/>
            <a:ext cx="6619800" cy="2770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6000">
                <a:solidFill>
                  <a:srgbClr val="231F20"/>
                </a:solidFill>
                <a:latin typeface="Halant"/>
                <a:ea typeface="Halant"/>
                <a:cs typeface="Halant"/>
                <a:sym typeface="Halant"/>
              </a:rPr>
              <a:t>INTRODUCTION TO EARLY CIVILIZATIONS</a:t>
            </a:r>
            <a:endParaRPr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2"/>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GALLERY WALK</a:t>
            </a:r>
            <a:endParaRPr b="1" sz="4200">
              <a:solidFill>
                <a:schemeClr val="dk1"/>
              </a:solidFill>
              <a:latin typeface="Halant"/>
              <a:ea typeface="Halant"/>
              <a:cs typeface="Halant"/>
              <a:sym typeface="Halant"/>
            </a:endParaRPr>
          </a:p>
        </p:txBody>
      </p:sp>
      <p:grpSp>
        <p:nvGrpSpPr>
          <p:cNvPr id="242" name="Google Shape;242;p22"/>
          <p:cNvGrpSpPr/>
          <p:nvPr/>
        </p:nvGrpSpPr>
        <p:grpSpPr>
          <a:xfrm>
            <a:off x="7892365" y="5"/>
            <a:ext cx="781313" cy="885635"/>
            <a:chOff x="0" y="-130721"/>
            <a:chExt cx="2083500" cy="2361695"/>
          </a:xfrm>
        </p:grpSpPr>
        <p:grpSp>
          <p:nvGrpSpPr>
            <p:cNvPr id="243" name="Google Shape;243;p22"/>
            <p:cNvGrpSpPr/>
            <p:nvPr/>
          </p:nvGrpSpPr>
          <p:grpSpPr>
            <a:xfrm>
              <a:off x="75599" y="-130721"/>
              <a:ext cx="1932614" cy="2361695"/>
              <a:chOff x="0" y="-47625"/>
              <a:chExt cx="704100" cy="860425"/>
            </a:xfrm>
          </p:grpSpPr>
          <p:sp>
            <p:nvSpPr>
              <p:cNvPr id="244" name="Google Shape;244;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5" name="Google Shape;245;p2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6" name="Google Shape;246;p2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9</a:t>
              </a:r>
              <a:endParaRPr b="1" sz="2800">
                <a:solidFill>
                  <a:srgbClr val="FFFFFF"/>
                </a:solidFill>
                <a:latin typeface="Halant"/>
                <a:ea typeface="Halant"/>
                <a:cs typeface="Halant"/>
                <a:sym typeface="Halant"/>
              </a:endParaRPr>
            </a:p>
          </p:txBody>
        </p:sp>
      </p:grpSp>
      <p:sp>
        <p:nvSpPr>
          <p:cNvPr id="247" name="Google Shape;247;p22"/>
          <p:cNvSpPr/>
          <p:nvPr/>
        </p:nvSpPr>
        <p:spPr>
          <a:xfrm>
            <a:off x="5099548" y="4452460"/>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48" name="Google Shape;248;p22"/>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9" name="Google Shape;249;p22"/>
          <p:cNvGrpSpPr/>
          <p:nvPr/>
        </p:nvGrpSpPr>
        <p:grpSpPr>
          <a:xfrm>
            <a:off x="92701" y="-72333"/>
            <a:ext cx="468740" cy="5216002"/>
            <a:chOff x="0" y="-38100"/>
            <a:chExt cx="246900" cy="2747433"/>
          </a:xfrm>
        </p:grpSpPr>
        <p:sp>
          <p:nvSpPr>
            <p:cNvPr id="250" name="Google Shape;250;p22"/>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1" name="Google Shape;251;p22"/>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2" name="Google Shape;252;p22"/>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53" name="Google Shape;253;p22"/>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54" name="Google Shape;254;p22"/>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55" name="Google Shape;255;p22"/>
          <p:cNvSpPr txBox="1"/>
          <p:nvPr/>
        </p:nvSpPr>
        <p:spPr>
          <a:xfrm>
            <a:off x="806102" y="1708425"/>
            <a:ext cx="3124500" cy="192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1900">
                <a:solidFill>
                  <a:schemeClr val="dk1"/>
                </a:solidFill>
                <a:latin typeface="Inter"/>
                <a:ea typeface="Inter"/>
                <a:cs typeface="Inter"/>
                <a:sym typeface="Inter"/>
              </a:rPr>
              <a:t>DIRECTIONS: </a:t>
            </a:r>
            <a:endParaRPr b="1" sz="1900">
              <a:solidFill>
                <a:schemeClr val="dk1"/>
              </a:solidFill>
              <a:latin typeface="Inter"/>
              <a:ea typeface="Inter"/>
              <a:cs typeface="Inter"/>
              <a:sym typeface="Inter"/>
            </a:endParaRPr>
          </a:p>
          <a:p>
            <a:pPr indent="0" lvl="0" marL="0" rtl="0" algn="l">
              <a:spcBef>
                <a:spcPts val="500"/>
              </a:spcBef>
              <a:spcAft>
                <a:spcPts val="0"/>
              </a:spcAft>
              <a:buSzPts val="600"/>
              <a:buNone/>
            </a:pPr>
            <a:r>
              <a:rPr lang="en" sz="1900">
                <a:solidFill>
                  <a:schemeClr val="dk1"/>
                </a:solidFill>
                <a:latin typeface="Inter"/>
                <a:ea typeface="Inter"/>
                <a:cs typeface="Inter"/>
                <a:sym typeface="Inter"/>
              </a:rPr>
              <a:t>For each source, complete the appropriate row on your student answer document</a:t>
            </a:r>
            <a:endParaRPr sz="19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pic>
        <p:nvPicPr>
          <p:cNvPr id="256" name="Google Shape;256;p22" title="Copy of DC Project.png"/>
          <p:cNvPicPr preferRelativeResize="0"/>
          <p:nvPr/>
        </p:nvPicPr>
        <p:blipFill rotWithShape="1">
          <a:blip r:embed="rId4">
            <a:alphaModFix/>
          </a:blip>
          <a:srcRect b="0" l="7075" r="20722" t="0"/>
          <a:stretch/>
        </p:blipFill>
        <p:spPr>
          <a:xfrm>
            <a:off x="3885953" y="666528"/>
            <a:ext cx="5258050" cy="40963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3"/>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2" name="Google Shape;262;p23"/>
          <p:cNvSpPr txBox="1"/>
          <p:nvPr/>
        </p:nvSpPr>
        <p:spPr>
          <a:xfrm>
            <a:off x="1339628" y="6848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PARTNER DISCUSSION</a:t>
            </a:r>
            <a:endParaRPr sz="700"/>
          </a:p>
        </p:txBody>
      </p:sp>
      <p:grpSp>
        <p:nvGrpSpPr>
          <p:cNvPr id="263" name="Google Shape;263;p23"/>
          <p:cNvGrpSpPr/>
          <p:nvPr/>
        </p:nvGrpSpPr>
        <p:grpSpPr>
          <a:xfrm>
            <a:off x="7929578" y="-49020"/>
            <a:ext cx="781313" cy="885635"/>
            <a:chOff x="0" y="-130721"/>
            <a:chExt cx="2083500" cy="2361695"/>
          </a:xfrm>
        </p:grpSpPr>
        <p:grpSp>
          <p:nvGrpSpPr>
            <p:cNvPr id="264" name="Google Shape;264;p23"/>
            <p:cNvGrpSpPr/>
            <p:nvPr/>
          </p:nvGrpSpPr>
          <p:grpSpPr>
            <a:xfrm>
              <a:off x="75599" y="-130721"/>
              <a:ext cx="1932614" cy="2361695"/>
              <a:chOff x="0" y="-47625"/>
              <a:chExt cx="704100" cy="860425"/>
            </a:xfrm>
          </p:grpSpPr>
          <p:sp>
            <p:nvSpPr>
              <p:cNvPr id="265" name="Google Shape;265;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6" name="Google Shape;266;p2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7" name="Google Shape;267;p2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10</a:t>
              </a:r>
              <a:endParaRPr sz="700">
                <a:solidFill>
                  <a:schemeClr val="dk1"/>
                </a:solidFill>
              </a:endParaRPr>
            </a:p>
          </p:txBody>
        </p:sp>
      </p:grpSp>
      <p:sp>
        <p:nvSpPr>
          <p:cNvPr id="268" name="Google Shape;268;p23"/>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69" name="Google Shape;269;p23"/>
          <p:cNvGrpSpPr/>
          <p:nvPr/>
        </p:nvGrpSpPr>
        <p:grpSpPr>
          <a:xfrm>
            <a:off x="-127008" y="4615004"/>
            <a:ext cx="9398022" cy="468724"/>
            <a:chOff x="204" y="0"/>
            <a:chExt cx="25061391" cy="1249931"/>
          </a:xfrm>
        </p:grpSpPr>
        <p:grpSp>
          <p:nvGrpSpPr>
            <p:cNvPr id="270" name="Google Shape;270;p23"/>
            <p:cNvGrpSpPr/>
            <p:nvPr/>
          </p:nvGrpSpPr>
          <p:grpSpPr>
            <a:xfrm rot="5400000">
              <a:off x="12002369" y="-11663474"/>
              <a:ext cx="1249931" cy="24576878"/>
              <a:chOff x="0" y="-38100"/>
              <a:chExt cx="246900" cy="4854692"/>
            </a:xfrm>
          </p:grpSpPr>
          <p:sp>
            <p:nvSpPr>
              <p:cNvPr id="271" name="Google Shape;271;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2" name="Google Shape;272;p2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3" name="Google Shape;273;p2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74" name="Google Shape;274;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5" name="Google Shape;275;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76" name="Google Shape;276;p23"/>
          <p:cNvGrpSpPr/>
          <p:nvPr/>
        </p:nvGrpSpPr>
        <p:grpSpPr>
          <a:xfrm>
            <a:off x="5103858" y="1423745"/>
            <a:ext cx="2944583" cy="2296282"/>
            <a:chOff x="5376825" y="1512437"/>
            <a:chExt cx="3094350" cy="2481394"/>
          </a:xfrm>
        </p:grpSpPr>
        <p:sp>
          <p:nvSpPr>
            <p:cNvPr id="277" name="Google Shape;277;p23"/>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8" name="Google Shape;278;p23"/>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9" name="Google Shape;279;p23"/>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0" name="Google Shape;280;p23"/>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1" name="Google Shape;281;p23"/>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2" name="Google Shape;282;p23"/>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3" name="Google Shape;283;p23"/>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284" name="Google Shape;284;p23"/>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85" name="Google Shape;285;p23"/>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286" name="Google Shape;286;p23"/>
          <p:cNvSpPr txBox="1"/>
          <p:nvPr/>
        </p:nvSpPr>
        <p:spPr>
          <a:xfrm>
            <a:off x="424950" y="1643038"/>
            <a:ext cx="4328700" cy="17856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200">
                <a:latin typeface="Inter"/>
                <a:ea typeface="Inter"/>
                <a:cs typeface="Inter"/>
                <a:sym typeface="Inter"/>
              </a:rPr>
              <a:t>Discuss: </a:t>
            </a:r>
            <a:r>
              <a:rPr lang="en" sz="2200">
                <a:latin typeface="Inter"/>
                <a:ea typeface="Inter"/>
                <a:cs typeface="Inter"/>
                <a:sym typeface="Inter"/>
              </a:rPr>
              <a:t>What inferences can we draw about the values and lifestyles of early civilizations by analyzing their artifacts? </a:t>
            </a:r>
            <a:endParaRPr sz="2200">
              <a:latin typeface="Inter"/>
              <a:ea typeface="Inter"/>
              <a:cs typeface="Inter"/>
              <a:sym typeface="Inter"/>
            </a:endParaRPr>
          </a:p>
          <a:p>
            <a:pPr indent="0" lvl="0" marL="0" rtl="0" algn="l">
              <a:spcBef>
                <a:spcPts val="0"/>
              </a:spcBef>
              <a:spcAft>
                <a:spcPts val="0"/>
              </a:spcAft>
              <a:buNone/>
            </a:pPr>
            <a:r>
              <a:t/>
            </a:r>
            <a:endParaRPr sz="22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1408388" y="62113"/>
            <a:ext cx="6235500" cy="923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000">
                <a:solidFill>
                  <a:srgbClr val="231F20"/>
                </a:solidFill>
                <a:latin typeface="Halant"/>
                <a:ea typeface="Halant"/>
                <a:cs typeface="Halant"/>
                <a:sym typeface="Halant"/>
              </a:rPr>
              <a:t>UNIT 3: Seeds of Civilization</a:t>
            </a:r>
            <a:endParaRPr b="1" sz="23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b="1" sz="3000">
              <a:solidFill>
                <a:srgbClr val="231F20"/>
              </a:solidFill>
              <a:latin typeface="Halant"/>
              <a:ea typeface="Halant"/>
              <a:cs typeface="Halant"/>
              <a:sym typeface="Halant"/>
            </a:endParaRPr>
          </a:p>
        </p:txBody>
      </p:sp>
      <p:sp>
        <p:nvSpPr>
          <p:cNvPr id="76" name="Google Shape;76;p14"/>
          <p:cNvSpPr txBox="1"/>
          <p:nvPr/>
        </p:nvSpPr>
        <p:spPr>
          <a:xfrm>
            <a:off x="2853189" y="550828"/>
            <a:ext cx="3345900" cy="292500"/>
          </a:xfrm>
          <a:prstGeom prst="rect">
            <a:avLst/>
          </a:prstGeom>
          <a:noFill/>
          <a:ln>
            <a:noFill/>
          </a:ln>
        </p:spPr>
        <p:txBody>
          <a:bodyPr anchorCtr="0" anchor="t" bIns="0" lIns="0" spcFirstLastPara="1" rIns="0" wrap="square" tIns="0">
            <a:spAutoFit/>
          </a:bodyPr>
          <a:lstStyle/>
          <a:p>
            <a:pPr indent="0" lvl="0" marL="0" marR="0" rtl="0" algn="ctr">
              <a:lnSpc>
                <a:spcPct val="139983"/>
              </a:lnSpc>
              <a:spcBef>
                <a:spcPts val="0"/>
              </a:spcBef>
              <a:spcAft>
                <a:spcPts val="0"/>
              </a:spcAft>
              <a:buNone/>
            </a:pPr>
            <a:r>
              <a:rPr b="1" lang="en" sz="1900">
                <a:solidFill>
                  <a:srgbClr val="231F20"/>
                </a:solidFill>
                <a:latin typeface="Halant"/>
                <a:ea typeface="Halant"/>
                <a:cs typeface="Halant"/>
                <a:sym typeface="Halant"/>
              </a:rPr>
              <a:t>10,000 BCE - 500 BCE</a:t>
            </a:r>
            <a:endParaRPr b="1" sz="700">
              <a:latin typeface="Halant"/>
              <a:ea typeface="Halant"/>
              <a:cs typeface="Halant"/>
              <a:sym typeface="Halant"/>
            </a:endParaRPr>
          </a:p>
        </p:txBody>
      </p:sp>
      <p:grpSp>
        <p:nvGrpSpPr>
          <p:cNvPr id="77" name="Google Shape;77;p14"/>
          <p:cNvGrpSpPr/>
          <p:nvPr/>
        </p:nvGrpSpPr>
        <p:grpSpPr>
          <a:xfrm>
            <a:off x="92701" y="-72333"/>
            <a:ext cx="468740" cy="5216002"/>
            <a:chOff x="0" y="-38100"/>
            <a:chExt cx="246900" cy="2747433"/>
          </a:xfrm>
        </p:grpSpPr>
        <p:sp>
          <p:nvSpPr>
            <p:cNvPr id="78" name="Google Shape;78;p1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79" name="Google Shape;79;p14"/>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0" name="Google Shape;80;p14"/>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1" name="Google Shape;81;p14"/>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82" name="Google Shape;82;p14"/>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83" name="Google Shape;83;p14"/>
          <p:cNvGrpSpPr/>
          <p:nvPr/>
        </p:nvGrpSpPr>
        <p:grpSpPr>
          <a:xfrm>
            <a:off x="7929578" y="-49020"/>
            <a:ext cx="781313" cy="885635"/>
            <a:chOff x="0" y="-130721"/>
            <a:chExt cx="2083500" cy="2361695"/>
          </a:xfrm>
        </p:grpSpPr>
        <p:grpSp>
          <p:nvGrpSpPr>
            <p:cNvPr id="84" name="Google Shape;84;p14"/>
            <p:cNvGrpSpPr/>
            <p:nvPr/>
          </p:nvGrpSpPr>
          <p:grpSpPr>
            <a:xfrm>
              <a:off x="75599" y="-130721"/>
              <a:ext cx="1932614" cy="2361695"/>
              <a:chOff x="0" y="-47625"/>
              <a:chExt cx="704100" cy="860425"/>
            </a:xfrm>
          </p:grpSpPr>
          <p:sp>
            <p:nvSpPr>
              <p:cNvPr id="85" name="Google Shape;85;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 name="Google Shape;86;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7" name="Google Shape;87;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1</a:t>
              </a:r>
              <a:endParaRPr sz="700"/>
            </a:p>
          </p:txBody>
        </p:sp>
      </p:grpSp>
      <p:sp>
        <p:nvSpPr>
          <p:cNvPr id="88" name="Google Shape;88;p14"/>
          <p:cNvSpPr txBox="1"/>
          <p:nvPr/>
        </p:nvSpPr>
        <p:spPr>
          <a:xfrm>
            <a:off x="979420" y="4104490"/>
            <a:ext cx="7352700" cy="53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600"/>
              <a:buFont typeface="Arial"/>
              <a:buNone/>
            </a:pPr>
            <a:r>
              <a:rPr b="1" lang="en" sz="1800">
                <a:solidFill>
                  <a:schemeClr val="dk1"/>
                </a:solidFill>
                <a:latin typeface="Halant"/>
                <a:ea typeface="Halant"/>
                <a:cs typeface="Halant"/>
                <a:sym typeface="Halant"/>
              </a:rPr>
              <a:t>Essential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600"/>
              <a:buFont typeface="Arial"/>
              <a:buNone/>
            </a:pPr>
            <a:r>
              <a:rPr i="1" lang="en" sz="1700">
                <a:solidFill>
                  <a:schemeClr val="dk1"/>
                </a:solidFill>
                <a:latin typeface="Inter"/>
                <a:ea typeface="Inter"/>
                <a:cs typeface="Inter"/>
                <a:sym typeface="Inter"/>
              </a:rPr>
              <a:t>How did the development of agriculture shape early civilizations?</a:t>
            </a:r>
            <a:endParaRPr i="1" sz="2500">
              <a:solidFill>
                <a:schemeClr val="dk1"/>
              </a:solidFill>
              <a:latin typeface="Inter"/>
              <a:ea typeface="Inter"/>
              <a:cs typeface="Inter"/>
              <a:sym typeface="Inter"/>
            </a:endParaRPr>
          </a:p>
        </p:txBody>
      </p:sp>
      <p:pic>
        <p:nvPicPr>
          <p:cNvPr id="89" name="Google Shape;89;p14"/>
          <p:cNvPicPr preferRelativeResize="0"/>
          <p:nvPr/>
        </p:nvPicPr>
        <p:blipFill>
          <a:blip r:embed="rId3">
            <a:alphaModFix/>
          </a:blip>
          <a:stretch>
            <a:fillRect/>
          </a:stretch>
        </p:blipFill>
        <p:spPr>
          <a:xfrm>
            <a:off x="1637962" y="936774"/>
            <a:ext cx="3971738" cy="2978786"/>
          </a:xfrm>
          <a:prstGeom prst="rect">
            <a:avLst/>
          </a:prstGeom>
          <a:noFill/>
          <a:ln>
            <a:noFill/>
          </a:ln>
        </p:spPr>
      </p:pic>
      <p:sp>
        <p:nvSpPr>
          <p:cNvPr id="90" name="Google Shape;90;p14"/>
          <p:cNvSpPr txBox="1"/>
          <p:nvPr/>
        </p:nvSpPr>
        <p:spPr>
          <a:xfrm>
            <a:off x="5744800" y="1872063"/>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Saqib Qayyum, “Excavated ruins of Mohenjo-daro, with the Great Bath in the foreground and the granary mound in the background, ca. 3300 BCE to 1300 BCE,” photo taken March 8, 2014. CC BY-SA 3.0</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nvSpPr>
        <p:spPr>
          <a:xfrm>
            <a:off x="1222190" y="482300"/>
            <a:ext cx="6590100" cy="538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500">
                <a:solidFill>
                  <a:srgbClr val="231F20"/>
                </a:solidFill>
                <a:latin typeface="Halant"/>
                <a:ea typeface="Halant"/>
                <a:cs typeface="Halant"/>
                <a:sym typeface="Halant"/>
              </a:rPr>
              <a:t>INQUIRY JOURNAL, TOPIC 1</a:t>
            </a:r>
            <a:endParaRPr sz="100"/>
          </a:p>
        </p:txBody>
      </p:sp>
      <p:sp>
        <p:nvSpPr>
          <p:cNvPr id="96" name="Google Shape;96;p15"/>
          <p:cNvSpPr txBox="1"/>
          <p:nvPr/>
        </p:nvSpPr>
        <p:spPr>
          <a:xfrm>
            <a:off x="604837" y="1600388"/>
            <a:ext cx="5256000" cy="2252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 </a:t>
            </a:r>
            <a:r>
              <a:rPr lang="en" sz="2300">
                <a:solidFill>
                  <a:schemeClr val="dk1"/>
                </a:solidFill>
                <a:latin typeface="Inter"/>
                <a:ea typeface="Inter"/>
                <a:cs typeface="Inter"/>
                <a:sym typeface="Inter"/>
              </a:rPr>
              <a:t>Read each of the supporting questions. </a:t>
            </a:r>
            <a:endParaRPr sz="2300">
              <a:solidFill>
                <a:schemeClr val="dk1"/>
              </a:solidFill>
              <a:latin typeface="Inter"/>
              <a:ea typeface="Inter"/>
              <a:cs typeface="Inter"/>
              <a:sym typeface="Inter"/>
            </a:endParaRPr>
          </a:p>
          <a:p>
            <a:pPr indent="-260350" lvl="0" marL="228600" rtl="0" algn="l">
              <a:spcBef>
                <a:spcPts val="500"/>
              </a:spcBef>
              <a:spcAft>
                <a:spcPts val="0"/>
              </a:spcAft>
              <a:buClr>
                <a:schemeClr val="dk1"/>
              </a:buClr>
              <a:buSzPts val="2300"/>
              <a:buFont typeface="Inter"/>
              <a:buChar char="●"/>
            </a:pPr>
            <a:r>
              <a:rPr lang="en" sz="2300">
                <a:solidFill>
                  <a:schemeClr val="dk1"/>
                </a:solidFill>
                <a:latin typeface="Inter"/>
                <a:ea typeface="Inter"/>
                <a:cs typeface="Inter"/>
                <a:sym typeface="Inter"/>
              </a:rPr>
              <a:t>For each “K,” write what you already </a:t>
            </a:r>
            <a:r>
              <a:rPr b="1" lang="en" sz="2300">
                <a:solidFill>
                  <a:schemeClr val="dk1"/>
                </a:solidFill>
                <a:latin typeface="Inter"/>
                <a:ea typeface="Inter"/>
                <a:cs typeface="Inter"/>
                <a:sym typeface="Inter"/>
              </a:rPr>
              <a:t>KNOW</a:t>
            </a:r>
            <a:r>
              <a:rPr lang="en" sz="2300">
                <a:solidFill>
                  <a:schemeClr val="dk1"/>
                </a:solidFill>
                <a:latin typeface="Inter"/>
                <a:ea typeface="Inter"/>
                <a:cs typeface="Inter"/>
                <a:sym typeface="Inter"/>
              </a:rPr>
              <a:t> about the topic. </a:t>
            </a:r>
            <a:endParaRPr sz="2300">
              <a:solidFill>
                <a:schemeClr val="dk1"/>
              </a:solidFill>
              <a:latin typeface="Inter"/>
              <a:ea typeface="Inter"/>
              <a:cs typeface="Inter"/>
              <a:sym typeface="Inter"/>
            </a:endParaRPr>
          </a:p>
          <a:p>
            <a:pPr indent="-260350" lvl="0" marL="228600" rtl="0" algn="l">
              <a:spcBef>
                <a:spcPts val="500"/>
              </a:spcBef>
              <a:spcAft>
                <a:spcPts val="500"/>
              </a:spcAft>
              <a:buClr>
                <a:schemeClr val="dk1"/>
              </a:buClr>
              <a:buSzPts val="2300"/>
              <a:buFont typeface="Inter"/>
              <a:buChar char="●"/>
            </a:pPr>
            <a:r>
              <a:rPr lang="en" sz="2300">
                <a:solidFill>
                  <a:schemeClr val="dk1"/>
                </a:solidFill>
                <a:latin typeface="Inter"/>
                <a:ea typeface="Inter"/>
                <a:cs typeface="Inter"/>
                <a:sym typeface="Inter"/>
              </a:rPr>
              <a:t>For each “W,” write what you </a:t>
            </a:r>
            <a:r>
              <a:rPr b="1" lang="en" sz="2300">
                <a:solidFill>
                  <a:schemeClr val="dk1"/>
                </a:solidFill>
                <a:latin typeface="Inter"/>
                <a:ea typeface="Inter"/>
                <a:cs typeface="Inter"/>
                <a:sym typeface="Inter"/>
              </a:rPr>
              <a:t>WONDER</a:t>
            </a:r>
            <a:r>
              <a:rPr lang="en" sz="2300">
                <a:solidFill>
                  <a:schemeClr val="dk1"/>
                </a:solidFill>
                <a:latin typeface="Inter"/>
                <a:ea typeface="Inter"/>
                <a:cs typeface="Inter"/>
                <a:sym typeface="Inter"/>
              </a:rPr>
              <a:t> about the topic. </a:t>
            </a:r>
            <a:endParaRPr sz="2300">
              <a:latin typeface="Inter"/>
              <a:ea typeface="Inter"/>
              <a:cs typeface="Inter"/>
              <a:sym typeface="Inter"/>
            </a:endParaRPr>
          </a:p>
        </p:txBody>
      </p:sp>
      <p:grpSp>
        <p:nvGrpSpPr>
          <p:cNvPr id="97" name="Google Shape;97;p15"/>
          <p:cNvGrpSpPr/>
          <p:nvPr/>
        </p:nvGrpSpPr>
        <p:grpSpPr>
          <a:xfrm>
            <a:off x="-127008" y="4615004"/>
            <a:ext cx="9398022" cy="468724"/>
            <a:chOff x="204" y="0"/>
            <a:chExt cx="25061391" cy="1249931"/>
          </a:xfrm>
        </p:grpSpPr>
        <p:grpSp>
          <p:nvGrpSpPr>
            <p:cNvPr id="98" name="Google Shape;98;p15"/>
            <p:cNvGrpSpPr/>
            <p:nvPr/>
          </p:nvGrpSpPr>
          <p:grpSpPr>
            <a:xfrm rot="5400000">
              <a:off x="12002369" y="-11663474"/>
              <a:ext cx="1249931" cy="24576878"/>
              <a:chOff x="0" y="-38100"/>
              <a:chExt cx="246900" cy="4854692"/>
            </a:xfrm>
          </p:grpSpPr>
          <p:sp>
            <p:nvSpPr>
              <p:cNvPr id="99" name="Google Shape;9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0" name="Google Shape;100;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1" name="Google Shape;101;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02" name="Google Shape;10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3" name="Google Shape;10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04" name="Google Shape;104;p15"/>
          <p:cNvGrpSpPr/>
          <p:nvPr/>
        </p:nvGrpSpPr>
        <p:grpSpPr>
          <a:xfrm>
            <a:off x="7929578" y="-49020"/>
            <a:ext cx="781313" cy="885635"/>
            <a:chOff x="0" y="-130721"/>
            <a:chExt cx="2083500" cy="2361695"/>
          </a:xfrm>
        </p:grpSpPr>
        <p:grpSp>
          <p:nvGrpSpPr>
            <p:cNvPr id="105" name="Google Shape;105;p15"/>
            <p:cNvGrpSpPr/>
            <p:nvPr/>
          </p:nvGrpSpPr>
          <p:grpSpPr>
            <a:xfrm>
              <a:off x="75599" y="-130721"/>
              <a:ext cx="1932614" cy="2361695"/>
              <a:chOff x="0" y="-47625"/>
              <a:chExt cx="704100" cy="860425"/>
            </a:xfrm>
          </p:grpSpPr>
          <p:sp>
            <p:nvSpPr>
              <p:cNvPr id="106" name="Google Shape;106;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 name="Google Shape;107;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08" name="Google Shape;108;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2</a:t>
              </a:r>
              <a:endParaRPr sz="700"/>
            </a:p>
          </p:txBody>
        </p:sp>
      </p:grpSp>
      <p:sp>
        <p:nvSpPr>
          <p:cNvPr id="109" name="Google Shape;109;p15"/>
          <p:cNvSpPr/>
          <p:nvPr/>
        </p:nvSpPr>
        <p:spPr>
          <a:xfrm>
            <a:off x="-2221050" y="132255"/>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10" name="Google Shape;110;p15"/>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11" name="Google Shape;111;p15"/>
          <p:cNvPicPr preferRelativeResize="0"/>
          <p:nvPr/>
        </p:nvPicPr>
        <p:blipFill rotWithShape="1">
          <a:blip r:embed="rId4">
            <a:alphaModFix/>
          </a:blip>
          <a:srcRect b="0" l="24322" r="25046" t="0"/>
          <a:stretch/>
        </p:blipFill>
        <p:spPr>
          <a:xfrm>
            <a:off x="6092722" y="1114925"/>
            <a:ext cx="2514979" cy="331154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nvSpPr>
        <p:spPr>
          <a:xfrm>
            <a:off x="2286000" y="1647975"/>
            <a:ext cx="6374400" cy="2693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500">
                <a:solidFill>
                  <a:schemeClr val="dk1"/>
                </a:solidFill>
                <a:latin typeface="Inter"/>
                <a:ea typeface="Inter"/>
                <a:cs typeface="Inter"/>
                <a:sym typeface="Inter"/>
              </a:rPr>
              <a:t>Causation - </a:t>
            </a:r>
            <a:r>
              <a:rPr lang="en" sz="25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2500">
              <a:solidFill>
                <a:schemeClr val="dk1"/>
              </a:solidFill>
              <a:latin typeface="Inter"/>
              <a:ea typeface="Inter"/>
              <a:cs typeface="Inter"/>
              <a:sym typeface="Inter"/>
            </a:endParaRPr>
          </a:p>
        </p:txBody>
      </p:sp>
      <p:sp>
        <p:nvSpPr>
          <p:cNvPr id="117" name="Google Shape;117;p16"/>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8" name="Google Shape;118;p16"/>
          <p:cNvGrpSpPr/>
          <p:nvPr/>
        </p:nvGrpSpPr>
        <p:grpSpPr>
          <a:xfrm>
            <a:off x="-127008" y="4615004"/>
            <a:ext cx="9398022" cy="468724"/>
            <a:chOff x="204" y="0"/>
            <a:chExt cx="25061391" cy="1249931"/>
          </a:xfrm>
        </p:grpSpPr>
        <p:grpSp>
          <p:nvGrpSpPr>
            <p:cNvPr id="119" name="Google Shape;119;p16"/>
            <p:cNvGrpSpPr/>
            <p:nvPr/>
          </p:nvGrpSpPr>
          <p:grpSpPr>
            <a:xfrm rot="5400000">
              <a:off x="12002369" y="-11663474"/>
              <a:ext cx="1249931" cy="24576878"/>
              <a:chOff x="0" y="-38100"/>
              <a:chExt cx="246900" cy="4854692"/>
            </a:xfrm>
          </p:grpSpPr>
          <p:sp>
            <p:nvSpPr>
              <p:cNvPr id="120" name="Google Shape;120;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1" name="Google Shape;121;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2" name="Google Shape;122;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3" name="Google Shape;123;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4" name="Google Shape;124;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5" name="Google Shape;125;p16"/>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26" name="Google Shape;126;p16"/>
          <p:cNvGrpSpPr/>
          <p:nvPr/>
        </p:nvGrpSpPr>
        <p:grpSpPr>
          <a:xfrm>
            <a:off x="7929578" y="-49020"/>
            <a:ext cx="781313" cy="885635"/>
            <a:chOff x="0" y="-130721"/>
            <a:chExt cx="2083500" cy="2361695"/>
          </a:xfrm>
        </p:grpSpPr>
        <p:grpSp>
          <p:nvGrpSpPr>
            <p:cNvPr id="127" name="Google Shape;127;p16"/>
            <p:cNvGrpSpPr/>
            <p:nvPr/>
          </p:nvGrpSpPr>
          <p:grpSpPr>
            <a:xfrm>
              <a:off x="75599" y="-130721"/>
              <a:ext cx="1932614" cy="2361695"/>
              <a:chOff x="0" y="-47625"/>
              <a:chExt cx="704100" cy="860425"/>
            </a:xfrm>
          </p:grpSpPr>
          <p:sp>
            <p:nvSpPr>
              <p:cNvPr id="128" name="Google Shape;128;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9" name="Google Shape;129;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0" name="Google Shape;130;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131" name="Google Shape;131;p16"/>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32" name="Google Shape;132;p16"/>
          <p:cNvPicPr preferRelativeResize="0"/>
          <p:nvPr/>
        </p:nvPicPr>
        <p:blipFill>
          <a:blip r:embed="rId4">
            <a:alphaModFix/>
          </a:blip>
          <a:stretch>
            <a:fillRect/>
          </a:stretch>
        </p:blipFill>
        <p:spPr>
          <a:xfrm>
            <a:off x="429550" y="1997900"/>
            <a:ext cx="1455800" cy="1455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7"/>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600"/>
              <a:buFont typeface="Arial"/>
              <a:buNone/>
            </a:pPr>
            <a:r>
              <a:rPr i="1" lang="en" sz="2500">
                <a:solidFill>
                  <a:schemeClr val="dk1"/>
                </a:solidFill>
                <a:latin typeface="Inter"/>
                <a:ea typeface="Inter"/>
                <a:cs typeface="Inter"/>
                <a:sym typeface="Inter"/>
              </a:rPr>
              <a:t>What inferences can be drawn about the values and lifestyles of early civilizations by analyzing their artifacts?</a:t>
            </a:r>
            <a:endParaRPr i="1" sz="2500">
              <a:solidFill>
                <a:schemeClr val="dk1"/>
              </a:solidFill>
              <a:latin typeface="Inter"/>
              <a:ea typeface="Inter"/>
              <a:cs typeface="Inter"/>
              <a:sym typeface="Inter"/>
            </a:endParaRPr>
          </a:p>
        </p:txBody>
      </p:sp>
      <p:sp>
        <p:nvSpPr>
          <p:cNvPr id="138" name="Google Shape;138;p1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9" name="Google Shape;139;p17"/>
          <p:cNvGrpSpPr/>
          <p:nvPr/>
        </p:nvGrpSpPr>
        <p:grpSpPr>
          <a:xfrm>
            <a:off x="-127008" y="4615004"/>
            <a:ext cx="9398022" cy="468724"/>
            <a:chOff x="204" y="0"/>
            <a:chExt cx="25061391" cy="1249931"/>
          </a:xfrm>
        </p:grpSpPr>
        <p:grpSp>
          <p:nvGrpSpPr>
            <p:cNvPr id="140" name="Google Shape;140;p17"/>
            <p:cNvGrpSpPr/>
            <p:nvPr/>
          </p:nvGrpSpPr>
          <p:grpSpPr>
            <a:xfrm rot="5400000">
              <a:off x="12002369" y="-11663474"/>
              <a:ext cx="1249931" cy="24576878"/>
              <a:chOff x="0" y="-38100"/>
              <a:chExt cx="246900" cy="4854692"/>
            </a:xfrm>
          </p:grpSpPr>
          <p:sp>
            <p:nvSpPr>
              <p:cNvPr id="141" name="Google Shape;14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2" name="Google Shape;142;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4" name="Google Shape;14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5" name="Google Shape;14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6" name="Google Shape;146;p1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47" name="Google Shape;147;p17"/>
          <p:cNvGrpSpPr/>
          <p:nvPr/>
        </p:nvGrpSpPr>
        <p:grpSpPr>
          <a:xfrm>
            <a:off x="7929578" y="-49020"/>
            <a:ext cx="781313" cy="885635"/>
            <a:chOff x="0" y="-130721"/>
            <a:chExt cx="2083500" cy="2361695"/>
          </a:xfrm>
        </p:grpSpPr>
        <p:grpSp>
          <p:nvGrpSpPr>
            <p:cNvPr id="148" name="Google Shape;148;p17"/>
            <p:cNvGrpSpPr/>
            <p:nvPr/>
          </p:nvGrpSpPr>
          <p:grpSpPr>
            <a:xfrm>
              <a:off x="75599" y="-130721"/>
              <a:ext cx="1932614" cy="2361695"/>
              <a:chOff x="0" y="-47625"/>
              <a:chExt cx="704100" cy="860425"/>
            </a:xfrm>
          </p:grpSpPr>
          <p:sp>
            <p:nvSpPr>
              <p:cNvPr id="149" name="Google Shape;149;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 name="Google Shape;150;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1" name="Google Shape;151;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52" name="Google Shape;152;p1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8"/>
          <p:cNvSpPr txBox="1"/>
          <p:nvPr/>
        </p:nvSpPr>
        <p:spPr>
          <a:xfrm>
            <a:off x="2286000" y="1647975"/>
            <a:ext cx="6374400" cy="2832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300">
                <a:solidFill>
                  <a:schemeClr val="dk1"/>
                </a:solidFill>
                <a:latin typeface="Inter"/>
                <a:ea typeface="Inter"/>
                <a:cs typeface="Inter"/>
                <a:sym typeface="Inter"/>
              </a:rPr>
              <a:t>Contextualization &amp; Sourcing - </a:t>
            </a:r>
            <a:r>
              <a:rPr lang="en" sz="23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sz="2300">
              <a:solidFill>
                <a:schemeClr val="dk1"/>
              </a:solidFill>
              <a:latin typeface="Inter"/>
              <a:ea typeface="Inter"/>
              <a:cs typeface="Inter"/>
              <a:sym typeface="Inter"/>
            </a:endParaRPr>
          </a:p>
        </p:txBody>
      </p:sp>
      <p:sp>
        <p:nvSpPr>
          <p:cNvPr id="158" name="Google Shape;158;p18"/>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9" name="Google Shape;159;p18"/>
          <p:cNvGrpSpPr/>
          <p:nvPr/>
        </p:nvGrpSpPr>
        <p:grpSpPr>
          <a:xfrm>
            <a:off x="-127008" y="4615004"/>
            <a:ext cx="9398022" cy="468724"/>
            <a:chOff x="204" y="0"/>
            <a:chExt cx="25061391" cy="1249931"/>
          </a:xfrm>
        </p:grpSpPr>
        <p:grpSp>
          <p:nvGrpSpPr>
            <p:cNvPr id="160" name="Google Shape;160;p18"/>
            <p:cNvGrpSpPr/>
            <p:nvPr/>
          </p:nvGrpSpPr>
          <p:grpSpPr>
            <a:xfrm rot="5400000">
              <a:off x="12002369" y="-11663474"/>
              <a:ext cx="1249931" cy="24576878"/>
              <a:chOff x="0" y="-38100"/>
              <a:chExt cx="246900" cy="4854692"/>
            </a:xfrm>
          </p:grpSpPr>
          <p:sp>
            <p:nvSpPr>
              <p:cNvPr id="161" name="Google Shape;161;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2" name="Google Shape;162;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3" name="Google Shape;163;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4" name="Google Shape;164;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5" name="Google Shape;165;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6" name="Google Shape;166;p18"/>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67" name="Google Shape;167;p18"/>
          <p:cNvGrpSpPr/>
          <p:nvPr/>
        </p:nvGrpSpPr>
        <p:grpSpPr>
          <a:xfrm>
            <a:off x="7929578" y="-49020"/>
            <a:ext cx="781313" cy="885635"/>
            <a:chOff x="0" y="-130721"/>
            <a:chExt cx="2083500" cy="2361695"/>
          </a:xfrm>
        </p:grpSpPr>
        <p:grpSp>
          <p:nvGrpSpPr>
            <p:cNvPr id="168" name="Google Shape;168;p18"/>
            <p:cNvGrpSpPr/>
            <p:nvPr/>
          </p:nvGrpSpPr>
          <p:grpSpPr>
            <a:xfrm>
              <a:off x="75599" y="-130721"/>
              <a:ext cx="1932614" cy="2361695"/>
              <a:chOff x="0" y="-47625"/>
              <a:chExt cx="704100" cy="860425"/>
            </a:xfrm>
          </p:grpSpPr>
          <p:sp>
            <p:nvSpPr>
              <p:cNvPr id="169" name="Google Shape;169;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0" name="Google Shape;170;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1" name="Google Shape;171;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172" name="Google Shape;172;p18"/>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73" name="Google Shape;173;p18"/>
          <p:cNvPicPr preferRelativeResize="0"/>
          <p:nvPr/>
        </p:nvPicPr>
        <p:blipFill>
          <a:blip r:embed="rId4">
            <a:alphaModFix/>
          </a:blip>
          <a:stretch>
            <a:fillRect/>
          </a:stretch>
        </p:blipFill>
        <p:spPr>
          <a:xfrm>
            <a:off x="423475" y="2024375"/>
            <a:ext cx="1640725" cy="1640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9"/>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9" name="Google Shape;179;p19"/>
          <p:cNvGrpSpPr/>
          <p:nvPr/>
        </p:nvGrpSpPr>
        <p:grpSpPr>
          <a:xfrm>
            <a:off x="7929578" y="-49020"/>
            <a:ext cx="781313" cy="885635"/>
            <a:chOff x="0" y="-130721"/>
            <a:chExt cx="2083500" cy="2361695"/>
          </a:xfrm>
        </p:grpSpPr>
        <p:grpSp>
          <p:nvGrpSpPr>
            <p:cNvPr id="180" name="Google Shape;180;p19"/>
            <p:cNvGrpSpPr/>
            <p:nvPr/>
          </p:nvGrpSpPr>
          <p:grpSpPr>
            <a:xfrm>
              <a:off x="75599" y="-130721"/>
              <a:ext cx="1932614" cy="2361695"/>
              <a:chOff x="0" y="-47625"/>
              <a:chExt cx="704100" cy="860425"/>
            </a:xfrm>
          </p:grpSpPr>
          <p:sp>
            <p:nvSpPr>
              <p:cNvPr id="181" name="Google Shape;181;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2" name="Google Shape;182;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3" name="Google Shape;183;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6</a:t>
              </a:r>
              <a:endParaRPr sz="700">
                <a:solidFill>
                  <a:schemeClr val="dk1"/>
                </a:solidFill>
              </a:endParaRPr>
            </a:p>
          </p:txBody>
        </p:sp>
      </p:grpSp>
      <p:sp>
        <p:nvSpPr>
          <p:cNvPr id="184" name="Google Shape;184;p19"/>
          <p:cNvSpPr/>
          <p:nvPr/>
        </p:nvSpPr>
        <p:spPr>
          <a:xfrm>
            <a:off x="-1763203" y="-1038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5" name="Google Shape;185;p19"/>
          <p:cNvGrpSpPr/>
          <p:nvPr/>
        </p:nvGrpSpPr>
        <p:grpSpPr>
          <a:xfrm>
            <a:off x="-127008" y="4615004"/>
            <a:ext cx="9398022" cy="468724"/>
            <a:chOff x="204" y="0"/>
            <a:chExt cx="25061391" cy="1249931"/>
          </a:xfrm>
        </p:grpSpPr>
        <p:grpSp>
          <p:nvGrpSpPr>
            <p:cNvPr id="186" name="Google Shape;186;p19"/>
            <p:cNvGrpSpPr/>
            <p:nvPr/>
          </p:nvGrpSpPr>
          <p:grpSpPr>
            <a:xfrm rot="5400000">
              <a:off x="12002369" y="-11663474"/>
              <a:ext cx="1249931" cy="24576878"/>
              <a:chOff x="0" y="-38100"/>
              <a:chExt cx="246900" cy="4854692"/>
            </a:xfrm>
          </p:grpSpPr>
          <p:sp>
            <p:nvSpPr>
              <p:cNvPr id="187" name="Google Shape;187;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8" name="Google Shape;188;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9" name="Google Shape;189;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90" name="Google Shape;190;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1" name="Google Shape;191;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2" name="Google Shape;192;p19"/>
          <p:cNvSpPr txBox="1"/>
          <p:nvPr/>
        </p:nvSpPr>
        <p:spPr>
          <a:xfrm>
            <a:off x="794300" y="35375"/>
            <a:ext cx="73674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CONTEXT FOR EARLY CIVILIZATIONS</a:t>
            </a:r>
            <a:endParaRPr sz="300"/>
          </a:p>
        </p:txBody>
      </p:sp>
      <p:sp>
        <p:nvSpPr>
          <p:cNvPr id="193" name="Google Shape;193;p19"/>
          <p:cNvSpPr txBox="1"/>
          <p:nvPr/>
        </p:nvSpPr>
        <p:spPr>
          <a:xfrm>
            <a:off x="3707188" y="1354950"/>
            <a:ext cx="4698900" cy="2875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000">
                <a:solidFill>
                  <a:schemeClr val="dk1"/>
                </a:solidFill>
                <a:latin typeface="Inter"/>
                <a:ea typeface="Inter"/>
                <a:cs typeface="Inter"/>
                <a:sym typeface="Inter"/>
              </a:rPr>
              <a:t>Directions:</a:t>
            </a:r>
            <a:endParaRPr b="1"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Read the “What is the Context? - Early Civilizations” reading</a:t>
            </a:r>
            <a:endParaRPr sz="2000">
              <a:solidFill>
                <a:schemeClr val="dk1"/>
              </a:solidFill>
              <a:latin typeface="Inter"/>
              <a:ea typeface="Inter"/>
              <a:cs typeface="Inter"/>
              <a:sym typeface="Inter"/>
            </a:endParaRPr>
          </a:p>
          <a:p>
            <a:pPr indent="0" lvl="0" marL="457200" rtl="0" algn="l">
              <a:spcBef>
                <a:spcPts val="500"/>
              </a:spcBef>
              <a:spcAft>
                <a:spcPts val="0"/>
              </a:spcAft>
              <a:buNone/>
            </a:pPr>
            <a:r>
              <a:t/>
            </a:r>
            <a:endParaRPr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Answer the questions</a:t>
            </a:r>
            <a:endParaRPr sz="2000">
              <a:solidFill>
                <a:schemeClr val="dk1"/>
              </a:solidFill>
              <a:latin typeface="Inter"/>
              <a:ea typeface="Inter"/>
              <a:cs typeface="Inter"/>
              <a:sym typeface="Inter"/>
            </a:endParaRPr>
          </a:p>
          <a:p>
            <a:pPr indent="0" lvl="0" marL="457200" rtl="0" algn="l">
              <a:spcBef>
                <a:spcPts val="500"/>
              </a:spcBef>
              <a:spcAft>
                <a:spcPts val="0"/>
              </a:spcAft>
              <a:buNone/>
            </a:pPr>
            <a:r>
              <a:t/>
            </a:r>
            <a:endParaRPr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Compare answers with elbow partner</a:t>
            </a:r>
            <a:endParaRPr sz="2000">
              <a:solidFill>
                <a:schemeClr val="dk1"/>
              </a:solidFill>
              <a:latin typeface="Inter"/>
              <a:ea typeface="Inter"/>
              <a:cs typeface="Inter"/>
              <a:sym typeface="Inter"/>
            </a:endParaRPr>
          </a:p>
        </p:txBody>
      </p:sp>
      <p:pic>
        <p:nvPicPr>
          <p:cNvPr id="194" name="Google Shape;194;p19"/>
          <p:cNvPicPr preferRelativeResize="0"/>
          <p:nvPr/>
        </p:nvPicPr>
        <p:blipFill rotWithShape="1">
          <a:blip r:embed="rId4">
            <a:alphaModFix/>
          </a:blip>
          <a:srcRect b="0" l="24363" r="24750" t="0"/>
          <a:stretch/>
        </p:blipFill>
        <p:spPr>
          <a:xfrm>
            <a:off x="591750" y="1288952"/>
            <a:ext cx="2313487" cy="303015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0"/>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0" name="Google Shape;200;p20"/>
          <p:cNvGrpSpPr/>
          <p:nvPr/>
        </p:nvGrpSpPr>
        <p:grpSpPr>
          <a:xfrm>
            <a:off x="7929578" y="-49020"/>
            <a:ext cx="781313" cy="885635"/>
            <a:chOff x="0" y="-130721"/>
            <a:chExt cx="2083500" cy="2361695"/>
          </a:xfrm>
        </p:grpSpPr>
        <p:grpSp>
          <p:nvGrpSpPr>
            <p:cNvPr id="201" name="Google Shape;201;p20"/>
            <p:cNvGrpSpPr/>
            <p:nvPr/>
          </p:nvGrpSpPr>
          <p:grpSpPr>
            <a:xfrm>
              <a:off x="75599" y="-130721"/>
              <a:ext cx="1932614" cy="2361695"/>
              <a:chOff x="0" y="-47625"/>
              <a:chExt cx="704100" cy="860425"/>
            </a:xfrm>
          </p:grpSpPr>
          <p:sp>
            <p:nvSpPr>
              <p:cNvPr id="202" name="Google Shape;202;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3" name="Google Shape;203;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4" name="Google Shape;204;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7</a:t>
              </a:r>
              <a:endParaRPr sz="700">
                <a:solidFill>
                  <a:schemeClr val="dk1"/>
                </a:solidFill>
              </a:endParaRPr>
            </a:p>
          </p:txBody>
        </p:sp>
      </p:grpSp>
      <p:sp>
        <p:nvSpPr>
          <p:cNvPr id="205" name="Google Shape;205;p20"/>
          <p:cNvSpPr/>
          <p:nvPr/>
        </p:nvSpPr>
        <p:spPr>
          <a:xfrm>
            <a:off x="-1763203" y="-1038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6" name="Google Shape;206;p20"/>
          <p:cNvGrpSpPr/>
          <p:nvPr/>
        </p:nvGrpSpPr>
        <p:grpSpPr>
          <a:xfrm>
            <a:off x="-127008" y="4615004"/>
            <a:ext cx="9398022" cy="468724"/>
            <a:chOff x="204" y="0"/>
            <a:chExt cx="25061391" cy="1249931"/>
          </a:xfrm>
        </p:grpSpPr>
        <p:grpSp>
          <p:nvGrpSpPr>
            <p:cNvPr id="207" name="Google Shape;207;p20"/>
            <p:cNvGrpSpPr/>
            <p:nvPr/>
          </p:nvGrpSpPr>
          <p:grpSpPr>
            <a:xfrm rot="5400000">
              <a:off x="12002369" y="-11663474"/>
              <a:ext cx="1249931" cy="24576878"/>
              <a:chOff x="0" y="-38100"/>
              <a:chExt cx="246900" cy="4854692"/>
            </a:xfrm>
          </p:grpSpPr>
          <p:sp>
            <p:nvSpPr>
              <p:cNvPr id="208" name="Google Shape;208;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9" name="Google Shape;209;p2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0" name="Google Shape;210;p2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211" name="Google Shape;211;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2" name="Google Shape;212;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3" name="Google Shape;213;p20"/>
          <p:cNvSpPr txBox="1"/>
          <p:nvPr/>
        </p:nvSpPr>
        <p:spPr>
          <a:xfrm>
            <a:off x="794300" y="35375"/>
            <a:ext cx="7367400" cy="5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EARLY CIVILIZATIONS</a:t>
            </a:r>
            <a:endParaRPr sz="300"/>
          </a:p>
        </p:txBody>
      </p:sp>
      <p:pic>
        <p:nvPicPr>
          <p:cNvPr id="214" name="Google Shape;214;p20"/>
          <p:cNvPicPr preferRelativeResize="0"/>
          <p:nvPr/>
        </p:nvPicPr>
        <p:blipFill>
          <a:blip r:embed="rId4">
            <a:alphaModFix/>
          </a:blip>
          <a:stretch>
            <a:fillRect/>
          </a:stretch>
        </p:blipFill>
        <p:spPr>
          <a:xfrm>
            <a:off x="1333918" y="670322"/>
            <a:ext cx="6288176" cy="3538187"/>
          </a:xfrm>
          <a:prstGeom prst="rect">
            <a:avLst/>
          </a:prstGeom>
          <a:noFill/>
          <a:ln>
            <a:noFill/>
          </a:ln>
        </p:spPr>
      </p:pic>
      <p:sp>
        <p:nvSpPr>
          <p:cNvPr id="215" name="Google Shape;215;p20"/>
          <p:cNvSpPr txBox="1"/>
          <p:nvPr/>
        </p:nvSpPr>
        <p:spPr>
          <a:xfrm>
            <a:off x="1785963" y="4283200"/>
            <a:ext cx="5384100" cy="2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inquirED, “First-Wave/Earliest Civilizations, October 29, 2023. </a:t>
            </a:r>
            <a:r>
              <a:rPr lang="en" sz="1000" u="sng">
                <a:solidFill>
                  <a:schemeClr val="hlink"/>
                </a:solidFill>
                <a:latin typeface="Inter"/>
                <a:ea typeface="Inter"/>
                <a:cs typeface="Inter"/>
                <a:sym typeface="Inter"/>
                <a:hlinkClick r:id="rId5"/>
              </a:rPr>
              <a:t>CC BY-SA 4.0</a:t>
            </a:r>
            <a:endParaRPr sz="10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1"/>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1" name="Google Shape;221;p21"/>
          <p:cNvGrpSpPr/>
          <p:nvPr/>
        </p:nvGrpSpPr>
        <p:grpSpPr>
          <a:xfrm>
            <a:off x="-127008" y="4615004"/>
            <a:ext cx="9398022" cy="468724"/>
            <a:chOff x="204" y="0"/>
            <a:chExt cx="25061391" cy="1249931"/>
          </a:xfrm>
        </p:grpSpPr>
        <p:grpSp>
          <p:nvGrpSpPr>
            <p:cNvPr id="222" name="Google Shape;222;p21"/>
            <p:cNvGrpSpPr/>
            <p:nvPr/>
          </p:nvGrpSpPr>
          <p:grpSpPr>
            <a:xfrm rot="5400000">
              <a:off x="12002369" y="-11663474"/>
              <a:ext cx="1249931" cy="24576878"/>
              <a:chOff x="0" y="-38100"/>
              <a:chExt cx="246900" cy="4854692"/>
            </a:xfrm>
          </p:grpSpPr>
          <p:sp>
            <p:nvSpPr>
              <p:cNvPr id="223" name="Google Shape;223;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4" name="Google Shape;224;p2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5" name="Google Shape;225;p2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26" name="Google Shape;226;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7" name="Google Shape;227;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8" name="Google Shape;228;p21"/>
          <p:cNvSpPr txBox="1"/>
          <p:nvPr/>
        </p:nvSpPr>
        <p:spPr>
          <a:xfrm>
            <a:off x="362324" y="150813"/>
            <a:ext cx="8419500" cy="1200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900">
                <a:solidFill>
                  <a:srgbClr val="231F20"/>
                </a:solidFill>
                <a:latin typeface="Halant"/>
                <a:ea typeface="Halant"/>
                <a:cs typeface="Halant"/>
                <a:sym typeface="Halant"/>
              </a:rPr>
              <a:t>SOURCE 1</a:t>
            </a:r>
            <a:endParaRPr b="1" sz="39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900">
                <a:solidFill>
                  <a:srgbClr val="231F20"/>
                </a:solidFill>
                <a:latin typeface="Halant"/>
                <a:ea typeface="Halant"/>
                <a:cs typeface="Halant"/>
                <a:sym typeface="Halant"/>
              </a:rPr>
              <a:t>MESOPOTAMIA</a:t>
            </a:r>
            <a:endParaRPr b="1" sz="3900">
              <a:solidFill>
                <a:srgbClr val="231F20"/>
              </a:solidFill>
              <a:latin typeface="Halant"/>
              <a:ea typeface="Halant"/>
              <a:cs typeface="Halant"/>
              <a:sym typeface="Halant"/>
            </a:endParaRPr>
          </a:p>
        </p:txBody>
      </p:sp>
      <p:grpSp>
        <p:nvGrpSpPr>
          <p:cNvPr id="229" name="Google Shape;229;p21"/>
          <p:cNvGrpSpPr/>
          <p:nvPr/>
        </p:nvGrpSpPr>
        <p:grpSpPr>
          <a:xfrm>
            <a:off x="7929578" y="-49020"/>
            <a:ext cx="781313" cy="885635"/>
            <a:chOff x="0" y="-130721"/>
            <a:chExt cx="2083500" cy="2361695"/>
          </a:xfrm>
        </p:grpSpPr>
        <p:grpSp>
          <p:nvGrpSpPr>
            <p:cNvPr id="230" name="Google Shape;230;p21"/>
            <p:cNvGrpSpPr/>
            <p:nvPr/>
          </p:nvGrpSpPr>
          <p:grpSpPr>
            <a:xfrm>
              <a:off x="75599" y="-130721"/>
              <a:ext cx="1932614" cy="2361695"/>
              <a:chOff x="0" y="-47625"/>
              <a:chExt cx="704100" cy="860425"/>
            </a:xfrm>
          </p:grpSpPr>
          <p:sp>
            <p:nvSpPr>
              <p:cNvPr id="231" name="Google Shape;231;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2" name="Google Shape;232;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3" name="Google Shape;233;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234" name="Google Shape;234;p21"/>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35" name="Google Shape;235;p21"/>
          <p:cNvPicPr preferRelativeResize="0"/>
          <p:nvPr/>
        </p:nvPicPr>
        <p:blipFill>
          <a:blip r:embed="rId4">
            <a:alphaModFix/>
          </a:blip>
          <a:stretch>
            <a:fillRect/>
          </a:stretch>
        </p:blipFill>
        <p:spPr>
          <a:xfrm>
            <a:off x="318250" y="1289701"/>
            <a:ext cx="3486850" cy="3134526"/>
          </a:xfrm>
          <a:prstGeom prst="rect">
            <a:avLst/>
          </a:prstGeom>
          <a:noFill/>
          <a:ln>
            <a:noFill/>
          </a:ln>
        </p:spPr>
      </p:pic>
      <p:sp>
        <p:nvSpPr>
          <p:cNvPr id="236" name="Google Shape;236;p21"/>
          <p:cNvSpPr/>
          <p:nvPr/>
        </p:nvSpPr>
        <p:spPr>
          <a:xfrm rot="-844">
            <a:off x="4024125" y="1847325"/>
            <a:ext cx="4889100" cy="1845600"/>
          </a:xfrm>
          <a:prstGeom prst="rect">
            <a:avLst/>
          </a:prstGeom>
          <a:solidFill>
            <a:srgbClr val="DEF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00000"/>
                </a:solidFill>
                <a:latin typeface="Inter"/>
                <a:ea typeface="Inter"/>
                <a:cs typeface="Inter"/>
                <a:sym typeface="Inter"/>
              </a:rPr>
              <a:t>The image above is a tablet with proto-cuneiform pictographic characters dating back to the end of 4000 BC during the Uruk III period in Mesopotamia.  This is thought to be a list of slaves' names, the hand in the upper left corner representing the owner.</a:t>
            </a:r>
            <a:endParaRPr>
              <a:solidFill>
                <a:srgbClr val="000000"/>
              </a:solidFill>
              <a:latin typeface="Inter"/>
              <a:ea typeface="Inter"/>
              <a:cs typeface="Inter"/>
              <a:sym typeface="Inter"/>
            </a:endParaRPr>
          </a:p>
          <a:p>
            <a:pPr indent="0" lvl="0" marL="0" rtl="0" algn="l">
              <a:spcBef>
                <a:spcPts val="0"/>
              </a:spcBef>
              <a:spcAft>
                <a:spcPts val="0"/>
              </a:spcAft>
              <a:buNone/>
            </a:pPr>
            <a:r>
              <a:t/>
            </a:r>
            <a:endParaRPr>
              <a:solidFill>
                <a:srgbClr val="000000"/>
              </a:solidFill>
              <a:latin typeface="Inter"/>
              <a:ea typeface="Inter"/>
              <a:cs typeface="Inter"/>
              <a:sym typeface="Inter"/>
            </a:endParaRPr>
          </a:p>
          <a:p>
            <a:pPr indent="0" lvl="0" marL="0" rtl="0" algn="l">
              <a:spcBef>
                <a:spcPts val="0"/>
              </a:spcBef>
              <a:spcAft>
                <a:spcPts val="0"/>
              </a:spcAft>
              <a:buNone/>
            </a:pPr>
            <a:r>
              <a:rPr lang="en">
                <a:solidFill>
                  <a:srgbClr val="000000"/>
                </a:solidFill>
                <a:latin typeface="Inter"/>
                <a:ea typeface="Inter"/>
                <a:cs typeface="Inter"/>
                <a:sym typeface="Inter"/>
              </a:rPr>
              <a:t>Source: Public Domain</a:t>
            </a:r>
            <a:endParaRPr>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