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Lst>
  <p:sldSz cy="10058400" cx="7772400"/>
  <p:notesSz cx="6858000" cy="9144000"/>
  <p:embeddedFontLst>
    <p:embeddedFont>
      <p:font typeface="Halant"/>
      <p:regular r:id="rId9"/>
      <p:bold r:id="rId10"/>
    </p:embeddedFont>
    <p:embeddedFont>
      <p:font typeface="Inter"/>
      <p:regular r:id="rId11"/>
      <p:bold r:id="rId12"/>
      <p:italic r:id="rId13"/>
      <p:boldItalic r:id="rId1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pos="295">
          <p15:clr>
            <a:srgbClr val="747775"/>
          </p15:clr>
        </p15:guide>
        <p15:guide id="4" pos="4601">
          <p15:clr>
            <a:srgbClr val="747775"/>
          </p15:clr>
        </p15:guide>
        <p15:guide id="5" orient="horz" pos="61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23ACB11-F890-4005-81D6-5DD04244820F}">
  <a:tblStyle styleId="{F23ACB11-F890-4005-81D6-5DD04244820F}"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95"/>
        <p:guide pos="4601"/>
        <p:guide pos="6160" orient="horz"/>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Inter-regular.fntdata"/><Relationship Id="rId10" Type="http://schemas.openxmlformats.org/officeDocument/2006/relationships/font" Target="fonts/Halant-bold.fntdata"/><Relationship Id="rId13" Type="http://schemas.openxmlformats.org/officeDocument/2006/relationships/font" Target="fonts/Inter-italic.fntdata"/><Relationship Id="rId12" Type="http://schemas.openxmlformats.org/officeDocument/2006/relationships/font" Target="fonts/Inter-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font" Target="fonts/Halant-regular.fntdata"/><Relationship Id="rId14" Type="http://schemas.openxmlformats.org/officeDocument/2006/relationships/font" Target="fonts/Inter-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75"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66f21379ae_1_1: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66f21379ae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66f21379ae_3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66f21379ae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40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3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107540" y="2253729"/>
            <a:ext cx="3399900" cy="6681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6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3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200" cy="7695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 - Pyramids at Meroë</a:t>
            </a:r>
            <a:endParaRPr sz="1900">
              <a:latin typeface="Halant"/>
              <a:ea typeface="Halant"/>
              <a:cs typeface="Halant"/>
              <a:sym typeface="Halant"/>
            </a:endParaRPr>
          </a:p>
        </p:txBody>
      </p:sp>
      <p:pic>
        <p:nvPicPr>
          <p:cNvPr id="55" name="Google Shape;55;p13"/>
          <p:cNvPicPr preferRelativeResize="0"/>
          <p:nvPr/>
        </p:nvPicPr>
        <p:blipFill>
          <a:blip r:embed="rId3">
            <a:alphaModFix/>
          </a:blip>
          <a:stretch>
            <a:fillRect/>
          </a:stretch>
        </p:blipFill>
        <p:spPr>
          <a:xfrm>
            <a:off x="416631" y="9650721"/>
            <a:ext cx="257457" cy="257457"/>
          </a:xfrm>
          <a:prstGeom prst="rect">
            <a:avLst/>
          </a:prstGeom>
          <a:noFill/>
          <a:ln>
            <a:noFill/>
          </a:ln>
        </p:spPr>
      </p:pic>
      <p:sp>
        <p:nvSpPr>
          <p:cNvPr id="56" name="Google Shape;56;p13"/>
          <p:cNvSpPr txBox="1"/>
          <p:nvPr/>
        </p:nvSpPr>
        <p:spPr>
          <a:xfrm>
            <a:off x="5515953" y="96256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7" name="Google Shape;57;p13"/>
          <p:cNvSpPr txBox="1"/>
          <p:nvPr/>
        </p:nvSpPr>
        <p:spPr>
          <a:xfrm>
            <a:off x="2948475" y="962569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58" name="Google Shape;58;p13"/>
          <p:cNvGraphicFramePr/>
          <p:nvPr/>
        </p:nvGraphicFramePr>
        <p:xfrm>
          <a:off x="434400" y="680600"/>
          <a:ext cx="3000000" cy="3000000"/>
        </p:xfrm>
        <a:graphic>
          <a:graphicData uri="http://schemas.openxmlformats.org/drawingml/2006/table">
            <a:tbl>
              <a:tblPr>
                <a:noFill/>
                <a:tableStyleId>{F23ACB11-F890-4005-81D6-5DD04244820F}</a:tableStyleId>
              </a:tblPr>
              <a:tblGrid>
                <a:gridCol w="6903600"/>
              </a:tblGrid>
              <a:tr h="613200">
                <a:tc>
                  <a:txBody>
                    <a:bodyPr/>
                    <a:lstStyle/>
                    <a:p>
                      <a:pPr indent="0" lvl="0" marL="0" rtl="0" algn="l">
                        <a:spcBef>
                          <a:spcPts val="0"/>
                        </a:spcBef>
                        <a:spcAft>
                          <a:spcPts val="0"/>
                        </a:spcAft>
                        <a:buNone/>
                      </a:pPr>
                      <a:r>
                        <a:rPr lang="en" sz="1200">
                          <a:latin typeface="Halant"/>
                          <a:ea typeface="Halant"/>
                          <a:cs typeface="Halant"/>
                          <a:sym typeface="Halant"/>
                        </a:rPr>
                        <a:t>Source: The first image is a pyramid in Meroe, taken in 2023. The second image is the West Cemetery at Meroë, taken in 2010. CC-BY-SA.</a:t>
                      </a:r>
                      <a:endParaRPr sz="1200">
                        <a:latin typeface="Halant"/>
                        <a:ea typeface="Halant"/>
                        <a:cs typeface="Halant"/>
                        <a:sym typeface="Halant"/>
                      </a:endParaRPr>
                    </a:p>
                  </a:txBody>
                  <a:tcPr marT="109750" marB="109750"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pic>
        <p:nvPicPr>
          <p:cNvPr id="59" name="Google Shape;59;p13"/>
          <p:cNvPicPr preferRelativeResize="0"/>
          <p:nvPr/>
        </p:nvPicPr>
        <p:blipFill>
          <a:blip r:embed="rId4">
            <a:alphaModFix/>
          </a:blip>
          <a:stretch>
            <a:fillRect/>
          </a:stretch>
        </p:blipFill>
        <p:spPr>
          <a:xfrm>
            <a:off x="1346100" y="1482400"/>
            <a:ext cx="5350598" cy="3009701"/>
          </a:xfrm>
          <a:prstGeom prst="rect">
            <a:avLst/>
          </a:prstGeom>
          <a:noFill/>
          <a:ln>
            <a:noFill/>
          </a:ln>
        </p:spPr>
      </p:pic>
      <p:pic>
        <p:nvPicPr>
          <p:cNvPr id="60" name="Google Shape;60;p13"/>
          <p:cNvPicPr preferRelativeResize="0"/>
          <p:nvPr/>
        </p:nvPicPr>
        <p:blipFill>
          <a:blip r:embed="rId5">
            <a:alphaModFix/>
          </a:blip>
          <a:stretch>
            <a:fillRect/>
          </a:stretch>
        </p:blipFill>
        <p:spPr>
          <a:xfrm>
            <a:off x="1346100" y="4668400"/>
            <a:ext cx="5350598" cy="3263436"/>
          </a:xfrm>
          <a:prstGeom prst="rect">
            <a:avLst/>
          </a:prstGeom>
          <a:noFill/>
          <a:ln>
            <a:noFill/>
          </a:ln>
        </p:spPr>
      </p:pic>
      <p:sp>
        <p:nvSpPr>
          <p:cNvPr id="61" name="Google Shape;61;p13"/>
          <p:cNvSpPr txBox="1"/>
          <p:nvPr/>
        </p:nvSpPr>
        <p:spPr>
          <a:xfrm>
            <a:off x="577200" y="8052525"/>
            <a:ext cx="66180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Note: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The Kush built over 200 pyramids. They are sometimes referred to as the “forgotten pyramids” because they have received much less attention than Egyptian pyramids. </a:t>
            </a:r>
            <a:r>
              <a:rPr lang="en" sz="1200">
                <a:solidFill>
                  <a:schemeClr val="dk1"/>
                </a:solidFill>
                <a:latin typeface="Inter"/>
                <a:ea typeface="Inter"/>
                <a:cs typeface="Inter"/>
                <a:sym typeface="Inter"/>
              </a:rPr>
              <a:t>The western cemetery saw the longest continuous use, with burials dating back to the 9th century BCE. The western cemetery contains no burials of monarchs and was instead used by non-royal elites. There are over 800 graves in the western cemetery, out of which at least 82 were pyramids. </a:t>
            </a:r>
            <a:endParaRPr sz="1200">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5" name="Shape 65"/>
        <p:cNvGrpSpPr/>
        <p:nvPr/>
      </p:nvGrpSpPr>
      <p:grpSpPr>
        <a:xfrm>
          <a:off x="0" y="0"/>
          <a:ext cx="0" cy="0"/>
          <a:chOff x="0" y="0"/>
          <a:chExt cx="0" cy="0"/>
        </a:xfrm>
      </p:grpSpPr>
      <p:sp>
        <p:nvSpPr>
          <p:cNvPr id="66" name="Google Shape;66;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Student Answer Document </a:t>
            </a:r>
            <a:endParaRPr sz="1900">
              <a:latin typeface="Halant"/>
              <a:ea typeface="Halant"/>
              <a:cs typeface="Halant"/>
              <a:sym typeface="Halant"/>
            </a:endParaRPr>
          </a:p>
        </p:txBody>
      </p:sp>
      <p:graphicFrame>
        <p:nvGraphicFramePr>
          <p:cNvPr id="67" name="Google Shape;67;p14"/>
          <p:cNvGraphicFramePr/>
          <p:nvPr/>
        </p:nvGraphicFramePr>
        <p:xfrm>
          <a:off x="469041" y="566560"/>
          <a:ext cx="3000000" cy="3000000"/>
        </p:xfrm>
        <a:graphic>
          <a:graphicData uri="http://schemas.openxmlformats.org/drawingml/2006/table">
            <a:tbl>
              <a:tblPr>
                <a:noFill/>
                <a:tableStyleId>{F23ACB11-F890-4005-81D6-5DD04244820F}</a:tableStyleId>
              </a:tblPr>
              <a:tblGrid>
                <a:gridCol w="1096325"/>
                <a:gridCol w="2145900"/>
                <a:gridCol w="1883500"/>
                <a:gridCol w="1708575"/>
              </a:tblGrid>
              <a:tr h="359275">
                <a:tc gridSpan="4">
                  <a:txBody>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After examining each source, fill in the table below.</a:t>
                      </a:r>
                      <a:endParaRPr sz="1200">
                        <a:solidFill>
                          <a:schemeClr val="dk1"/>
                        </a:solidFill>
                        <a:latin typeface="Halant"/>
                        <a:ea typeface="Halant"/>
                        <a:cs typeface="Halant"/>
                        <a:sym typeface="Halant"/>
                      </a:endParaRPr>
                    </a:p>
                  </a:txBody>
                  <a:tcPr marT="114950" marB="114950" marR="116575" marL="11657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c hMerge="1"/>
              </a:tr>
              <a:tr h="417575">
                <a:tc rowSpan="2">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SOURCE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NOTICE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THINK</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WONDER</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886625">
                <a:tc vMerge="1"/>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seems interesting or important? What details stick out to you?</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What does this source  tell us about the Kingdom of Meroë?</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lnSpc>
                          <a:spcPct val="100000"/>
                        </a:lnSpc>
                        <a:spcBef>
                          <a:spcPts val="0"/>
                        </a:spcBef>
                        <a:spcAft>
                          <a:spcPts val="0"/>
                        </a:spcAft>
                        <a:buClr>
                          <a:schemeClr val="dk1"/>
                        </a:buClr>
                        <a:buSzPts val="1200"/>
                        <a:buFont typeface="Arial"/>
                        <a:buNone/>
                      </a:pPr>
                      <a:r>
                        <a:rPr lang="en" sz="1200">
                          <a:latin typeface="Inter"/>
                          <a:ea typeface="Inter"/>
                          <a:cs typeface="Inter"/>
                          <a:sym typeface="Inter"/>
                        </a:rPr>
                        <a:t>What questions does this raise about life in Meroë?</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25042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Pyramids at Meroë</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3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3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250425">
                <a:tc>
                  <a:txBody>
                    <a:bodyPr/>
                    <a:lstStyle/>
                    <a:p>
                      <a:pPr indent="0" lvl="0" marL="0" rtl="0" algn="l">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Hamadab Stela</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3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3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25042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Bracelet</a:t>
                      </a:r>
                      <a:endParaRPr i="1"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3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3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25042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Stele of Amanishakheto</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3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3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250425">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Strabo, </a:t>
                      </a:r>
                      <a:r>
                        <a:rPr i="1" lang="en" sz="1200">
                          <a:solidFill>
                            <a:schemeClr val="dk1"/>
                          </a:solidFill>
                          <a:latin typeface="Inter"/>
                          <a:ea typeface="Inter"/>
                          <a:cs typeface="Inter"/>
                          <a:sym typeface="Inter"/>
                        </a:rPr>
                        <a:t>Geography</a:t>
                      </a:r>
                      <a:endParaRPr i="1"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3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3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