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Lst>
  <p:sldSz cy="10058400" cx="7772400"/>
  <p:notesSz cx="6858000" cy="9144000"/>
  <p:embeddedFontLst>
    <p:embeddedFont>
      <p:font typeface="Halant"/>
      <p:regular r:id="rId11"/>
      <p:bold r:id="rId12"/>
    </p:embeddedFont>
    <p:embeddedFont>
      <p:font typeface="Inter"/>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EA4BBFB-650A-45ED-A608-027FC2E27D76}">
  <a:tblStyle styleId="{BEA4BBFB-650A-45ED-A608-027FC2E27D7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alant-regular.fntdata"/><Relationship Id="rId10" Type="http://schemas.openxmlformats.org/officeDocument/2006/relationships/slide" Target="slides/slide4.xml"/><Relationship Id="rId13" Type="http://schemas.openxmlformats.org/officeDocument/2006/relationships/font" Target="fonts/Inter-regular.fntdata"/><Relationship Id="rId12" Type="http://schemas.openxmlformats.org/officeDocument/2006/relationships/font" Target="fonts/Halant-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Inter-italic.fntdata"/><Relationship Id="rId14" Type="http://schemas.openxmlformats.org/officeDocument/2006/relationships/font" Target="fonts/Inter-bold.fntdata"/><Relationship Id="rId16"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75"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6f21379ae_1_13: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6f21379ae_1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66f21379ae_1_25: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66f21379ae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66f21379ae_1_42: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66f21379ae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66f21379ae_1_55: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66f21379ae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4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107540"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6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3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200" cy="769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 - </a:t>
            </a:r>
            <a:r>
              <a:rPr lang="en" sz="2400">
                <a:solidFill>
                  <a:schemeClr val="dk1"/>
                </a:solidFill>
                <a:latin typeface="Halant"/>
                <a:ea typeface="Halant"/>
                <a:cs typeface="Halant"/>
                <a:sym typeface="Halant"/>
              </a:rPr>
              <a:t>Hamadab Stela</a:t>
            </a:r>
            <a:endParaRPr sz="1900">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416631" y="9650721"/>
            <a:ext cx="257457" cy="257457"/>
          </a:xfrm>
          <a:prstGeom prst="rect">
            <a:avLst/>
          </a:prstGeom>
          <a:noFill/>
          <a:ln>
            <a:noFill/>
          </a:ln>
        </p:spPr>
      </p:pic>
      <p:sp>
        <p:nvSpPr>
          <p:cNvPr id="56" name="Google Shape;56;p13"/>
          <p:cNvSpPr txBox="1"/>
          <p:nvPr/>
        </p:nvSpPr>
        <p:spPr>
          <a:xfrm>
            <a:off x="5515953" y="9625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48475" y="96256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58" name="Google Shape;58;p13"/>
          <p:cNvGraphicFramePr/>
          <p:nvPr/>
        </p:nvGraphicFramePr>
        <p:xfrm>
          <a:off x="434400" y="680600"/>
          <a:ext cx="3000000" cy="3000000"/>
        </p:xfrm>
        <a:graphic>
          <a:graphicData uri="http://schemas.openxmlformats.org/drawingml/2006/table">
            <a:tbl>
              <a:tblPr>
                <a:noFill/>
                <a:tableStyleId>{BEA4BBFB-650A-45ED-A608-027FC2E27D76}</a:tableStyleId>
              </a:tblPr>
              <a:tblGrid>
                <a:gridCol w="6903600"/>
              </a:tblGrid>
              <a:tr h="371900">
                <a:tc>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latin typeface="Halant"/>
                          <a:ea typeface="Halant"/>
                          <a:cs typeface="Halant"/>
                          <a:sym typeface="Halant"/>
                        </a:rPr>
                        <a:t>Hamadab Stela in the British Museum, photo taken in 2014.</a:t>
                      </a:r>
                      <a:r>
                        <a:rPr lang="en" sz="1200">
                          <a:latin typeface="Halant"/>
                          <a:ea typeface="Halant"/>
                          <a:cs typeface="Halant"/>
                          <a:sym typeface="Halant"/>
                        </a:rPr>
                        <a:t> CC-BY-SA.</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
        <p:nvSpPr>
          <p:cNvPr id="59" name="Google Shape;59;p13"/>
          <p:cNvSpPr txBox="1"/>
          <p:nvPr/>
        </p:nvSpPr>
        <p:spPr>
          <a:xfrm>
            <a:off x="577200" y="8052525"/>
            <a:ext cx="6618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Hamadab Stela is a massive sandstone monument discovered at Hamadab, located just south of the ancient city of Meroë in Sudan. Currently housed in the British Museum, the stela is particularly important because it bears one of the longest inscriptions ever found in the Meroitic script.</a:t>
            </a:r>
            <a:endParaRPr sz="1200">
              <a:latin typeface="Inter"/>
              <a:ea typeface="Inter"/>
              <a:cs typeface="Inter"/>
              <a:sym typeface="Inter"/>
            </a:endParaRPr>
          </a:p>
        </p:txBody>
      </p:sp>
      <p:pic>
        <p:nvPicPr>
          <p:cNvPr id="60" name="Google Shape;60;p13"/>
          <p:cNvPicPr preferRelativeResize="0"/>
          <p:nvPr/>
        </p:nvPicPr>
        <p:blipFill>
          <a:blip r:embed="rId4">
            <a:alphaModFix/>
          </a:blip>
          <a:stretch>
            <a:fillRect/>
          </a:stretch>
        </p:blipFill>
        <p:spPr>
          <a:xfrm>
            <a:off x="1465387" y="1269675"/>
            <a:ext cx="4841626" cy="64539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 - Bracelet</a:t>
            </a:r>
            <a:endParaRPr sz="1900">
              <a:latin typeface="Halant"/>
              <a:ea typeface="Halant"/>
              <a:cs typeface="Halant"/>
              <a:sym typeface="Halant"/>
            </a:endParaRPr>
          </a:p>
        </p:txBody>
      </p:sp>
      <p:pic>
        <p:nvPicPr>
          <p:cNvPr id="66" name="Google Shape;66;p14"/>
          <p:cNvPicPr preferRelativeResize="0"/>
          <p:nvPr/>
        </p:nvPicPr>
        <p:blipFill>
          <a:blip r:embed="rId3">
            <a:alphaModFix/>
          </a:blip>
          <a:stretch>
            <a:fillRect/>
          </a:stretch>
        </p:blipFill>
        <p:spPr>
          <a:xfrm>
            <a:off x="416631" y="9650721"/>
            <a:ext cx="257457" cy="257457"/>
          </a:xfrm>
          <a:prstGeom prst="rect">
            <a:avLst/>
          </a:prstGeom>
          <a:noFill/>
          <a:ln>
            <a:noFill/>
          </a:ln>
        </p:spPr>
      </p:pic>
      <p:sp>
        <p:nvSpPr>
          <p:cNvPr id="67" name="Google Shape;67;p14"/>
          <p:cNvSpPr txBox="1"/>
          <p:nvPr/>
        </p:nvSpPr>
        <p:spPr>
          <a:xfrm>
            <a:off x="5515953" y="9625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8" name="Google Shape;68;p14"/>
          <p:cNvSpPr txBox="1"/>
          <p:nvPr/>
        </p:nvSpPr>
        <p:spPr>
          <a:xfrm>
            <a:off x="2948475" y="96256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69" name="Google Shape;69;p14"/>
          <p:cNvGraphicFramePr/>
          <p:nvPr/>
        </p:nvGraphicFramePr>
        <p:xfrm>
          <a:off x="434400" y="972538"/>
          <a:ext cx="3000000" cy="3000000"/>
        </p:xfrm>
        <a:graphic>
          <a:graphicData uri="http://schemas.openxmlformats.org/drawingml/2006/table">
            <a:tbl>
              <a:tblPr>
                <a:noFill/>
                <a:tableStyleId>{BEA4BBFB-650A-45ED-A608-027FC2E27D76}</a:tableStyleId>
              </a:tblPr>
              <a:tblGrid>
                <a:gridCol w="6903600"/>
              </a:tblGrid>
              <a:tr h="492000">
                <a:tc>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latin typeface="Halant"/>
                          <a:ea typeface="Halant"/>
                          <a:cs typeface="Halant"/>
                          <a:sym typeface="Halant"/>
                        </a:rPr>
                        <a:t>Golden Bracelet found in the tomb of a member of the royal family in Gebel Barkal. 250–100 BC</a:t>
                      </a:r>
                      <a:r>
                        <a:rPr lang="en" sz="1200">
                          <a:latin typeface="Halant"/>
                          <a:ea typeface="Halant"/>
                          <a:cs typeface="Halant"/>
                          <a:sym typeface="Halant"/>
                        </a:rPr>
                        <a:t> </a:t>
                      </a:r>
                      <a:r>
                        <a:rPr lang="en" sz="1200">
                          <a:solidFill>
                            <a:schemeClr val="dk1"/>
                          </a:solidFill>
                          <a:latin typeface="Halant"/>
                          <a:ea typeface="Halant"/>
                          <a:cs typeface="Halant"/>
                          <a:sym typeface="Halant"/>
                        </a:rPr>
                        <a:t>CC-BY-SA.</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70" name="Google Shape;70;p14"/>
          <p:cNvPicPr preferRelativeResize="0"/>
          <p:nvPr/>
        </p:nvPicPr>
        <p:blipFill>
          <a:blip r:embed="rId4">
            <a:alphaModFix/>
          </a:blip>
          <a:stretch>
            <a:fillRect/>
          </a:stretch>
        </p:blipFill>
        <p:spPr>
          <a:xfrm>
            <a:off x="676674" y="2034525"/>
            <a:ext cx="6383499" cy="4132046"/>
          </a:xfrm>
          <a:prstGeom prst="rect">
            <a:avLst/>
          </a:prstGeom>
          <a:noFill/>
          <a:ln>
            <a:noFill/>
          </a:ln>
        </p:spPr>
      </p:pic>
      <p:sp>
        <p:nvSpPr>
          <p:cNvPr id="71" name="Google Shape;71;p14"/>
          <p:cNvSpPr txBox="1"/>
          <p:nvPr/>
        </p:nvSpPr>
        <p:spPr>
          <a:xfrm>
            <a:off x="1435100" y="87944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72" name="Google Shape;72;p14"/>
          <p:cNvSpPr txBox="1"/>
          <p:nvPr/>
        </p:nvSpPr>
        <p:spPr>
          <a:xfrm>
            <a:off x="577200" y="6647100"/>
            <a:ext cx="661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figure at the center of the bracelet is Hathor, a goddess that originated in Egyptian religion.</a:t>
            </a:r>
            <a:endParaRPr sz="1200">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6" name="Shape 76"/>
        <p:cNvGrpSpPr/>
        <p:nvPr/>
      </p:nvGrpSpPr>
      <p:grpSpPr>
        <a:xfrm>
          <a:off x="0" y="0"/>
          <a:ext cx="0" cy="0"/>
          <a:chOff x="0" y="0"/>
          <a:chExt cx="0" cy="0"/>
        </a:xfrm>
      </p:grpSpPr>
      <p:sp>
        <p:nvSpPr>
          <p:cNvPr id="77" name="Google Shape;77;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 - Stele of Amanishakheto</a:t>
            </a:r>
            <a:endParaRPr sz="1900">
              <a:latin typeface="Halant"/>
              <a:ea typeface="Halant"/>
              <a:cs typeface="Halant"/>
              <a:sym typeface="Halant"/>
            </a:endParaRPr>
          </a:p>
        </p:txBody>
      </p:sp>
      <p:pic>
        <p:nvPicPr>
          <p:cNvPr id="78" name="Google Shape;78;p15"/>
          <p:cNvPicPr preferRelativeResize="0"/>
          <p:nvPr/>
        </p:nvPicPr>
        <p:blipFill>
          <a:blip r:embed="rId3">
            <a:alphaModFix/>
          </a:blip>
          <a:stretch>
            <a:fillRect/>
          </a:stretch>
        </p:blipFill>
        <p:spPr>
          <a:xfrm>
            <a:off x="416631" y="9650721"/>
            <a:ext cx="257457" cy="257457"/>
          </a:xfrm>
          <a:prstGeom prst="rect">
            <a:avLst/>
          </a:prstGeom>
          <a:noFill/>
          <a:ln>
            <a:noFill/>
          </a:ln>
        </p:spPr>
      </p:pic>
      <p:sp>
        <p:nvSpPr>
          <p:cNvPr id="79" name="Google Shape;79;p15"/>
          <p:cNvSpPr txBox="1"/>
          <p:nvPr/>
        </p:nvSpPr>
        <p:spPr>
          <a:xfrm>
            <a:off x="5515953" y="9625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0" name="Google Shape;80;p15"/>
          <p:cNvSpPr txBox="1"/>
          <p:nvPr/>
        </p:nvSpPr>
        <p:spPr>
          <a:xfrm>
            <a:off x="2948475" y="96256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1" name="Google Shape;81;p15"/>
          <p:cNvGraphicFramePr/>
          <p:nvPr/>
        </p:nvGraphicFramePr>
        <p:xfrm>
          <a:off x="434400" y="797613"/>
          <a:ext cx="3000000" cy="3000000"/>
        </p:xfrm>
        <a:graphic>
          <a:graphicData uri="http://schemas.openxmlformats.org/drawingml/2006/table">
            <a:tbl>
              <a:tblPr>
                <a:noFill/>
                <a:tableStyleId>{BEA4BBFB-650A-45ED-A608-027FC2E27D76}</a:tableStyleId>
              </a:tblPr>
              <a:tblGrid>
                <a:gridCol w="6903600"/>
              </a:tblGrid>
              <a:tr h="527025">
                <a:tc>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latin typeface="Halant"/>
                          <a:ea typeface="Halant"/>
                          <a:cs typeface="Halant"/>
                          <a:sym typeface="Halant"/>
                        </a:rPr>
                        <a:t>Closeup of a stele depicting the Meroitic kandake Amanishakheto between the goddess Amesemi and the god Apedemak. Sandstone, from the the temple of Amun in Naqa, 1st century BCE. Munich, Staatliches Museum Ägyptischer Kunst. </a:t>
                      </a:r>
                      <a:r>
                        <a:rPr lang="en" sz="1200">
                          <a:solidFill>
                            <a:schemeClr val="dk1"/>
                          </a:solidFill>
                          <a:latin typeface="Halant"/>
                          <a:ea typeface="Halant"/>
                          <a:cs typeface="Halant"/>
                          <a:sym typeface="Halant"/>
                        </a:rPr>
                        <a:t>CC-BY-SA.</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
        <p:nvSpPr>
          <p:cNvPr id="82" name="Google Shape;82;p15"/>
          <p:cNvSpPr txBox="1"/>
          <p:nvPr/>
        </p:nvSpPr>
        <p:spPr>
          <a:xfrm>
            <a:off x="560450" y="8794400"/>
            <a:ext cx="6492000" cy="554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Inter"/>
                <a:ea typeface="Inter"/>
                <a:cs typeface="Inter"/>
                <a:sym typeface="Inter"/>
              </a:rPr>
              <a:t>Regnant: </a:t>
            </a:r>
            <a:r>
              <a:rPr lang="en" sz="1200">
                <a:latin typeface="Inter"/>
                <a:ea typeface="Inter"/>
                <a:cs typeface="Inter"/>
                <a:sym typeface="Inter"/>
              </a:rPr>
              <a:t>female monarch</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Kandake:</a:t>
            </a:r>
            <a:r>
              <a:rPr lang="en" sz="1200">
                <a:latin typeface="Inter"/>
                <a:ea typeface="Inter"/>
                <a:cs typeface="Inter"/>
                <a:sym typeface="Inter"/>
              </a:rPr>
              <a:t> the Meroitic term for a queen or queen mother of Kingdom of Kush</a:t>
            </a:r>
            <a:endParaRPr sz="1200">
              <a:latin typeface="Inter"/>
              <a:ea typeface="Inter"/>
              <a:cs typeface="Inter"/>
              <a:sym typeface="Inter"/>
            </a:endParaRPr>
          </a:p>
        </p:txBody>
      </p:sp>
      <p:sp>
        <p:nvSpPr>
          <p:cNvPr id="83" name="Google Shape;83;p15"/>
          <p:cNvSpPr txBox="1"/>
          <p:nvPr/>
        </p:nvSpPr>
        <p:spPr>
          <a:xfrm>
            <a:off x="577200" y="8096888"/>
            <a:ext cx="661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Amanishakheto was a queen regnant (kandake) of Kush who reigned in the early 1st century AD.</a:t>
            </a:r>
            <a:endParaRPr sz="1200">
              <a:latin typeface="Inter"/>
              <a:ea typeface="Inter"/>
              <a:cs typeface="Inter"/>
              <a:sym typeface="Inter"/>
            </a:endParaRPr>
          </a:p>
        </p:txBody>
      </p:sp>
      <p:pic>
        <p:nvPicPr>
          <p:cNvPr id="84" name="Google Shape;84;p15"/>
          <p:cNvPicPr preferRelativeResize="0"/>
          <p:nvPr/>
        </p:nvPicPr>
        <p:blipFill>
          <a:blip r:embed="rId4">
            <a:alphaModFix/>
          </a:blip>
          <a:stretch>
            <a:fillRect/>
          </a:stretch>
        </p:blipFill>
        <p:spPr>
          <a:xfrm>
            <a:off x="1785013" y="1703272"/>
            <a:ext cx="4166816" cy="62502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8" name="Shape 88"/>
        <p:cNvGrpSpPr/>
        <p:nvPr/>
      </p:nvGrpSpPr>
      <p:grpSpPr>
        <a:xfrm>
          <a:off x="0" y="0"/>
          <a:ext cx="0" cy="0"/>
          <a:chOff x="0" y="0"/>
          <a:chExt cx="0" cy="0"/>
        </a:xfrm>
      </p:grpSpPr>
      <p:sp>
        <p:nvSpPr>
          <p:cNvPr id="89" name="Google Shape;89;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E - Strabo, </a:t>
            </a:r>
            <a:r>
              <a:rPr i="1" lang="en" sz="2400">
                <a:solidFill>
                  <a:schemeClr val="dk1"/>
                </a:solidFill>
                <a:latin typeface="Halant"/>
                <a:ea typeface="Halant"/>
                <a:cs typeface="Halant"/>
                <a:sym typeface="Halant"/>
              </a:rPr>
              <a:t>Geography</a:t>
            </a:r>
            <a:endParaRPr i="1" sz="1900">
              <a:latin typeface="Halant"/>
              <a:ea typeface="Halant"/>
              <a:cs typeface="Halant"/>
              <a:sym typeface="Halant"/>
            </a:endParaRPr>
          </a:p>
        </p:txBody>
      </p:sp>
      <p:pic>
        <p:nvPicPr>
          <p:cNvPr id="90" name="Google Shape;90;p16"/>
          <p:cNvPicPr preferRelativeResize="0"/>
          <p:nvPr/>
        </p:nvPicPr>
        <p:blipFill>
          <a:blip r:embed="rId3">
            <a:alphaModFix/>
          </a:blip>
          <a:stretch>
            <a:fillRect/>
          </a:stretch>
        </p:blipFill>
        <p:spPr>
          <a:xfrm>
            <a:off x="416631" y="9650721"/>
            <a:ext cx="257457" cy="257457"/>
          </a:xfrm>
          <a:prstGeom prst="rect">
            <a:avLst/>
          </a:prstGeom>
          <a:noFill/>
          <a:ln>
            <a:noFill/>
          </a:ln>
        </p:spPr>
      </p:pic>
      <p:sp>
        <p:nvSpPr>
          <p:cNvPr id="91" name="Google Shape;91;p16"/>
          <p:cNvSpPr txBox="1"/>
          <p:nvPr/>
        </p:nvSpPr>
        <p:spPr>
          <a:xfrm>
            <a:off x="5515953" y="9625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2" name="Google Shape;92;p16"/>
          <p:cNvSpPr txBox="1"/>
          <p:nvPr/>
        </p:nvSpPr>
        <p:spPr>
          <a:xfrm>
            <a:off x="2948475" y="96256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3" name="Google Shape;93;p16"/>
          <p:cNvGraphicFramePr/>
          <p:nvPr/>
        </p:nvGraphicFramePr>
        <p:xfrm>
          <a:off x="434400" y="746813"/>
          <a:ext cx="3000000" cy="3000000"/>
        </p:xfrm>
        <a:graphic>
          <a:graphicData uri="http://schemas.openxmlformats.org/drawingml/2006/table">
            <a:tbl>
              <a:tblPr>
                <a:noFill/>
                <a:tableStyleId>{BEA4BBFB-650A-45ED-A608-027FC2E27D76}</a:tableStyleId>
              </a:tblPr>
              <a:tblGrid>
                <a:gridCol w="6903600"/>
              </a:tblGrid>
              <a:tr h="597325">
                <a:tc>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latin typeface="Halant"/>
                          <a:ea typeface="Halant"/>
                          <a:cs typeface="Halant"/>
                          <a:sym typeface="Halant"/>
                        </a:rPr>
                        <a:t>Strabo, The Geography of Strabo: Literally Translated, with Notes, trans. H. C. Hamilton, esq., &amp; W. Falconer (London: H. G. Bohn, 1854-1857), pp. 191-203, 266-272, 275-284.</a:t>
                      </a:r>
                      <a:r>
                        <a:rPr lang="en" sz="1200">
                          <a:latin typeface="Halant"/>
                          <a:ea typeface="Halant"/>
                          <a:cs typeface="Halant"/>
                          <a:sym typeface="Halant"/>
                        </a:rPr>
                        <a:t> </a:t>
                      </a:r>
                      <a:r>
                        <a:rPr lang="en" sz="1200">
                          <a:solidFill>
                            <a:schemeClr val="dk1"/>
                          </a:solidFill>
                          <a:latin typeface="Halant"/>
                          <a:ea typeface="Halant"/>
                          <a:cs typeface="Halant"/>
                          <a:sym typeface="Halant"/>
                        </a:rPr>
                        <a:t>Public Domain.</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Halant"/>
                          <a:ea typeface="Halant"/>
                          <a:cs typeface="Halant"/>
                          <a:sym typeface="Halant"/>
                        </a:rPr>
                        <a:t>Note: The following description of Meroë appeared in Geographica, an influential book by Greek geographer Strabo. The book described people and places from Europe, the Middle East, South Asia, and North Africa. Strabo had visited Meroë and he considered Meroë to be the southernmost city in the ecumene (habitable world). Greece had conquered Egypt under Alexander the Great in 332 BCE and</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Halant"/>
                          <a:ea typeface="Halant"/>
                          <a:cs typeface="Halant"/>
                          <a:sym typeface="Halant"/>
                        </a:rPr>
                        <a:t>ruled Egypt until the Romans conquered it in 30 BCE.</a:t>
                      </a:r>
                      <a:endParaRPr sz="1200">
                        <a:solidFill>
                          <a:schemeClr val="dk1"/>
                        </a:solidFill>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27025">
                <a:tc>
                  <a:txBody>
                    <a:bodyPr/>
                    <a:lstStyle/>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..they are for the most part naked, and wander from place to place with their flocks. Their flocks and herds are small in size, whether sheep, goats, or oxen; the dogs also, though fierce and quarrelsome, are small. . . . They live on millet and barley, from which also a drink is prepared. They have no oil, but use butter and fat instead. There are no fruits, except the produce of trees in the royal gardens. Some feed even upon grass, the tender twigs of trees, the lotus, or the roots of reeds. They live also upon the flesh and blood of animals, milk, and cheese. They reverence their kings as gods, who are for the most part shut up in their palaces.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Their largest royal seat is the city of Meroë, of the same name as the island. The shape of the island is said to be that of a shield. Its size is perhaps exaggerated….It is very mountainous, and contains great forests. The inhabitants are nomads, who are partly hunters and partly farmers. There are also mines of copper, iron, gold, and various kinds of precious stones….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..The houses in the cities are formed by interweaving split pieces of palm wood or of bricks. They have fossil salt [rock salt], as in Arabia. Palm, the persea [the peach], ebony, and carob trees are found in abundance. They hunt elephants, lions and panthers. There are also serpents, which encounter elephants, and there are many other kinds of wild animals, which take refuge, from the hotter and parched districts, in watery and marshy districts…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Kings are appointed from among persons distinguished by their personal beauty, or by their breeding of cattle, or by their courage, or their riches. In Meroë the priests anciently held the highest rank, an sometimes sent orders even to the king, by a messenger, to put an end to himself; when they appointed another keeper, in his place. At last one of their kings abolished this custom, going with an armed body to the temple where the golden shrine is, and slaughtering all the priests….</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
        <p:nvSpPr>
          <p:cNvPr id="94" name="Google Shape;94;p16"/>
          <p:cNvSpPr txBox="1"/>
          <p:nvPr/>
        </p:nvSpPr>
        <p:spPr>
          <a:xfrm>
            <a:off x="434400" y="7955750"/>
            <a:ext cx="6903600" cy="1293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Inter"/>
                <a:ea typeface="Inter"/>
                <a:cs typeface="Inter"/>
                <a:sym typeface="Inter"/>
              </a:rPr>
              <a:t>Millet: </a:t>
            </a:r>
            <a:r>
              <a:rPr lang="en" sz="1200">
                <a:latin typeface="Inter"/>
                <a:ea typeface="Inter"/>
                <a:cs typeface="Inter"/>
                <a:sym typeface="Inter"/>
              </a:rPr>
              <a:t>type of grain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Barley:</a:t>
            </a:r>
            <a:r>
              <a:rPr lang="en" sz="1200">
                <a:latin typeface="Inter"/>
                <a:ea typeface="Inter"/>
                <a:cs typeface="Inter"/>
                <a:sym typeface="Inter"/>
              </a:rPr>
              <a:t> type of grain</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Lotus: </a:t>
            </a:r>
            <a:r>
              <a:rPr lang="en" sz="1200">
                <a:latin typeface="Inter"/>
                <a:ea typeface="Inter"/>
                <a:cs typeface="Inter"/>
                <a:sym typeface="Inter"/>
              </a:rPr>
              <a:t>edible flowering plant</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Reverence: </a:t>
            </a:r>
            <a:r>
              <a:rPr lang="en" sz="1200">
                <a:latin typeface="Inter"/>
                <a:ea typeface="Inter"/>
                <a:cs typeface="Inter"/>
                <a:sym typeface="Inter"/>
              </a:rPr>
              <a:t>deep respect for someone</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Ebony: </a:t>
            </a:r>
            <a:r>
              <a:rPr lang="en" sz="1200">
                <a:latin typeface="Inter"/>
                <a:ea typeface="Inter"/>
                <a:cs typeface="Inter"/>
                <a:sym typeface="Inter"/>
              </a:rPr>
              <a:t>tropical tree with dark wood</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Carob: </a:t>
            </a:r>
            <a:r>
              <a:rPr lang="en" sz="1200">
                <a:latin typeface="Inter"/>
                <a:ea typeface="Inter"/>
                <a:cs typeface="Inter"/>
                <a:sym typeface="Inter"/>
              </a:rPr>
              <a:t>edible flowering tree</a:t>
            </a:r>
            <a:endParaRPr b="1" sz="1200">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