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Lst>
  <p:sldSz cy="5143500" cx="9144000"/>
  <p:notesSz cx="6858000" cy="9144000"/>
  <p:embeddedFontLst>
    <p:embeddedFont>
      <p:font typeface="Halant"/>
      <p:bold r:id="rId16"/>
    </p:embeddedFont>
    <p:embeddedFont>
      <p:font typeface="Inter"/>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Tyra Heckstall"/>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font" Target="fonts/Inter-regular.fntdata"/><Relationship Id="rId16" Type="http://schemas.openxmlformats.org/officeDocument/2006/relationships/font" Target="fonts/Halant-bold.fntdata"/><Relationship Id="rId5" Type="http://schemas.openxmlformats.org/officeDocument/2006/relationships/slideMaster" Target="slideMasters/slideMaster1.xml"/><Relationship Id="rId19" Type="http://schemas.openxmlformats.org/officeDocument/2006/relationships/font" Target="fonts/Inter-italic.fntdata"/><Relationship Id="rId6" Type="http://schemas.openxmlformats.org/officeDocument/2006/relationships/notesMaster" Target="notesMasters/notesMaster1.xml"/><Relationship Id="rId18" Type="http://schemas.openxmlformats.org/officeDocument/2006/relationships/font" Target="fonts/Inter-bold.fntdata"/><Relationship Id="rId7" Type="http://schemas.openxmlformats.org/officeDocument/2006/relationships/slide" Target="slides/slide1.xml"/><Relationship Id="rId8"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5-30T03:12:08.835">
    <p:pos x="887" y="39"/>
    <p:text>make photo collage via Canva</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a4c8e3b82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g2a4c8e3b82f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34dbad2b77d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g34dbad2b77d_0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35f109b2299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g35f109b2299_0_3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49650d1ccf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g349650d1ccf_0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35f109b2299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g35f109b2299_0_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32b28340b15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g32b28340b15_0_10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35f109b2299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g35f109b2299_0_1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35f109b2299_0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g35f109b2299_0_19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35f109b2299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g35f109b2299_0_25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comments" Target="../comments/comment1.xml"/><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15.png"/><Relationship Id="rId7" Type="http://schemas.openxmlformats.org/officeDocument/2006/relationships/image" Target="../media/image17.png"/><Relationship Id="rId8"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12.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9.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grpSp>
        <p:nvGrpSpPr>
          <p:cNvPr id="54" name="Google Shape;54;p13"/>
          <p:cNvGrpSpPr/>
          <p:nvPr/>
        </p:nvGrpSpPr>
        <p:grpSpPr>
          <a:xfrm>
            <a:off x="-15535" y="-90413"/>
            <a:ext cx="2119669" cy="5233992"/>
            <a:chOff x="0" y="-241102"/>
            <a:chExt cx="5652450" cy="13957313"/>
          </a:xfrm>
        </p:grpSpPr>
        <p:grpSp>
          <p:nvGrpSpPr>
            <p:cNvPr id="55" name="Google Shape;55;p13"/>
            <p:cNvGrpSpPr/>
            <p:nvPr/>
          </p:nvGrpSpPr>
          <p:grpSpPr>
            <a:xfrm>
              <a:off x="2826056" y="-241102"/>
              <a:ext cx="2826394" cy="13957313"/>
              <a:chOff x="0" y="-47625"/>
              <a:chExt cx="558300" cy="2757000"/>
            </a:xfrm>
          </p:grpSpPr>
          <p:sp>
            <p:nvSpPr>
              <p:cNvPr id="56" name="Google Shape;56;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57" name="Google Shape;57;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58" name="Google Shape;58;p13"/>
            <p:cNvGrpSpPr/>
            <p:nvPr/>
          </p:nvGrpSpPr>
          <p:grpSpPr>
            <a:xfrm>
              <a:off x="1413028" y="-241102"/>
              <a:ext cx="2826394" cy="13957313"/>
              <a:chOff x="0" y="-47625"/>
              <a:chExt cx="558300" cy="2757000"/>
            </a:xfrm>
          </p:grpSpPr>
          <p:sp>
            <p:nvSpPr>
              <p:cNvPr id="59" name="Google Shape;59;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60" name="Google Shape;60;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61" name="Google Shape;61;p13"/>
            <p:cNvGrpSpPr/>
            <p:nvPr/>
          </p:nvGrpSpPr>
          <p:grpSpPr>
            <a:xfrm>
              <a:off x="0" y="-241102"/>
              <a:ext cx="2826394" cy="13957313"/>
              <a:chOff x="0" y="-47625"/>
              <a:chExt cx="558300" cy="2757000"/>
            </a:xfrm>
          </p:grpSpPr>
          <p:sp>
            <p:nvSpPr>
              <p:cNvPr id="62" name="Google Shape;62;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63" name="Google Shape;63;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sp>
        <p:nvSpPr>
          <p:cNvPr id="64" name="Google Shape;64;p13"/>
          <p:cNvSpPr/>
          <p:nvPr/>
        </p:nvSpPr>
        <p:spPr>
          <a:xfrm>
            <a:off x="6323449"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65" name="Google Shape;65;p13"/>
          <p:cNvSpPr txBox="1"/>
          <p:nvPr/>
        </p:nvSpPr>
        <p:spPr>
          <a:xfrm>
            <a:off x="2411126" y="3609029"/>
            <a:ext cx="6312600" cy="384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lang="en" sz="2500">
                <a:solidFill>
                  <a:srgbClr val="231F20"/>
                </a:solidFill>
                <a:latin typeface="Inter"/>
                <a:ea typeface="Inter"/>
                <a:cs typeface="Inter"/>
                <a:sym typeface="Inter"/>
              </a:rPr>
              <a:t>Unit 3: Seeds of Civilization</a:t>
            </a:r>
            <a:endParaRPr sz="300"/>
          </a:p>
        </p:txBody>
      </p:sp>
      <p:sp>
        <p:nvSpPr>
          <p:cNvPr id="66" name="Google Shape;66;p13"/>
          <p:cNvSpPr/>
          <p:nvPr/>
        </p:nvSpPr>
        <p:spPr>
          <a:xfrm>
            <a:off x="5559048"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67" name="Google Shape;67;p13"/>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68" name="Google Shape;68;p13"/>
          <p:cNvCxnSpPr/>
          <p:nvPr/>
        </p:nvCxnSpPr>
        <p:spPr>
          <a:xfrm flipH="1" rot="10800000">
            <a:off x="326967" y="-1334"/>
            <a:ext cx="1800" cy="1447800"/>
          </a:xfrm>
          <a:prstGeom prst="straightConnector1">
            <a:avLst/>
          </a:prstGeom>
          <a:noFill/>
          <a:ln cap="flat" cmpd="sng" w="114300">
            <a:solidFill>
              <a:srgbClr val="000000"/>
            </a:solidFill>
            <a:prstDash val="solid"/>
            <a:round/>
            <a:headEnd len="sm" w="sm" type="none"/>
            <a:tailEnd len="sm" w="sm" type="none"/>
          </a:ln>
        </p:spPr>
      </p:cxnSp>
      <p:cxnSp>
        <p:nvCxnSpPr>
          <p:cNvPr id="69" name="Google Shape;69;p13"/>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70" name="Google Shape;70;p13"/>
          <p:cNvSpPr txBox="1"/>
          <p:nvPr/>
        </p:nvSpPr>
        <p:spPr>
          <a:xfrm>
            <a:off x="2411125" y="561313"/>
            <a:ext cx="6619800" cy="30477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6600">
                <a:solidFill>
                  <a:srgbClr val="231F20"/>
                </a:solidFill>
                <a:latin typeface="Halant"/>
                <a:ea typeface="Halant"/>
                <a:cs typeface="Halant"/>
                <a:sym typeface="Halant"/>
              </a:rPr>
              <a:t>INTRO TO EARLY CIVILIZATIONS</a:t>
            </a:r>
            <a:endParaRPr sz="5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4"/>
          <p:cNvSpPr txBox="1"/>
          <p:nvPr/>
        </p:nvSpPr>
        <p:spPr>
          <a:xfrm>
            <a:off x="1408388" y="62113"/>
            <a:ext cx="6235500" cy="923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000">
                <a:solidFill>
                  <a:srgbClr val="231F20"/>
                </a:solidFill>
                <a:latin typeface="Halant"/>
                <a:ea typeface="Halant"/>
                <a:cs typeface="Halant"/>
                <a:sym typeface="Halant"/>
              </a:rPr>
              <a:t>UNIT 3: Seeds of Civilization</a:t>
            </a:r>
            <a:endParaRPr b="1" sz="23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t/>
            </a:r>
            <a:endParaRPr b="1" sz="3000">
              <a:solidFill>
                <a:srgbClr val="231F20"/>
              </a:solidFill>
              <a:latin typeface="Halant"/>
              <a:ea typeface="Halant"/>
              <a:cs typeface="Halant"/>
              <a:sym typeface="Halant"/>
            </a:endParaRPr>
          </a:p>
        </p:txBody>
      </p:sp>
      <p:sp>
        <p:nvSpPr>
          <p:cNvPr id="76" name="Google Shape;76;p14"/>
          <p:cNvSpPr txBox="1"/>
          <p:nvPr/>
        </p:nvSpPr>
        <p:spPr>
          <a:xfrm>
            <a:off x="2853189" y="550828"/>
            <a:ext cx="3345900" cy="292500"/>
          </a:xfrm>
          <a:prstGeom prst="rect">
            <a:avLst/>
          </a:prstGeom>
          <a:noFill/>
          <a:ln>
            <a:noFill/>
          </a:ln>
        </p:spPr>
        <p:txBody>
          <a:bodyPr anchorCtr="0" anchor="t" bIns="0" lIns="0" spcFirstLastPara="1" rIns="0" wrap="square" tIns="0">
            <a:spAutoFit/>
          </a:bodyPr>
          <a:lstStyle/>
          <a:p>
            <a:pPr indent="0" lvl="0" marL="0" marR="0" rtl="0" algn="ctr">
              <a:lnSpc>
                <a:spcPct val="139983"/>
              </a:lnSpc>
              <a:spcBef>
                <a:spcPts val="0"/>
              </a:spcBef>
              <a:spcAft>
                <a:spcPts val="0"/>
              </a:spcAft>
              <a:buNone/>
            </a:pPr>
            <a:r>
              <a:rPr b="1" lang="en" sz="1900">
                <a:solidFill>
                  <a:srgbClr val="231F20"/>
                </a:solidFill>
                <a:latin typeface="Halant"/>
                <a:ea typeface="Halant"/>
                <a:cs typeface="Halant"/>
                <a:sym typeface="Halant"/>
              </a:rPr>
              <a:t>10,000 BCE - 500 BCE</a:t>
            </a:r>
            <a:endParaRPr b="1" sz="700">
              <a:latin typeface="Halant"/>
              <a:ea typeface="Halant"/>
              <a:cs typeface="Halant"/>
              <a:sym typeface="Halant"/>
            </a:endParaRPr>
          </a:p>
        </p:txBody>
      </p:sp>
      <p:grpSp>
        <p:nvGrpSpPr>
          <p:cNvPr id="77" name="Google Shape;77;p14"/>
          <p:cNvGrpSpPr/>
          <p:nvPr/>
        </p:nvGrpSpPr>
        <p:grpSpPr>
          <a:xfrm>
            <a:off x="92701" y="-72333"/>
            <a:ext cx="468740" cy="5216002"/>
            <a:chOff x="0" y="-38100"/>
            <a:chExt cx="246900" cy="2747433"/>
          </a:xfrm>
        </p:grpSpPr>
        <p:sp>
          <p:nvSpPr>
            <p:cNvPr id="78" name="Google Shape;78;p14"/>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79" name="Google Shape;79;p14"/>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0" name="Google Shape;80;p14"/>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81" name="Google Shape;81;p14"/>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82" name="Google Shape;82;p14"/>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grpSp>
        <p:nvGrpSpPr>
          <p:cNvPr id="83" name="Google Shape;83;p14"/>
          <p:cNvGrpSpPr/>
          <p:nvPr/>
        </p:nvGrpSpPr>
        <p:grpSpPr>
          <a:xfrm>
            <a:off x="7929578" y="-49020"/>
            <a:ext cx="781313" cy="885635"/>
            <a:chOff x="0" y="-130721"/>
            <a:chExt cx="2083500" cy="2361695"/>
          </a:xfrm>
        </p:grpSpPr>
        <p:grpSp>
          <p:nvGrpSpPr>
            <p:cNvPr id="84" name="Google Shape;84;p14"/>
            <p:cNvGrpSpPr/>
            <p:nvPr/>
          </p:nvGrpSpPr>
          <p:grpSpPr>
            <a:xfrm>
              <a:off x="75599" y="-130721"/>
              <a:ext cx="1932614" cy="2361695"/>
              <a:chOff x="0" y="-47625"/>
              <a:chExt cx="704100" cy="860425"/>
            </a:xfrm>
          </p:grpSpPr>
          <p:sp>
            <p:nvSpPr>
              <p:cNvPr id="85" name="Google Shape;85;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6" name="Google Shape;86;p1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7" name="Google Shape;87;p1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231F20"/>
                  </a:solidFill>
                  <a:latin typeface="Halant"/>
                  <a:ea typeface="Halant"/>
                  <a:cs typeface="Halant"/>
                  <a:sym typeface="Halant"/>
                </a:rPr>
                <a:t>2</a:t>
              </a:r>
              <a:endParaRPr sz="700"/>
            </a:p>
          </p:txBody>
        </p:sp>
      </p:grpSp>
      <p:sp>
        <p:nvSpPr>
          <p:cNvPr id="88" name="Google Shape;88;p14"/>
          <p:cNvSpPr txBox="1"/>
          <p:nvPr/>
        </p:nvSpPr>
        <p:spPr>
          <a:xfrm>
            <a:off x="979420" y="4104490"/>
            <a:ext cx="7352700" cy="8004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600"/>
              <a:buFont typeface="Arial"/>
              <a:buNone/>
            </a:pPr>
            <a:r>
              <a:rPr b="1" lang="en" sz="1800">
                <a:solidFill>
                  <a:schemeClr val="dk1"/>
                </a:solidFill>
                <a:latin typeface="Halant"/>
                <a:ea typeface="Halant"/>
                <a:cs typeface="Halant"/>
                <a:sym typeface="Halant"/>
              </a:rPr>
              <a:t>Essential Question</a:t>
            </a:r>
            <a:endParaRPr b="1" sz="18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600"/>
              <a:buFont typeface="Arial"/>
              <a:buNone/>
            </a:pPr>
            <a:r>
              <a:rPr i="1" lang="en" sz="1700">
                <a:solidFill>
                  <a:schemeClr val="dk1"/>
                </a:solidFill>
                <a:latin typeface="Inter"/>
                <a:ea typeface="Inter"/>
                <a:cs typeface="Inter"/>
                <a:sym typeface="Inter"/>
              </a:rPr>
              <a:t>How did the development of agriculture influence the emergence of early civilizations?</a:t>
            </a:r>
            <a:endParaRPr i="1" sz="2500">
              <a:solidFill>
                <a:schemeClr val="dk1"/>
              </a:solidFill>
              <a:latin typeface="Inter"/>
              <a:ea typeface="Inter"/>
              <a:cs typeface="Inter"/>
              <a:sym typeface="Inter"/>
            </a:endParaRPr>
          </a:p>
        </p:txBody>
      </p:sp>
      <p:pic>
        <p:nvPicPr>
          <p:cNvPr id="89" name="Google Shape;89;p14"/>
          <p:cNvPicPr preferRelativeResize="0"/>
          <p:nvPr/>
        </p:nvPicPr>
        <p:blipFill>
          <a:blip r:embed="rId4">
            <a:alphaModFix/>
          </a:blip>
          <a:stretch>
            <a:fillRect/>
          </a:stretch>
        </p:blipFill>
        <p:spPr>
          <a:xfrm>
            <a:off x="561451" y="1086163"/>
            <a:ext cx="3484402" cy="2315662"/>
          </a:xfrm>
          <a:prstGeom prst="rect">
            <a:avLst/>
          </a:prstGeom>
          <a:noFill/>
          <a:ln>
            <a:noFill/>
          </a:ln>
        </p:spPr>
      </p:pic>
      <p:pic>
        <p:nvPicPr>
          <p:cNvPr id="90" name="Google Shape;90;p14"/>
          <p:cNvPicPr preferRelativeResize="0"/>
          <p:nvPr/>
        </p:nvPicPr>
        <p:blipFill>
          <a:blip r:embed="rId5">
            <a:alphaModFix/>
          </a:blip>
          <a:stretch>
            <a:fillRect/>
          </a:stretch>
        </p:blipFill>
        <p:spPr>
          <a:xfrm>
            <a:off x="2438489" y="1555175"/>
            <a:ext cx="1459654" cy="2402975"/>
          </a:xfrm>
          <a:prstGeom prst="rect">
            <a:avLst/>
          </a:prstGeom>
          <a:noFill/>
          <a:ln>
            <a:noFill/>
          </a:ln>
        </p:spPr>
      </p:pic>
      <p:pic>
        <p:nvPicPr>
          <p:cNvPr id="91" name="Google Shape;91;p14"/>
          <p:cNvPicPr preferRelativeResize="0"/>
          <p:nvPr/>
        </p:nvPicPr>
        <p:blipFill>
          <a:blip r:embed="rId6">
            <a:alphaModFix/>
          </a:blip>
          <a:stretch>
            <a:fillRect/>
          </a:stretch>
        </p:blipFill>
        <p:spPr>
          <a:xfrm>
            <a:off x="3894159" y="985526"/>
            <a:ext cx="2176292" cy="3025024"/>
          </a:xfrm>
          <a:prstGeom prst="rect">
            <a:avLst/>
          </a:prstGeom>
          <a:noFill/>
          <a:ln>
            <a:noFill/>
          </a:ln>
        </p:spPr>
      </p:pic>
      <p:pic>
        <p:nvPicPr>
          <p:cNvPr id="92" name="Google Shape;92;p14"/>
          <p:cNvPicPr preferRelativeResize="0"/>
          <p:nvPr/>
        </p:nvPicPr>
        <p:blipFill>
          <a:blip r:embed="rId7">
            <a:alphaModFix/>
          </a:blip>
          <a:stretch>
            <a:fillRect/>
          </a:stretch>
        </p:blipFill>
        <p:spPr>
          <a:xfrm>
            <a:off x="6070451" y="985528"/>
            <a:ext cx="2989651" cy="2242224"/>
          </a:xfrm>
          <a:prstGeom prst="rect">
            <a:avLst/>
          </a:prstGeom>
          <a:noFill/>
          <a:ln>
            <a:noFill/>
          </a:ln>
        </p:spPr>
      </p:pic>
      <p:pic>
        <p:nvPicPr>
          <p:cNvPr id="93" name="Google Shape;93;p14"/>
          <p:cNvPicPr preferRelativeResize="0"/>
          <p:nvPr/>
        </p:nvPicPr>
        <p:blipFill>
          <a:blip r:embed="rId8">
            <a:alphaModFix/>
          </a:blip>
          <a:stretch>
            <a:fillRect/>
          </a:stretch>
        </p:blipFill>
        <p:spPr>
          <a:xfrm>
            <a:off x="5920022" y="1502801"/>
            <a:ext cx="1171852" cy="25077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5"/>
          <p:cNvSpPr txBox="1"/>
          <p:nvPr/>
        </p:nvSpPr>
        <p:spPr>
          <a:xfrm>
            <a:off x="1222190" y="482300"/>
            <a:ext cx="6590100" cy="5388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500">
                <a:solidFill>
                  <a:srgbClr val="231F20"/>
                </a:solidFill>
                <a:latin typeface="Halant"/>
                <a:ea typeface="Halant"/>
                <a:cs typeface="Halant"/>
                <a:sym typeface="Halant"/>
              </a:rPr>
              <a:t>INQUIRY JOURNAL, TOPIC 1</a:t>
            </a:r>
            <a:endParaRPr sz="100"/>
          </a:p>
        </p:txBody>
      </p:sp>
      <p:sp>
        <p:nvSpPr>
          <p:cNvPr id="99" name="Google Shape;99;p15"/>
          <p:cNvSpPr txBox="1"/>
          <p:nvPr/>
        </p:nvSpPr>
        <p:spPr>
          <a:xfrm>
            <a:off x="604837" y="1600388"/>
            <a:ext cx="5256000" cy="2252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SzPts val="600"/>
              <a:buNone/>
            </a:pPr>
            <a:r>
              <a:rPr b="1" lang="en" sz="2300">
                <a:solidFill>
                  <a:schemeClr val="dk1"/>
                </a:solidFill>
                <a:latin typeface="Inter"/>
                <a:ea typeface="Inter"/>
                <a:cs typeface="Inter"/>
                <a:sym typeface="Inter"/>
              </a:rPr>
              <a:t>Directions: </a:t>
            </a:r>
            <a:r>
              <a:rPr lang="en" sz="2300">
                <a:solidFill>
                  <a:schemeClr val="dk1"/>
                </a:solidFill>
                <a:latin typeface="Inter"/>
                <a:ea typeface="Inter"/>
                <a:cs typeface="Inter"/>
                <a:sym typeface="Inter"/>
              </a:rPr>
              <a:t>Read each of the supporting questions. </a:t>
            </a:r>
            <a:endParaRPr sz="2300">
              <a:solidFill>
                <a:schemeClr val="dk1"/>
              </a:solidFill>
              <a:latin typeface="Inter"/>
              <a:ea typeface="Inter"/>
              <a:cs typeface="Inter"/>
              <a:sym typeface="Inter"/>
            </a:endParaRPr>
          </a:p>
          <a:p>
            <a:pPr indent="-260350" lvl="0" marL="228600" rtl="0" algn="l">
              <a:spcBef>
                <a:spcPts val="500"/>
              </a:spcBef>
              <a:spcAft>
                <a:spcPts val="0"/>
              </a:spcAft>
              <a:buClr>
                <a:schemeClr val="dk1"/>
              </a:buClr>
              <a:buSzPts val="2300"/>
              <a:buFont typeface="Inter"/>
              <a:buChar char="●"/>
            </a:pPr>
            <a:r>
              <a:rPr lang="en" sz="2300">
                <a:solidFill>
                  <a:schemeClr val="dk1"/>
                </a:solidFill>
                <a:latin typeface="Inter"/>
                <a:ea typeface="Inter"/>
                <a:cs typeface="Inter"/>
                <a:sym typeface="Inter"/>
              </a:rPr>
              <a:t>For each “K,” write what you already </a:t>
            </a:r>
            <a:r>
              <a:rPr b="1" lang="en" sz="2300">
                <a:solidFill>
                  <a:schemeClr val="dk1"/>
                </a:solidFill>
                <a:latin typeface="Inter"/>
                <a:ea typeface="Inter"/>
                <a:cs typeface="Inter"/>
                <a:sym typeface="Inter"/>
              </a:rPr>
              <a:t>KNOW</a:t>
            </a:r>
            <a:r>
              <a:rPr lang="en" sz="2300">
                <a:solidFill>
                  <a:schemeClr val="dk1"/>
                </a:solidFill>
                <a:latin typeface="Inter"/>
                <a:ea typeface="Inter"/>
                <a:cs typeface="Inter"/>
                <a:sym typeface="Inter"/>
              </a:rPr>
              <a:t> about the topic. </a:t>
            </a:r>
            <a:endParaRPr sz="2300">
              <a:solidFill>
                <a:schemeClr val="dk1"/>
              </a:solidFill>
              <a:latin typeface="Inter"/>
              <a:ea typeface="Inter"/>
              <a:cs typeface="Inter"/>
              <a:sym typeface="Inter"/>
            </a:endParaRPr>
          </a:p>
          <a:p>
            <a:pPr indent="-260350" lvl="0" marL="228600" rtl="0" algn="l">
              <a:spcBef>
                <a:spcPts val="500"/>
              </a:spcBef>
              <a:spcAft>
                <a:spcPts val="500"/>
              </a:spcAft>
              <a:buClr>
                <a:schemeClr val="dk1"/>
              </a:buClr>
              <a:buSzPts val="2300"/>
              <a:buFont typeface="Inter"/>
              <a:buChar char="●"/>
            </a:pPr>
            <a:r>
              <a:rPr lang="en" sz="2300">
                <a:solidFill>
                  <a:schemeClr val="dk1"/>
                </a:solidFill>
                <a:latin typeface="Inter"/>
                <a:ea typeface="Inter"/>
                <a:cs typeface="Inter"/>
                <a:sym typeface="Inter"/>
              </a:rPr>
              <a:t>For each “W,” write what you </a:t>
            </a:r>
            <a:r>
              <a:rPr b="1" lang="en" sz="2300">
                <a:solidFill>
                  <a:schemeClr val="dk1"/>
                </a:solidFill>
                <a:latin typeface="Inter"/>
                <a:ea typeface="Inter"/>
                <a:cs typeface="Inter"/>
                <a:sym typeface="Inter"/>
              </a:rPr>
              <a:t>WONDER</a:t>
            </a:r>
            <a:r>
              <a:rPr lang="en" sz="2300">
                <a:solidFill>
                  <a:schemeClr val="dk1"/>
                </a:solidFill>
                <a:latin typeface="Inter"/>
                <a:ea typeface="Inter"/>
                <a:cs typeface="Inter"/>
                <a:sym typeface="Inter"/>
              </a:rPr>
              <a:t> about the topic. </a:t>
            </a:r>
            <a:endParaRPr sz="2300">
              <a:latin typeface="Inter"/>
              <a:ea typeface="Inter"/>
              <a:cs typeface="Inter"/>
              <a:sym typeface="Inter"/>
            </a:endParaRPr>
          </a:p>
        </p:txBody>
      </p:sp>
      <p:grpSp>
        <p:nvGrpSpPr>
          <p:cNvPr id="100" name="Google Shape;100;p15"/>
          <p:cNvGrpSpPr/>
          <p:nvPr/>
        </p:nvGrpSpPr>
        <p:grpSpPr>
          <a:xfrm>
            <a:off x="-127008" y="4615004"/>
            <a:ext cx="9398022" cy="468724"/>
            <a:chOff x="204" y="0"/>
            <a:chExt cx="25061391" cy="1249931"/>
          </a:xfrm>
        </p:grpSpPr>
        <p:grpSp>
          <p:nvGrpSpPr>
            <p:cNvPr id="101" name="Google Shape;101;p15"/>
            <p:cNvGrpSpPr/>
            <p:nvPr/>
          </p:nvGrpSpPr>
          <p:grpSpPr>
            <a:xfrm rot="5400000">
              <a:off x="12002369" y="-11663474"/>
              <a:ext cx="1249931" cy="24576878"/>
              <a:chOff x="0" y="-38100"/>
              <a:chExt cx="246900" cy="4854692"/>
            </a:xfrm>
          </p:grpSpPr>
          <p:sp>
            <p:nvSpPr>
              <p:cNvPr id="102" name="Google Shape;102;p1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03" name="Google Shape;103;p15"/>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04" name="Google Shape;104;p1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05" name="Google Shape;105;p1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06" name="Google Shape;106;p1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107" name="Google Shape;107;p15"/>
          <p:cNvGrpSpPr/>
          <p:nvPr/>
        </p:nvGrpSpPr>
        <p:grpSpPr>
          <a:xfrm>
            <a:off x="7929578" y="-49020"/>
            <a:ext cx="781313" cy="885635"/>
            <a:chOff x="0" y="-130721"/>
            <a:chExt cx="2083500" cy="2361695"/>
          </a:xfrm>
        </p:grpSpPr>
        <p:grpSp>
          <p:nvGrpSpPr>
            <p:cNvPr id="108" name="Google Shape;108;p15"/>
            <p:cNvGrpSpPr/>
            <p:nvPr/>
          </p:nvGrpSpPr>
          <p:grpSpPr>
            <a:xfrm>
              <a:off x="75599" y="-130721"/>
              <a:ext cx="1932614" cy="2361695"/>
              <a:chOff x="0" y="-47625"/>
              <a:chExt cx="704100" cy="860425"/>
            </a:xfrm>
          </p:grpSpPr>
          <p:sp>
            <p:nvSpPr>
              <p:cNvPr id="109" name="Google Shape;109;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0" name="Google Shape;110;p15"/>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rgbClr val="000000"/>
                  </a:solidFill>
                  <a:latin typeface="Calibri"/>
                  <a:ea typeface="Calibri"/>
                  <a:cs typeface="Calibri"/>
                  <a:sym typeface="Calibri"/>
                </a:endParaRPr>
              </a:p>
            </p:txBody>
          </p:sp>
        </p:grpSp>
        <p:sp>
          <p:nvSpPr>
            <p:cNvPr id="111" name="Google Shape;111;p1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231F20"/>
                  </a:solidFill>
                  <a:latin typeface="Halant"/>
                  <a:ea typeface="Halant"/>
                  <a:cs typeface="Halant"/>
                  <a:sym typeface="Halant"/>
                </a:rPr>
                <a:t>3</a:t>
              </a:r>
              <a:endParaRPr sz="700"/>
            </a:p>
          </p:txBody>
        </p:sp>
      </p:grpSp>
      <p:sp>
        <p:nvSpPr>
          <p:cNvPr id="112" name="Google Shape;112;p15"/>
          <p:cNvSpPr/>
          <p:nvPr/>
        </p:nvSpPr>
        <p:spPr>
          <a:xfrm>
            <a:off x="-2221050" y="132255"/>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13" name="Google Shape;113;p15"/>
          <p:cNvSpPr/>
          <p:nvPr/>
        </p:nvSpPr>
        <p:spPr>
          <a:xfrm>
            <a:off x="6800850" y="3071030"/>
            <a:ext cx="3657600" cy="1238891"/>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16"/>
          <p:cNvSpPr txBox="1"/>
          <p:nvPr/>
        </p:nvSpPr>
        <p:spPr>
          <a:xfrm>
            <a:off x="2286000" y="1647975"/>
            <a:ext cx="6374400" cy="2693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SzPts val="1100"/>
              <a:buFont typeface="Arial"/>
              <a:buNone/>
            </a:pPr>
            <a:r>
              <a:rPr b="1" lang="en" sz="2500">
                <a:solidFill>
                  <a:schemeClr val="dk1"/>
                </a:solidFill>
                <a:latin typeface="Inter"/>
                <a:ea typeface="Inter"/>
                <a:cs typeface="Inter"/>
                <a:sym typeface="Inter"/>
              </a:rPr>
              <a:t>Causation - </a:t>
            </a:r>
            <a:r>
              <a:rPr lang="en" sz="2500">
                <a:solidFill>
                  <a:schemeClr val="dk1"/>
                </a:solidFill>
                <a:latin typeface="Inter"/>
                <a:ea typeface="Inter"/>
                <a:cs typeface="Inter"/>
                <a:sym typeface="Inter"/>
              </a:rPr>
              <a:t>Thinking historically means considering why certain things happened and what effects occurred because of an event, development, or process. It also means recognizing that there are multiple causes of and multiple effects from any event, development, or process.</a:t>
            </a:r>
            <a:endParaRPr sz="2500">
              <a:solidFill>
                <a:schemeClr val="dk1"/>
              </a:solidFill>
              <a:latin typeface="Inter"/>
              <a:ea typeface="Inter"/>
              <a:cs typeface="Inter"/>
              <a:sym typeface="Inter"/>
            </a:endParaRPr>
          </a:p>
        </p:txBody>
      </p:sp>
      <p:sp>
        <p:nvSpPr>
          <p:cNvPr id="119" name="Google Shape;119;p16"/>
          <p:cNvSpPr/>
          <p:nvPr/>
        </p:nvSpPr>
        <p:spPr>
          <a:xfrm>
            <a:off x="7420371" y="3904612"/>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20" name="Google Shape;120;p16"/>
          <p:cNvGrpSpPr/>
          <p:nvPr/>
        </p:nvGrpSpPr>
        <p:grpSpPr>
          <a:xfrm>
            <a:off x="-127008" y="4615004"/>
            <a:ext cx="9398022" cy="468724"/>
            <a:chOff x="204" y="0"/>
            <a:chExt cx="25061391" cy="1249931"/>
          </a:xfrm>
        </p:grpSpPr>
        <p:grpSp>
          <p:nvGrpSpPr>
            <p:cNvPr id="121" name="Google Shape;121;p16"/>
            <p:cNvGrpSpPr/>
            <p:nvPr/>
          </p:nvGrpSpPr>
          <p:grpSpPr>
            <a:xfrm rot="5400000">
              <a:off x="12002369" y="-11663474"/>
              <a:ext cx="1249931" cy="24576878"/>
              <a:chOff x="0" y="-38100"/>
              <a:chExt cx="246900" cy="4854692"/>
            </a:xfrm>
          </p:grpSpPr>
          <p:sp>
            <p:nvSpPr>
              <p:cNvPr id="122" name="Google Shape;122;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23" name="Google Shape;123;p1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24" name="Google Shape;124;p1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25" name="Google Shape;125;p1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26" name="Google Shape;126;p1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27" name="Google Shape;127;p16"/>
          <p:cNvSpPr txBox="1"/>
          <p:nvPr/>
        </p:nvSpPr>
        <p:spPr>
          <a:xfrm>
            <a:off x="362324" y="836613"/>
            <a:ext cx="8419500" cy="600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900">
                <a:solidFill>
                  <a:srgbClr val="231F20"/>
                </a:solidFill>
                <a:latin typeface="Halant"/>
                <a:ea typeface="Halant"/>
                <a:cs typeface="Halant"/>
                <a:sym typeface="Halant"/>
              </a:rPr>
              <a:t>HISTORICAL THINKING SKILL</a:t>
            </a:r>
            <a:endParaRPr sz="400"/>
          </a:p>
        </p:txBody>
      </p:sp>
      <p:grpSp>
        <p:nvGrpSpPr>
          <p:cNvPr id="128" name="Google Shape;128;p16"/>
          <p:cNvGrpSpPr/>
          <p:nvPr/>
        </p:nvGrpSpPr>
        <p:grpSpPr>
          <a:xfrm>
            <a:off x="7929578" y="-49020"/>
            <a:ext cx="781313" cy="885635"/>
            <a:chOff x="0" y="-130721"/>
            <a:chExt cx="2083500" cy="2361695"/>
          </a:xfrm>
        </p:grpSpPr>
        <p:grpSp>
          <p:nvGrpSpPr>
            <p:cNvPr id="129" name="Google Shape;129;p16"/>
            <p:cNvGrpSpPr/>
            <p:nvPr/>
          </p:nvGrpSpPr>
          <p:grpSpPr>
            <a:xfrm>
              <a:off x="75599" y="-130721"/>
              <a:ext cx="1932614" cy="2361695"/>
              <a:chOff x="0" y="-47625"/>
              <a:chExt cx="704100" cy="860425"/>
            </a:xfrm>
          </p:grpSpPr>
          <p:sp>
            <p:nvSpPr>
              <p:cNvPr id="130" name="Google Shape;130;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31" name="Google Shape;131;p1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32" name="Google Shape;132;p1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4</a:t>
              </a:r>
              <a:endParaRPr sz="700">
                <a:solidFill>
                  <a:schemeClr val="lt1"/>
                </a:solidFill>
              </a:endParaRPr>
            </a:p>
          </p:txBody>
        </p:sp>
      </p:grpSp>
      <p:sp>
        <p:nvSpPr>
          <p:cNvPr id="133" name="Google Shape;133;p16"/>
          <p:cNvSpPr/>
          <p:nvPr/>
        </p:nvSpPr>
        <p:spPr>
          <a:xfrm>
            <a:off x="-1313786" y="-40228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34" name="Google Shape;134;p16"/>
          <p:cNvPicPr preferRelativeResize="0"/>
          <p:nvPr/>
        </p:nvPicPr>
        <p:blipFill>
          <a:blip r:embed="rId4">
            <a:alphaModFix/>
          </a:blip>
          <a:stretch>
            <a:fillRect/>
          </a:stretch>
        </p:blipFill>
        <p:spPr>
          <a:xfrm>
            <a:off x="429550" y="1997900"/>
            <a:ext cx="1455800" cy="14558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17"/>
          <p:cNvSpPr txBox="1"/>
          <p:nvPr/>
        </p:nvSpPr>
        <p:spPr>
          <a:xfrm>
            <a:off x="2286000" y="1647975"/>
            <a:ext cx="6374400" cy="2832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SzPts val="1100"/>
              <a:buFont typeface="Arial"/>
              <a:buNone/>
            </a:pPr>
            <a:r>
              <a:rPr b="1" lang="en" sz="2300">
                <a:solidFill>
                  <a:schemeClr val="dk1"/>
                </a:solidFill>
                <a:latin typeface="Inter"/>
                <a:ea typeface="Inter"/>
                <a:cs typeface="Inter"/>
                <a:sym typeface="Inter"/>
              </a:rPr>
              <a:t>Contextualization &amp; Sourcing - </a:t>
            </a:r>
            <a:r>
              <a:rPr lang="en" sz="2300">
                <a:solidFill>
                  <a:schemeClr val="dk1"/>
                </a:solidFill>
                <a:latin typeface="Inter"/>
                <a:ea typeface="Inter"/>
                <a:cs typeface="Inter"/>
                <a:sym typeface="Inter"/>
              </a:rPr>
              <a:t>Thinking historically means interpreting historical events, developments, or processes in light of the surrounding historical context. It also means understanding key information about a historical source, such as its purpose, perspective, and reliability as a piece of evidence.</a:t>
            </a:r>
            <a:endParaRPr sz="2300">
              <a:solidFill>
                <a:schemeClr val="dk1"/>
              </a:solidFill>
              <a:latin typeface="Inter"/>
              <a:ea typeface="Inter"/>
              <a:cs typeface="Inter"/>
              <a:sym typeface="Inter"/>
            </a:endParaRPr>
          </a:p>
        </p:txBody>
      </p:sp>
      <p:sp>
        <p:nvSpPr>
          <p:cNvPr id="140" name="Google Shape;140;p17"/>
          <p:cNvSpPr/>
          <p:nvPr/>
        </p:nvSpPr>
        <p:spPr>
          <a:xfrm>
            <a:off x="7420371" y="3904612"/>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41" name="Google Shape;141;p17"/>
          <p:cNvGrpSpPr/>
          <p:nvPr/>
        </p:nvGrpSpPr>
        <p:grpSpPr>
          <a:xfrm>
            <a:off x="-127008" y="4615004"/>
            <a:ext cx="9398022" cy="468724"/>
            <a:chOff x="204" y="0"/>
            <a:chExt cx="25061391" cy="1249931"/>
          </a:xfrm>
        </p:grpSpPr>
        <p:grpSp>
          <p:nvGrpSpPr>
            <p:cNvPr id="142" name="Google Shape;142;p17"/>
            <p:cNvGrpSpPr/>
            <p:nvPr/>
          </p:nvGrpSpPr>
          <p:grpSpPr>
            <a:xfrm rot="5400000">
              <a:off x="12002369" y="-11663474"/>
              <a:ext cx="1249931" cy="24576878"/>
              <a:chOff x="0" y="-38100"/>
              <a:chExt cx="246900" cy="4854692"/>
            </a:xfrm>
          </p:grpSpPr>
          <p:sp>
            <p:nvSpPr>
              <p:cNvPr id="143" name="Google Shape;143;p1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44" name="Google Shape;144;p1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45" name="Google Shape;145;p1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46" name="Google Shape;146;p1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47" name="Google Shape;147;p1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48" name="Google Shape;148;p17"/>
          <p:cNvSpPr txBox="1"/>
          <p:nvPr/>
        </p:nvSpPr>
        <p:spPr>
          <a:xfrm>
            <a:off x="362324" y="836613"/>
            <a:ext cx="8419500" cy="600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900">
                <a:solidFill>
                  <a:srgbClr val="231F20"/>
                </a:solidFill>
                <a:latin typeface="Halant"/>
                <a:ea typeface="Halant"/>
                <a:cs typeface="Halant"/>
                <a:sym typeface="Halant"/>
              </a:rPr>
              <a:t>HISTORICAL THINKING SKILL</a:t>
            </a:r>
            <a:endParaRPr sz="400"/>
          </a:p>
        </p:txBody>
      </p:sp>
      <p:grpSp>
        <p:nvGrpSpPr>
          <p:cNvPr id="149" name="Google Shape;149;p17"/>
          <p:cNvGrpSpPr/>
          <p:nvPr/>
        </p:nvGrpSpPr>
        <p:grpSpPr>
          <a:xfrm>
            <a:off x="7929578" y="-49020"/>
            <a:ext cx="781313" cy="885635"/>
            <a:chOff x="0" y="-130721"/>
            <a:chExt cx="2083500" cy="2361695"/>
          </a:xfrm>
        </p:grpSpPr>
        <p:grpSp>
          <p:nvGrpSpPr>
            <p:cNvPr id="150" name="Google Shape;150;p17"/>
            <p:cNvGrpSpPr/>
            <p:nvPr/>
          </p:nvGrpSpPr>
          <p:grpSpPr>
            <a:xfrm>
              <a:off x="75599" y="-130721"/>
              <a:ext cx="1932614" cy="2361695"/>
              <a:chOff x="0" y="-47625"/>
              <a:chExt cx="704100" cy="860425"/>
            </a:xfrm>
          </p:grpSpPr>
          <p:sp>
            <p:nvSpPr>
              <p:cNvPr id="151" name="Google Shape;151;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2" name="Google Shape;152;p1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53" name="Google Shape;153;p1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5</a:t>
              </a:r>
              <a:endParaRPr sz="700">
                <a:solidFill>
                  <a:schemeClr val="lt1"/>
                </a:solidFill>
              </a:endParaRPr>
            </a:p>
          </p:txBody>
        </p:sp>
      </p:grpSp>
      <p:sp>
        <p:nvSpPr>
          <p:cNvPr id="154" name="Google Shape;154;p17"/>
          <p:cNvSpPr/>
          <p:nvPr/>
        </p:nvSpPr>
        <p:spPr>
          <a:xfrm>
            <a:off x="-1313786" y="-40228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55" name="Google Shape;155;p17"/>
          <p:cNvPicPr preferRelativeResize="0"/>
          <p:nvPr/>
        </p:nvPicPr>
        <p:blipFill>
          <a:blip r:embed="rId4">
            <a:alphaModFix/>
          </a:blip>
          <a:stretch>
            <a:fillRect/>
          </a:stretch>
        </p:blipFill>
        <p:spPr>
          <a:xfrm>
            <a:off x="423475" y="2024375"/>
            <a:ext cx="1640725" cy="16407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18"/>
          <p:cNvSpPr txBox="1"/>
          <p:nvPr/>
        </p:nvSpPr>
        <p:spPr>
          <a:xfrm>
            <a:off x="895670" y="1981390"/>
            <a:ext cx="7352700" cy="11544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rgbClr val="000000"/>
              </a:buClr>
              <a:buSzPts val="600"/>
              <a:buFont typeface="Arial"/>
              <a:buNone/>
            </a:pPr>
            <a:r>
              <a:rPr i="1" lang="en" sz="2500">
                <a:solidFill>
                  <a:schemeClr val="dk1"/>
                </a:solidFill>
                <a:latin typeface="Inter"/>
                <a:ea typeface="Inter"/>
                <a:cs typeface="Inter"/>
                <a:sym typeface="Inter"/>
              </a:rPr>
              <a:t>What inferences can we draw about the values and lifestyles of early civilizations by analyzing their artifacts?</a:t>
            </a:r>
            <a:endParaRPr i="1" sz="2500">
              <a:solidFill>
                <a:schemeClr val="dk1"/>
              </a:solidFill>
              <a:latin typeface="Inter"/>
              <a:ea typeface="Inter"/>
              <a:cs typeface="Inter"/>
              <a:sym typeface="Inter"/>
            </a:endParaRPr>
          </a:p>
        </p:txBody>
      </p:sp>
      <p:sp>
        <p:nvSpPr>
          <p:cNvPr id="161" name="Google Shape;161;p18"/>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62" name="Google Shape;162;p18"/>
          <p:cNvGrpSpPr/>
          <p:nvPr/>
        </p:nvGrpSpPr>
        <p:grpSpPr>
          <a:xfrm>
            <a:off x="-127008" y="4615004"/>
            <a:ext cx="9398022" cy="468724"/>
            <a:chOff x="204" y="0"/>
            <a:chExt cx="25061391" cy="1249931"/>
          </a:xfrm>
        </p:grpSpPr>
        <p:grpSp>
          <p:nvGrpSpPr>
            <p:cNvPr id="163" name="Google Shape;163;p18"/>
            <p:cNvGrpSpPr/>
            <p:nvPr/>
          </p:nvGrpSpPr>
          <p:grpSpPr>
            <a:xfrm rot="5400000">
              <a:off x="12002369" y="-11663474"/>
              <a:ext cx="1249931" cy="24576878"/>
              <a:chOff x="0" y="-38100"/>
              <a:chExt cx="246900" cy="4854692"/>
            </a:xfrm>
          </p:grpSpPr>
          <p:sp>
            <p:nvSpPr>
              <p:cNvPr id="164" name="Google Shape;164;p1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65" name="Google Shape;165;p1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6" name="Google Shape;166;p1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67" name="Google Shape;167;p1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68" name="Google Shape;168;p1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69" name="Google Shape;169;p18"/>
          <p:cNvSpPr txBox="1"/>
          <p:nvPr/>
        </p:nvSpPr>
        <p:spPr>
          <a:xfrm>
            <a:off x="1276990" y="971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SUPPORTING QUESTION</a:t>
            </a:r>
            <a:endParaRPr sz="700"/>
          </a:p>
        </p:txBody>
      </p:sp>
      <p:grpSp>
        <p:nvGrpSpPr>
          <p:cNvPr id="170" name="Google Shape;170;p18"/>
          <p:cNvGrpSpPr/>
          <p:nvPr/>
        </p:nvGrpSpPr>
        <p:grpSpPr>
          <a:xfrm>
            <a:off x="7929578" y="-49020"/>
            <a:ext cx="781313" cy="885635"/>
            <a:chOff x="0" y="-130721"/>
            <a:chExt cx="2083500" cy="2361695"/>
          </a:xfrm>
        </p:grpSpPr>
        <p:grpSp>
          <p:nvGrpSpPr>
            <p:cNvPr id="171" name="Google Shape;171;p18"/>
            <p:cNvGrpSpPr/>
            <p:nvPr/>
          </p:nvGrpSpPr>
          <p:grpSpPr>
            <a:xfrm>
              <a:off x="75599" y="-130721"/>
              <a:ext cx="1932614" cy="2361695"/>
              <a:chOff x="0" y="-47625"/>
              <a:chExt cx="704100" cy="860425"/>
            </a:xfrm>
          </p:grpSpPr>
          <p:sp>
            <p:nvSpPr>
              <p:cNvPr id="172" name="Google Shape;172;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73" name="Google Shape;173;p1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74" name="Google Shape;174;p1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6</a:t>
              </a:r>
              <a:endParaRPr sz="700">
                <a:solidFill>
                  <a:schemeClr val="lt1"/>
                </a:solidFill>
              </a:endParaRPr>
            </a:p>
          </p:txBody>
        </p:sp>
      </p:grpSp>
      <p:sp>
        <p:nvSpPr>
          <p:cNvPr id="175" name="Google Shape;175;p18"/>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19"/>
          <p:cNvSpPr/>
          <p:nvPr/>
        </p:nvSpPr>
        <p:spPr>
          <a:xfrm>
            <a:off x="6706655" y="379402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81" name="Google Shape;181;p19"/>
          <p:cNvGrpSpPr/>
          <p:nvPr/>
        </p:nvGrpSpPr>
        <p:grpSpPr>
          <a:xfrm>
            <a:off x="7929578" y="-49020"/>
            <a:ext cx="781313" cy="885635"/>
            <a:chOff x="0" y="-130721"/>
            <a:chExt cx="2083500" cy="2361695"/>
          </a:xfrm>
        </p:grpSpPr>
        <p:grpSp>
          <p:nvGrpSpPr>
            <p:cNvPr id="182" name="Google Shape;182;p19"/>
            <p:cNvGrpSpPr/>
            <p:nvPr/>
          </p:nvGrpSpPr>
          <p:grpSpPr>
            <a:xfrm>
              <a:off x="75599" y="-130721"/>
              <a:ext cx="1932614" cy="2361695"/>
              <a:chOff x="0" y="-47625"/>
              <a:chExt cx="704100" cy="860425"/>
            </a:xfrm>
          </p:grpSpPr>
          <p:sp>
            <p:nvSpPr>
              <p:cNvPr id="183" name="Google Shape;183;p1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84" name="Google Shape;184;p1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5" name="Google Shape;185;p1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7</a:t>
              </a:r>
              <a:endParaRPr sz="700">
                <a:solidFill>
                  <a:schemeClr val="dk1"/>
                </a:solidFill>
              </a:endParaRPr>
            </a:p>
          </p:txBody>
        </p:sp>
      </p:grpSp>
      <p:sp>
        <p:nvSpPr>
          <p:cNvPr id="186" name="Google Shape;186;p19"/>
          <p:cNvSpPr/>
          <p:nvPr/>
        </p:nvSpPr>
        <p:spPr>
          <a:xfrm>
            <a:off x="-1763203" y="-103821"/>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87" name="Google Shape;187;p19"/>
          <p:cNvGrpSpPr/>
          <p:nvPr/>
        </p:nvGrpSpPr>
        <p:grpSpPr>
          <a:xfrm>
            <a:off x="-127008" y="4615004"/>
            <a:ext cx="9398022" cy="468724"/>
            <a:chOff x="204" y="0"/>
            <a:chExt cx="25061391" cy="1249931"/>
          </a:xfrm>
        </p:grpSpPr>
        <p:grpSp>
          <p:nvGrpSpPr>
            <p:cNvPr id="188" name="Google Shape;188;p19"/>
            <p:cNvGrpSpPr/>
            <p:nvPr/>
          </p:nvGrpSpPr>
          <p:grpSpPr>
            <a:xfrm rot="5400000">
              <a:off x="12002369" y="-11663474"/>
              <a:ext cx="1249931" cy="24576878"/>
              <a:chOff x="0" y="-38100"/>
              <a:chExt cx="246900" cy="4854692"/>
            </a:xfrm>
          </p:grpSpPr>
          <p:sp>
            <p:nvSpPr>
              <p:cNvPr id="189" name="Google Shape;189;p1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90" name="Google Shape;190;p1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91" name="Google Shape;191;p1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a:solidFill>
                    <a:srgbClr val="231F20"/>
                  </a:solidFill>
                  <a:latin typeface="Halant"/>
                  <a:ea typeface="Halant"/>
                  <a:cs typeface="Halant"/>
                  <a:sym typeface="Halant"/>
                </a:rPr>
                <a:t>5</a:t>
              </a:r>
              <a:endParaRPr sz="700"/>
            </a:p>
          </p:txBody>
        </p:sp>
        <p:cxnSp>
          <p:nvCxnSpPr>
            <p:cNvPr id="192" name="Google Shape;192;p1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93" name="Google Shape;193;p1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94" name="Google Shape;194;p19"/>
          <p:cNvSpPr txBox="1"/>
          <p:nvPr/>
        </p:nvSpPr>
        <p:spPr>
          <a:xfrm>
            <a:off x="794300" y="35375"/>
            <a:ext cx="7367400" cy="11697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800">
                <a:solidFill>
                  <a:srgbClr val="231F20"/>
                </a:solidFill>
                <a:latin typeface="Halant"/>
                <a:ea typeface="Halant"/>
                <a:cs typeface="Halant"/>
                <a:sym typeface="Halant"/>
              </a:rPr>
              <a:t>CONTEXT FOR EARLY CIVILIZATIONS</a:t>
            </a:r>
            <a:endParaRPr sz="300"/>
          </a:p>
        </p:txBody>
      </p:sp>
      <p:sp>
        <p:nvSpPr>
          <p:cNvPr id="195" name="Google Shape;195;p19"/>
          <p:cNvSpPr txBox="1"/>
          <p:nvPr/>
        </p:nvSpPr>
        <p:spPr>
          <a:xfrm>
            <a:off x="4011988" y="1659750"/>
            <a:ext cx="4698900" cy="18240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b="1" lang="en" sz="2000">
                <a:solidFill>
                  <a:schemeClr val="dk1"/>
                </a:solidFill>
                <a:latin typeface="Inter"/>
                <a:ea typeface="Inter"/>
                <a:cs typeface="Inter"/>
                <a:sym typeface="Inter"/>
              </a:rPr>
              <a:t>Directions:</a:t>
            </a:r>
            <a:endParaRPr b="1" sz="2000">
              <a:solidFill>
                <a:schemeClr val="dk1"/>
              </a:solidFill>
              <a:latin typeface="Inter"/>
              <a:ea typeface="Inter"/>
              <a:cs typeface="Inter"/>
              <a:sym typeface="Inter"/>
            </a:endParaRPr>
          </a:p>
          <a:p>
            <a:pPr indent="-241300" lvl="0" marL="228600" rtl="0" algn="l">
              <a:spcBef>
                <a:spcPts val="500"/>
              </a:spcBef>
              <a:spcAft>
                <a:spcPts val="0"/>
              </a:spcAft>
              <a:buClr>
                <a:schemeClr val="dk1"/>
              </a:buClr>
              <a:buSzPts val="2000"/>
              <a:buFont typeface="Inter"/>
              <a:buChar char="●"/>
            </a:pPr>
            <a:r>
              <a:rPr lang="en" sz="2000">
                <a:solidFill>
                  <a:schemeClr val="dk1"/>
                </a:solidFill>
                <a:latin typeface="Inter"/>
                <a:ea typeface="Inter"/>
                <a:cs typeface="Inter"/>
                <a:sym typeface="Inter"/>
              </a:rPr>
              <a:t>Read the “What is the Context? - Early Civilizations” reading</a:t>
            </a:r>
            <a:endParaRPr sz="2000">
              <a:solidFill>
                <a:schemeClr val="dk1"/>
              </a:solidFill>
              <a:latin typeface="Inter"/>
              <a:ea typeface="Inter"/>
              <a:cs typeface="Inter"/>
              <a:sym typeface="Inter"/>
            </a:endParaRPr>
          </a:p>
          <a:p>
            <a:pPr indent="0" lvl="0" marL="457200" rtl="0" algn="l">
              <a:spcBef>
                <a:spcPts val="500"/>
              </a:spcBef>
              <a:spcAft>
                <a:spcPts val="0"/>
              </a:spcAft>
              <a:buNone/>
            </a:pPr>
            <a:r>
              <a:t/>
            </a:r>
            <a:endParaRPr sz="2000">
              <a:solidFill>
                <a:schemeClr val="dk1"/>
              </a:solidFill>
              <a:latin typeface="Inter"/>
              <a:ea typeface="Inter"/>
              <a:cs typeface="Inter"/>
              <a:sym typeface="Inter"/>
            </a:endParaRPr>
          </a:p>
          <a:p>
            <a:pPr indent="-241300" lvl="0" marL="228600" rtl="0" algn="l">
              <a:spcBef>
                <a:spcPts val="500"/>
              </a:spcBef>
              <a:spcAft>
                <a:spcPts val="0"/>
              </a:spcAft>
              <a:buClr>
                <a:schemeClr val="dk1"/>
              </a:buClr>
              <a:buSzPts val="2000"/>
              <a:buFont typeface="Inter"/>
              <a:buChar char="●"/>
            </a:pPr>
            <a:r>
              <a:rPr lang="en" sz="2000">
                <a:solidFill>
                  <a:schemeClr val="dk1"/>
                </a:solidFill>
                <a:latin typeface="Inter"/>
                <a:ea typeface="Inter"/>
                <a:cs typeface="Inter"/>
                <a:sym typeface="Inter"/>
              </a:rPr>
              <a:t>Answer the questions</a:t>
            </a:r>
            <a:endParaRPr sz="2000">
              <a:solidFill>
                <a:schemeClr val="dk1"/>
              </a:solidFill>
              <a:latin typeface="Inter"/>
              <a:ea typeface="Inter"/>
              <a:cs typeface="Inter"/>
              <a:sym typeface="Inter"/>
            </a:endParaRPr>
          </a:p>
        </p:txBody>
      </p:sp>
      <p:pic>
        <p:nvPicPr>
          <p:cNvPr id="196" name="Google Shape;196;p19" title="DC 9th_ U3L1 Printable Student Worksheet.png"/>
          <p:cNvPicPr preferRelativeResize="0"/>
          <p:nvPr/>
        </p:nvPicPr>
        <p:blipFill>
          <a:blip r:embed="rId4">
            <a:alphaModFix/>
          </a:blip>
          <a:stretch>
            <a:fillRect/>
          </a:stretch>
        </p:blipFill>
        <p:spPr>
          <a:xfrm>
            <a:off x="794306" y="1264034"/>
            <a:ext cx="2489700" cy="3222001"/>
          </a:xfrm>
          <a:prstGeom prst="rect">
            <a:avLst/>
          </a:prstGeom>
          <a:noFill/>
          <a:ln cap="flat" cmpd="sng" w="28575">
            <a:solidFill>
              <a:schemeClr val="dk1"/>
            </a:solidFill>
            <a:prstDash val="solid"/>
            <a:round/>
            <a:headEnd len="sm" w="sm" type="none"/>
            <a:tailEnd len="sm" w="sm" type="none"/>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0"/>
          <p:cNvSpPr txBox="1"/>
          <p:nvPr/>
        </p:nvSpPr>
        <p:spPr>
          <a:xfrm>
            <a:off x="514350" y="326625"/>
            <a:ext cx="81153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chemeClr val="dk1"/>
                </a:solidFill>
                <a:latin typeface="Halant"/>
                <a:ea typeface="Halant"/>
                <a:cs typeface="Halant"/>
                <a:sym typeface="Halant"/>
              </a:rPr>
              <a:t>GALLERY WALK</a:t>
            </a:r>
            <a:endParaRPr b="1" sz="4200">
              <a:solidFill>
                <a:schemeClr val="dk1"/>
              </a:solidFill>
              <a:latin typeface="Halant"/>
              <a:ea typeface="Halant"/>
              <a:cs typeface="Halant"/>
              <a:sym typeface="Halant"/>
            </a:endParaRPr>
          </a:p>
        </p:txBody>
      </p:sp>
      <p:grpSp>
        <p:nvGrpSpPr>
          <p:cNvPr id="202" name="Google Shape;202;p20"/>
          <p:cNvGrpSpPr/>
          <p:nvPr/>
        </p:nvGrpSpPr>
        <p:grpSpPr>
          <a:xfrm>
            <a:off x="7892365" y="5"/>
            <a:ext cx="781313" cy="885635"/>
            <a:chOff x="0" y="-130721"/>
            <a:chExt cx="2083500" cy="2361695"/>
          </a:xfrm>
        </p:grpSpPr>
        <p:grpSp>
          <p:nvGrpSpPr>
            <p:cNvPr id="203" name="Google Shape;203;p20"/>
            <p:cNvGrpSpPr/>
            <p:nvPr/>
          </p:nvGrpSpPr>
          <p:grpSpPr>
            <a:xfrm>
              <a:off x="75599" y="-130721"/>
              <a:ext cx="1932614" cy="2361695"/>
              <a:chOff x="0" y="-47625"/>
              <a:chExt cx="704100" cy="860425"/>
            </a:xfrm>
          </p:grpSpPr>
          <p:sp>
            <p:nvSpPr>
              <p:cNvPr id="204" name="Google Shape;204;p2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05" name="Google Shape;205;p2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06" name="Google Shape;206;p2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8</a:t>
              </a:r>
              <a:endParaRPr b="1" sz="2800">
                <a:solidFill>
                  <a:srgbClr val="FFFFFF"/>
                </a:solidFill>
                <a:latin typeface="Halant"/>
                <a:ea typeface="Halant"/>
                <a:cs typeface="Halant"/>
                <a:sym typeface="Halant"/>
              </a:endParaRPr>
            </a:p>
          </p:txBody>
        </p:sp>
      </p:grpSp>
      <p:sp>
        <p:nvSpPr>
          <p:cNvPr id="207" name="Google Shape;207;p20"/>
          <p:cNvSpPr/>
          <p:nvPr/>
        </p:nvSpPr>
        <p:spPr>
          <a:xfrm>
            <a:off x="5099548" y="4452460"/>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08" name="Google Shape;208;p20"/>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09" name="Google Shape;209;p20"/>
          <p:cNvGrpSpPr/>
          <p:nvPr/>
        </p:nvGrpSpPr>
        <p:grpSpPr>
          <a:xfrm>
            <a:off x="92701" y="-72333"/>
            <a:ext cx="468740" cy="5216002"/>
            <a:chOff x="0" y="-38100"/>
            <a:chExt cx="246900" cy="2747433"/>
          </a:xfrm>
        </p:grpSpPr>
        <p:sp>
          <p:nvSpPr>
            <p:cNvPr id="210" name="Google Shape;210;p20"/>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11" name="Google Shape;211;p20"/>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12" name="Google Shape;212;p20"/>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213" name="Google Shape;213;p20"/>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214" name="Google Shape;214;p20"/>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215" name="Google Shape;215;p20"/>
          <p:cNvSpPr txBox="1"/>
          <p:nvPr/>
        </p:nvSpPr>
        <p:spPr>
          <a:xfrm>
            <a:off x="806102" y="1708425"/>
            <a:ext cx="3124500" cy="1929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SzPts val="600"/>
              <a:buNone/>
            </a:pPr>
            <a:r>
              <a:rPr b="1" lang="en" sz="1900">
                <a:solidFill>
                  <a:schemeClr val="dk1"/>
                </a:solidFill>
                <a:latin typeface="Inter"/>
                <a:ea typeface="Inter"/>
                <a:cs typeface="Inter"/>
                <a:sym typeface="Inter"/>
              </a:rPr>
              <a:t>DIRECTIONS: </a:t>
            </a:r>
            <a:endParaRPr b="1" sz="1900">
              <a:solidFill>
                <a:schemeClr val="dk1"/>
              </a:solidFill>
              <a:latin typeface="Inter"/>
              <a:ea typeface="Inter"/>
              <a:cs typeface="Inter"/>
              <a:sym typeface="Inter"/>
            </a:endParaRPr>
          </a:p>
          <a:p>
            <a:pPr indent="0" lvl="0" marL="0" rtl="0" algn="l">
              <a:spcBef>
                <a:spcPts val="500"/>
              </a:spcBef>
              <a:spcAft>
                <a:spcPts val="0"/>
              </a:spcAft>
              <a:buSzPts val="600"/>
              <a:buNone/>
            </a:pPr>
            <a:r>
              <a:rPr lang="en" sz="1900">
                <a:solidFill>
                  <a:schemeClr val="dk1"/>
                </a:solidFill>
                <a:latin typeface="Inter"/>
                <a:ea typeface="Inter"/>
                <a:cs typeface="Inter"/>
                <a:sym typeface="Inter"/>
              </a:rPr>
              <a:t>For each source, complete the appropriate row on your student answer document</a:t>
            </a:r>
            <a:endParaRPr sz="1900">
              <a:solidFill>
                <a:schemeClr val="dk1"/>
              </a:solidFill>
              <a:latin typeface="Inter"/>
              <a:ea typeface="Inter"/>
              <a:cs typeface="Inter"/>
              <a:sym typeface="Inter"/>
            </a:endParaRPr>
          </a:p>
          <a:p>
            <a:pPr indent="0" lvl="0" marL="0" rtl="0" algn="l">
              <a:spcBef>
                <a:spcPts val="500"/>
              </a:spcBef>
              <a:spcAft>
                <a:spcPts val="500"/>
              </a:spcAft>
              <a:buSzPts val="600"/>
              <a:buNone/>
            </a:pPr>
            <a:r>
              <a:t/>
            </a:r>
            <a:endParaRPr sz="2200">
              <a:solidFill>
                <a:schemeClr val="dk1"/>
              </a:solidFill>
              <a:latin typeface="Inter"/>
              <a:ea typeface="Inter"/>
              <a:cs typeface="Inter"/>
              <a:sym typeface="Inter"/>
            </a:endParaRPr>
          </a:p>
        </p:txBody>
      </p:sp>
      <p:pic>
        <p:nvPicPr>
          <p:cNvPr id="216" name="Google Shape;216;p20" title="Copy of DC Project.png"/>
          <p:cNvPicPr preferRelativeResize="0"/>
          <p:nvPr/>
        </p:nvPicPr>
        <p:blipFill rotWithShape="1">
          <a:blip r:embed="rId4">
            <a:alphaModFix/>
          </a:blip>
          <a:srcRect b="0" l="7075" r="20722" t="0"/>
          <a:stretch/>
        </p:blipFill>
        <p:spPr>
          <a:xfrm>
            <a:off x="3885953" y="666528"/>
            <a:ext cx="5258050" cy="409635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21"/>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22" name="Google Shape;222;p21"/>
          <p:cNvSpPr txBox="1"/>
          <p:nvPr/>
        </p:nvSpPr>
        <p:spPr>
          <a:xfrm>
            <a:off x="1339628" y="6848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PARTNER DISCUSSION</a:t>
            </a:r>
            <a:endParaRPr sz="700"/>
          </a:p>
        </p:txBody>
      </p:sp>
      <p:grpSp>
        <p:nvGrpSpPr>
          <p:cNvPr id="223" name="Google Shape;223;p21"/>
          <p:cNvGrpSpPr/>
          <p:nvPr/>
        </p:nvGrpSpPr>
        <p:grpSpPr>
          <a:xfrm>
            <a:off x="7929578" y="-49020"/>
            <a:ext cx="781313" cy="885635"/>
            <a:chOff x="0" y="-130721"/>
            <a:chExt cx="2083500" cy="2361695"/>
          </a:xfrm>
        </p:grpSpPr>
        <p:grpSp>
          <p:nvGrpSpPr>
            <p:cNvPr id="224" name="Google Shape;224;p21"/>
            <p:cNvGrpSpPr/>
            <p:nvPr/>
          </p:nvGrpSpPr>
          <p:grpSpPr>
            <a:xfrm>
              <a:off x="75599" y="-130721"/>
              <a:ext cx="1932614" cy="2361695"/>
              <a:chOff x="0" y="-47625"/>
              <a:chExt cx="704100" cy="860425"/>
            </a:xfrm>
          </p:grpSpPr>
          <p:sp>
            <p:nvSpPr>
              <p:cNvPr id="225" name="Google Shape;225;p2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26" name="Google Shape;226;p21"/>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27" name="Google Shape;227;p2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9</a:t>
              </a:r>
              <a:endParaRPr sz="700">
                <a:solidFill>
                  <a:schemeClr val="dk1"/>
                </a:solidFill>
              </a:endParaRPr>
            </a:p>
          </p:txBody>
        </p:sp>
      </p:grpSp>
      <p:sp>
        <p:nvSpPr>
          <p:cNvPr id="228" name="Google Shape;228;p21"/>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29" name="Google Shape;229;p21"/>
          <p:cNvGrpSpPr/>
          <p:nvPr/>
        </p:nvGrpSpPr>
        <p:grpSpPr>
          <a:xfrm>
            <a:off x="-127008" y="4615004"/>
            <a:ext cx="9398022" cy="468724"/>
            <a:chOff x="204" y="0"/>
            <a:chExt cx="25061391" cy="1249931"/>
          </a:xfrm>
        </p:grpSpPr>
        <p:grpSp>
          <p:nvGrpSpPr>
            <p:cNvPr id="230" name="Google Shape;230;p21"/>
            <p:cNvGrpSpPr/>
            <p:nvPr/>
          </p:nvGrpSpPr>
          <p:grpSpPr>
            <a:xfrm rot="5400000">
              <a:off x="12002369" y="-11663474"/>
              <a:ext cx="1249931" cy="24576878"/>
              <a:chOff x="0" y="-38100"/>
              <a:chExt cx="246900" cy="4854692"/>
            </a:xfrm>
          </p:grpSpPr>
          <p:sp>
            <p:nvSpPr>
              <p:cNvPr id="231" name="Google Shape;231;p2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32" name="Google Shape;232;p21"/>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33" name="Google Shape;233;p2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234" name="Google Shape;234;p2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35" name="Google Shape;235;p2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36" name="Google Shape;236;p21"/>
          <p:cNvGrpSpPr/>
          <p:nvPr/>
        </p:nvGrpSpPr>
        <p:grpSpPr>
          <a:xfrm>
            <a:off x="5103858" y="1423745"/>
            <a:ext cx="2944583" cy="2296282"/>
            <a:chOff x="5376825" y="1512437"/>
            <a:chExt cx="3094350" cy="2481394"/>
          </a:xfrm>
        </p:grpSpPr>
        <p:sp>
          <p:nvSpPr>
            <p:cNvPr id="237" name="Google Shape;237;p21"/>
            <p:cNvSpPr/>
            <p:nvPr/>
          </p:nvSpPr>
          <p:spPr>
            <a:xfrm>
              <a:off x="537682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38" name="Google Shape;238;p21"/>
            <p:cNvSpPr/>
            <p:nvPr/>
          </p:nvSpPr>
          <p:spPr>
            <a:xfrm>
              <a:off x="5436814" y="2335760"/>
              <a:ext cx="4653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39" name="Google Shape;239;p21"/>
            <p:cNvSpPr/>
            <p:nvPr/>
          </p:nvSpPr>
          <p:spPr>
            <a:xfrm>
              <a:off x="7962533" y="2335739"/>
              <a:ext cx="4320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0" name="Google Shape;240;p21"/>
            <p:cNvSpPr/>
            <p:nvPr/>
          </p:nvSpPr>
          <p:spPr>
            <a:xfrm rot="-5400000">
              <a:off x="5859814" y="2686815"/>
              <a:ext cx="345300" cy="1191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1" name="Google Shape;241;p21"/>
            <p:cNvSpPr/>
            <p:nvPr/>
          </p:nvSpPr>
          <p:spPr>
            <a:xfrm rot="-5400000">
              <a:off x="7669031" y="2729508"/>
              <a:ext cx="345300" cy="11058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2" name="Google Shape;242;p21"/>
            <p:cNvSpPr/>
            <p:nvPr/>
          </p:nvSpPr>
          <p:spPr>
            <a:xfrm>
              <a:off x="6162670" y="3109731"/>
              <a:ext cx="4653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3" name="Google Shape;243;p21"/>
            <p:cNvSpPr/>
            <p:nvPr/>
          </p:nvSpPr>
          <p:spPr>
            <a:xfrm>
              <a:off x="7256450" y="3109685"/>
              <a:ext cx="4320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pic>
          <p:nvPicPr>
            <p:cNvPr id="244" name="Google Shape;244;p21"/>
            <p:cNvPicPr preferRelativeResize="0"/>
            <p:nvPr/>
          </p:nvPicPr>
          <p:blipFill>
            <a:blip r:embed="rId4">
              <a:alphaModFix/>
            </a:blip>
            <a:stretch>
              <a:fillRect/>
            </a:stretch>
          </p:blipFill>
          <p:spPr>
            <a:xfrm>
              <a:off x="6221237" y="1512437"/>
              <a:ext cx="1310975" cy="1310975"/>
            </a:xfrm>
            <a:prstGeom prst="rect">
              <a:avLst/>
            </a:prstGeom>
            <a:noFill/>
            <a:ln>
              <a:noFill/>
            </a:ln>
          </p:spPr>
        </p:pic>
        <p:sp>
          <p:nvSpPr>
            <p:cNvPr id="245" name="Google Shape;245;p21"/>
            <p:cNvSpPr/>
            <p:nvPr/>
          </p:nvSpPr>
          <p:spPr>
            <a:xfrm>
              <a:off x="788587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246" name="Google Shape;246;p21"/>
          <p:cNvSpPr txBox="1"/>
          <p:nvPr/>
        </p:nvSpPr>
        <p:spPr>
          <a:xfrm>
            <a:off x="424950" y="1643038"/>
            <a:ext cx="4328700" cy="17856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b="1" lang="en" sz="2200">
                <a:latin typeface="Inter"/>
                <a:ea typeface="Inter"/>
                <a:cs typeface="Inter"/>
                <a:sym typeface="Inter"/>
              </a:rPr>
              <a:t>Discuss: </a:t>
            </a:r>
            <a:r>
              <a:rPr lang="en" sz="2200">
                <a:latin typeface="Inter"/>
                <a:ea typeface="Inter"/>
                <a:cs typeface="Inter"/>
                <a:sym typeface="Inter"/>
              </a:rPr>
              <a:t>What inferences can we draw about the values and lifestyles of early civilizations by analyzing their artifacts? </a:t>
            </a:r>
            <a:endParaRPr sz="2200">
              <a:latin typeface="Inter"/>
              <a:ea typeface="Inter"/>
              <a:cs typeface="Inter"/>
              <a:sym typeface="Inter"/>
            </a:endParaRPr>
          </a:p>
          <a:p>
            <a:pPr indent="0" lvl="0" marL="0" rtl="0" algn="l">
              <a:spcBef>
                <a:spcPts val="0"/>
              </a:spcBef>
              <a:spcAft>
                <a:spcPts val="0"/>
              </a:spcAft>
              <a:buNone/>
            </a:pPr>
            <a:r>
              <a:t/>
            </a:r>
            <a:endParaRPr sz="2200">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