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Lst>
  <p:sldSz cy="10058400" cx="7772400"/>
  <p:notesSz cx="6858000" cy="9144000"/>
  <p:embeddedFontLst>
    <p:embeddedFont>
      <p:font typeface="Halant"/>
      <p:regular r:id="rId10"/>
      <p:bold r:id="rId11"/>
    </p:embeddedFont>
    <p:embeddedFont>
      <p:font typeface="Inter"/>
      <p:regular r:id="rId12"/>
      <p:bold r:id="rId13"/>
      <p:italic r:id="rId14"/>
      <p:boldItalic r:id="rId1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guide id="3" pos="295">
          <p15:clr>
            <a:srgbClr val="747775"/>
          </p15:clr>
        </p15:guide>
        <p15:guide id="4" pos="4601">
          <p15:clr>
            <a:srgbClr val="747775"/>
          </p15:clr>
        </p15:guide>
        <p15:guide id="5" orient="horz" pos="616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26660C4C-2C79-45C3-8767-FACC2DBF10AB}">
  <a:tblStyle styleId="{26660C4C-2C79-45C3-8767-FACC2DBF10AB}"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 pos="295"/>
        <p:guide pos="4601"/>
        <p:guide pos="6160" orient="horz"/>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font" Target="fonts/Halant-bold.fntdata"/><Relationship Id="rId10" Type="http://schemas.openxmlformats.org/officeDocument/2006/relationships/font" Target="fonts/Halant-regular.fntdata"/><Relationship Id="rId13" Type="http://schemas.openxmlformats.org/officeDocument/2006/relationships/font" Target="fonts/Inter-bold.fntdata"/><Relationship Id="rId12" Type="http://schemas.openxmlformats.org/officeDocument/2006/relationships/font" Target="fonts/Inter-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15" Type="http://schemas.openxmlformats.org/officeDocument/2006/relationships/font" Target="fonts/Inter-boldItalic.fntdata"/><Relationship Id="rId14" Type="http://schemas.openxmlformats.org/officeDocument/2006/relationships/font" Target="fonts/Inter-italic.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75"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66f21379ae_1_1:notes"/>
          <p:cNvSpPr/>
          <p:nvPr>
            <p:ph idx="2" type="sldImg"/>
          </p:nvPr>
        </p:nvSpPr>
        <p:spPr>
          <a:xfrm>
            <a:off x="2104481"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66f21379ae_1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g366f21379ae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64" name="Google Shape;64;g366f21379ae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366f7c89f22_0_1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366f7c89f22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40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4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6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3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6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3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107540" y="2253729"/>
            <a:ext cx="3399900" cy="66813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6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5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6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3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200" cy="7695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53" name="Shape 53"/>
        <p:cNvGrpSpPr/>
        <p:nvPr/>
      </p:nvGrpSpPr>
      <p:grpSpPr>
        <a:xfrm>
          <a:off x="0" y="0"/>
          <a:ext cx="0" cy="0"/>
          <a:chOff x="0" y="0"/>
          <a:chExt cx="0" cy="0"/>
        </a:xfrm>
      </p:grpSpPr>
      <p:sp>
        <p:nvSpPr>
          <p:cNvPr id="54" name="Google Shape;54;p13"/>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A - Pyramids at Meroë</a:t>
            </a:r>
            <a:endParaRPr sz="1900">
              <a:latin typeface="Halant"/>
              <a:ea typeface="Halant"/>
              <a:cs typeface="Halant"/>
              <a:sym typeface="Halant"/>
            </a:endParaRPr>
          </a:p>
        </p:txBody>
      </p:sp>
      <p:pic>
        <p:nvPicPr>
          <p:cNvPr id="55" name="Google Shape;55;p13"/>
          <p:cNvPicPr preferRelativeResize="0"/>
          <p:nvPr/>
        </p:nvPicPr>
        <p:blipFill>
          <a:blip r:embed="rId3">
            <a:alphaModFix/>
          </a:blip>
          <a:stretch>
            <a:fillRect/>
          </a:stretch>
        </p:blipFill>
        <p:spPr>
          <a:xfrm>
            <a:off x="416631" y="9650721"/>
            <a:ext cx="257457" cy="257457"/>
          </a:xfrm>
          <a:prstGeom prst="rect">
            <a:avLst/>
          </a:prstGeom>
          <a:noFill/>
          <a:ln>
            <a:noFill/>
          </a:ln>
        </p:spPr>
      </p:pic>
      <p:sp>
        <p:nvSpPr>
          <p:cNvPr id="56" name="Google Shape;56;p13"/>
          <p:cNvSpPr txBox="1"/>
          <p:nvPr/>
        </p:nvSpPr>
        <p:spPr>
          <a:xfrm>
            <a:off x="5515953" y="962569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57" name="Google Shape;57;p13"/>
          <p:cNvSpPr txBox="1"/>
          <p:nvPr/>
        </p:nvSpPr>
        <p:spPr>
          <a:xfrm>
            <a:off x="2948475" y="962569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58" name="Google Shape;58;p13"/>
          <p:cNvGraphicFramePr/>
          <p:nvPr/>
        </p:nvGraphicFramePr>
        <p:xfrm>
          <a:off x="434400" y="680600"/>
          <a:ext cx="3000000" cy="3000000"/>
        </p:xfrm>
        <a:graphic>
          <a:graphicData uri="http://schemas.openxmlformats.org/drawingml/2006/table">
            <a:tbl>
              <a:tblPr>
                <a:noFill/>
                <a:tableStyleId>{26660C4C-2C79-45C3-8767-FACC2DBF10AB}</a:tableStyleId>
              </a:tblPr>
              <a:tblGrid>
                <a:gridCol w="6903600"/>
              </a:tblGrid>
              <a:tr h="613200">
                <a:tc>
                  <a:txBody>
                    <a:bodyPr/>
                    <a:lstStyle/>
                    <a:p>
                      <a:pPr indent="0" lvl="0" marL="0" rtl="0" algn="l">
                        <a:spcBef>
                          <a:spcPts val="0"/>
                        </a:spcBef>
                        <a:spcAft>
                          <a:spcPts val="0"/>
                        </a:spcAft>
                        <a:buNone/>
                      </a:pPr>
                      <a:r>
                        <a:rPr lang="en" sz="1200">
                          <a:latin typeface="Halant"/>
                          <a:ea typeface="Halant"/>
                          <a:cs typeface="Halant"/>
                          <a:sym typeface="Halant"/>
                        </a:rPr>
                        <a:t>Source: The first image is a pyramid in Meroe, taken in 2023. The second image is the West Cemetery at Meroë, taken in 2010. CC-BY-SA.</a:t>
                      </a:r>
                      <a:endParaRPr sz="1200">
                        <a:latin typeface="Halant"/>
                        <a:ea typeface="Halant"/>
                        <a:cs typeface="Halant"/>
                        <a:sym typeface="Halant"/>
                      </a:endParaRPr>
                    </a:p>
                  </a:txBody>
                  <a:tcPr marT="109750" marB="109750"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bl>
          </a:graphicData>
        </a:graphic>
      </p:graphicFrame>
      <p:pic>
        <p:nvPicPr>
          <p:cNvPr id="59" name="Google Shape;59;p13"/>
          <p:cNvPicPr preferRelativeResize="0"/>
          <p:nvPr/>
        </p:nvPicPr>
        <p:blipFill>
          <a:blip r:embed="rId4">
            <a:alphaModFix/>
          </a:blip>
          <a:stretch>
            <a:fillRect/>
          </a:stretch>
        </p:blipFill>
        <p:spPr>
          <a:xfrm>
            <a:off x="1346100" y="1482400"/>
            <a:ext cx="5350598" cy="3009701"/>
          </a:xfrm>
          <a:prstGeom prst="rect">
            <a:avLst/>
          </a:prstGeom>
          <a:noFill/>
          <a:ln>
            <a:noFill/>
          </a:ln>
        </p:spPr>
      </p:pic>
      <p:pic>
        <p:nvPicPr>
          <p:cNvPr id="60" name="Google Shape;60;p13"/>
          <p:cNvPicPr preferRelativeResize="0"/>
          <p:nvPr/>
        </p:nvPicPr>
        <p:blipFill>
          <a:blip r:embed="rId5">
            <a:alphaModFix/>
          </a:blip>
          <a:stretch>
            <a:fillRect/>
          </a:stretch>
        </p:blipFill>
        <p:spPr>
          <a:xfrm>
            <a:off x="1346100" y="4668400"/>
            <a:ext cx="5350598" cy="3263436"/>
          </a:xfrm>
          <a:prstGeom prst="rect">
            <a:avLst/>
          </a:prstGeom>
          <a:noFill/>
          <a:ln>
            <a:noFill/>
          </a:ln>
        </p:spPr>
      </p:pic>
      <p:sp>
        <p:nvSpPr>
          <p:cNvPr id="61" name="Google Shape;61;p13"/>
          <p:cNvSpPr txBox="1"/>
          <p:nvPr/>
        </p:nvSpPr>
        <p:spPr>
          <a:xfrm>
            <a:off x="577200" y="8052525"/>
            <a:ext cx="6618000" cy="1293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Note:</a:t>
            </a:r>
            <a:r>
              <a:rPr lang="en" sz="1200">
                <a:solidFill>
                  <a:schemeClr val="dk1"/>
                </a:solidFill>
                <a:latin typeface="Inter"/>
                <a:ea typeface="Inter"/>
                <a:cs typeface="Inter"/>
                <a:sym typeface="Inter"/>
              </a:rPr>
              <a:t> </a:t>
            </a:r>
            <a:r>
              <a:rPr lang="en" sz="1200">
                <a:solidFill>
                  <a:schemeClr val="dk1"/>
                </a:solidFill>
                <a:latin typeface="Inter"/>
                <a:ea typeface="Inter"/>
                <a:cs typeface="Inter"/>
                <a:sym typeface="Inter"/>
              </a:rPr>
              <a:t>The Kush built over 200 pyramids. They are sometimes referred to as the “forgotten pyramids” because they have received much less attention than Egyptian pyramids. </a:t>
            </a:r>
            <a:r>
              <a:rPr lang="en" sz="1200">
                <a:solidFill>
                  <a:schemeClr val="dk1"/>
                </a:solidFill>
                <a:latin typeface="Inter"/>
                <a:ea typeface="Inter"/>
                <a:cs typeface="Inter"/>
                <a:sym typeface="Inter"/>
              </a:rPr>
              <a:t>The western cemetery saw the longest continuous use, with burials dating back to the 9th century BCE. The western cemetery contains no burials of monarchs and was instead used by non-royal elites. There are over 800 graves in the western cemetery, out of which at least 82 were pyramids. </a:t>
            </a:r>
            <a:endParaRPr sz="1200">
              <a:latin typeface="Inter"/>
              <a:ea typeface="Inter"/>
              <a:cs typeface="Inter"/>
              <a:sym typeface="Inte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65" name="Shape 65"/>
        <p:cNvGrpSpPr/>
        <p:nvPr/>
      </p:nvGrpSpPr>
      <p:grpSpPr>
        <a:xfrm>
          <a:off x="0" y="0"/>
          <a:ext cx="0" cy="0"/>
          <a:chOff x="0" y="0"/>
          <a:chExt cx="0" cy="0"/>
        </a:xfrm>
      </p:grpSpPr>
      <p:sp>
        <p:nvSpPr>
          <p:cNvPr id="66" name="Google Shape;66;p14"/>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Student Answer Document </a:t>
            </a:r>
            <a:endParaRPr sz="1900">
              <a:latin typeface="Halant"/>
              <a:ea typeface="Halant"/>
              <a:cs typeface="Halant"/>
              <a:sym typeface="Halant"/>
            </a:endParaRPr>
          </a:p>
        </p:txBody>
      </p:sp>
      <p:graphicFrame>
        <p:nvGraphicFramePr>
          <p:cNvPr id="67" name="Google Shape;67;p14"/>
          <p:cNvGraphicFramePr/>
          <p:nvPr/>
        </p:nvGraphicFramePr>
        <p:xfrm>
          <a:off x="469041" y="566560"/>
          <a:ext cx="3000000" cy="3000000"/>
        </p:xfrm>
        <a:graphic>
          <a:graphicData uri="http://schemas.openxmlformats.org/drawingml/2006/table">
            <a:tbl>
              <a:tblPr>
                <a:noFill/>
                <a:tableStyleId>{26660C4C-2C79-45C3-8767-FACC2DBF10AB}</a:tableStyleId>
              </a:tblPr>
              <a:tblGrid>
                <a:gridCol w="1096325"/>
                <a:gridCol w="2145900"/>
                <a:gridCol w="1883500"/>
                <a:gridCol w="1708575"/>
              </a:tblGrid>
              <a:tr h="443150">
                <a:tc gridSpan="4">
                  <a:txBody>
                    <a:bodyPr/>
                    <a:lstStyle/>
                    <a:p>
                      <a:pPr indent="0" lvl="0" marL="0" rtl="0" algn="l">
                        <a:spcBef>
                          <a:spcPts val="0"/>
                        </a:spcBef>
                        <a:spcAft>
                          <a:spcPts val="0"/>
                        </a:spcAft>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After examining each source, fill in the table below.</a:t>
                      </a:r>
                      <a:endParaRPr sz="1200">
                        <a:solidFill>
                          <a:schemeClr val="dk1"/>
                        </a:solidFill>
                        <a:latin typeface="Halant"/>
                        <a:ea typeface="Halant"/>
                        <a:cs typeface="Halant"/>
                        <a:sym typeface="Halant"/>
                      </a:endParaRPr>
                    </a:p>
                  </a:txBody>
                  <a:tcPr marT="114950" marB="114950" marR="116575" marL="11657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c hMerge="1"/>
              </a:tr>
              <a:tr h="515050">
                <a:tc rowSpan="2">
                  <a:txBody>
                    <a:bodyPr/>
                    <a:lstStyle/>
                    <a:p>
                      <a:pPr indent="0" lvl="0" marL="0" rtl="0" algn="ctr">
                        <a:spcBef>
                          <a:spcPts val="0"/>
                        </a:spcBef>
                        <a:spcAft>
                          <a:spcPts val="0"/>
                        </a:spcAft>
                        <a:buNone/>
                      </a:pPr>
                      <a:r>
                        <a:rPr b="1" lang="en" sz="1600">
                          <a:solidFill>
                            <a:schemeClr val="dk1"/>
                          </a:solidFill>
                          <a:latin typeface="Inter"/>
                          <a:ea typeface="Inter"/>
                          <a:cs typeface="Inter"/>
                          <a:sym typeface="Inter"/>
                        </a:rPr>
                        <a:t>SOURCE</a:t>
                      </a:r>
                      <a:endParaRPr b="1" sz="1600">
                        <a:solidFill>
                          <a:schemeClr val="dk1"/>
                        </a:solidFill>
                        <a:latin typeface="Inter"/>
                        <a:ea typeface="Inter"/>
                        <a:cs typeface="Inter"/>
                        <a:sym typeface="Inter"/>
                      </a:endParaRPr>
                    </a:p>
                  </a:txBody>
                  <a:tcPr marT="114950" marB="114950" marR="116575" marL="116575" anchor="ctr">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600">
                          <a:solidFill>
                            <a:schemeClr val="dk1"/>
                          </a:solidFill>
                          <a:latin typeface="Inter"/>
                          <a:ea typeface="Inter"/>
                          <a:cs typeface="Inter"/>
                          <a:sym typeface="Inter"/>
                        </a:rPr>
                        <a:t>NOTICE</a:t>
                      </a:r>
                      <a:endParaRPr b="1" sz="1600">
                        <a:solidFill>
                          <a:schemeClr val="dk1"/>
                        </a:solidFill>
                        <a:latin typeface="Inter"/>
                        <a:ea typeface="Inter"/>
                        <a:cs typeface="Inter"/>
                        <a:sym typeface="Inter"/>
                      </a:endParaRPr>
                    </a:p>
                  </a:txBody>
                  <a:tcPr marT="114950" marB="114950" marR="116575" marL="116575" anchor="ctr">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600">
                          <a:latin typeface="Inter"/>
                          <a:ea typeface="Inter"/>
                          <a:cs typeface="Inter"/>
                          <a:sym typeface="Inter"/>
                        </a:rPr>
                        <a:t>THINK</a:t>
                      </a:r>
                      <a:endParaRPr b="1" sz="1600">
                        <a:latin typeface="Inter"/>
                        <a:ea typeface="Inter"/>
                        <a:cs typeface="Inter"/>
                        <a:sym typeface="Inter"/>
                      </a:endParaRPr>
                    </a:p>
                  </a:txBody>
                  <a:tcPr marT="114950" marB="114950" marR="116575" marL="116575" anchor="ctr">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600">
                          <a:latin typeface="Inter"/>
                          <a:ea typeface="Inter"/>
                          <a:cs typeface="Inter"/>
                          <a:sym typeface="Inter"/>
                        </a:rPr>
                        <a:t>WONDER</a:t>
                      </a:r>
                      <a:endParaRPr b="1" sz="1600">
                        <a:latin typeface="Inter"/>
                        <a:ea typeface="Inter"/>
                        <a:cs typeface="Inter"/>
                        <a:sym typeface="Inter"/>
                      </a:endParaRPr>
                    </a:p>
                  </a:txBody>
                  <a:tcPr marT="114950" marB="114950" marR="116575" marL="116575" anchor="ctr">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956250">
                <a:tc vMerge="1"/>
                <a:tc>
                  <a:txBody>
                    <a:bodyPr/>
                    <a:lstStyle/>
                    <a:p>
                      <a:pPr indent="0" lvl="0" marL="0" rtl="0" algn="ctr">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What seems interesting or important? What details stick out to you?</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What does this source  tell us about the Kingdom of Meroë?</a:t>
                      </a:r>
                      <a:endParaRPr sz="12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lnSpc>
                          <a:spcPct val="100000"/>
                        </a:lnSpc>
                        <a:spcBef>
                          <a:spcPts val="0"/>
                        </a:spcBef>
                        <a:spcAft>
                          <a:spcPts val="0"/>
                        </a:spcAft>
                        <a:buClr>
                          <a:schemeClr val="dk1"/>
                        </a:buClr>
                        <a:buSzPts val="1200"/>
                        <a:buFont typeface="Arial"/>
                        <a:buNone/>
                      </a:pPr>
                      <a:r>
                        <a:rPr lang="en" sz="1200">
                          <a:latin typeface="Inter"/>
                          <a:ea typeface="Inter"/>
                          <a:cs typeface="Inter"/>
                          <a:sym typeface="Inter"/>
                        </a:rPr>
                        <a:t>What questions does this raise about life in Meroë?</a:t>
                      </a:r>
                      <a:endParaRPr sz="12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419075">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Pyramids at Meroë</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419075">
                <a:tc>
                  <a:txBody>
                    <a:bodyPr/>
                    <a:lstStyle/>
                    <a:p>
                      <a:pPr indent="0" lvl="0" marL="0" rtl="0" algn="l">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Hamadab Stela</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419075">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Bracelet</a:t>
                      </a:r>
                      <a:endParaRPr i="1"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419075">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Stele of Amanishakheto</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419075">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Strabo, </a:t>
                      </a:r>
                      <a:r>
                        <a:rPr i="1" lang="en" sz="1200">
                          <a:solidFill>
                            <a:schemeClr val="dk1"/>
                          </a:solidFill>
                          <a:latin typeface="Inter"/>
                          <a:ea typeface="Inter"/>
                          <a:cs typeface="Inter"/>
                          <a:sym typeface="Inter"/>
                        </a:rPr>
                        <a:t>Geography</a:t>
                      </a:r>
                      <a:endParaRPr i="1"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71" name="Shape 71"/>
        <p:cNvGrpSpPr/>
        <p:nvPr/>
      </p:nvGrpSpPr>
      <p:grpSpPr>
        <a:xfrm>
          <a:off x="0" y="0"/>
          <a:ext cx="0" cy="0"/>
          <a:chOff x="0" y="0"/>
          <a:chExt cx="0" cy="0"/>
        </a:xfrm>
      </p:grpSpPr>
      <p:sp>
        <p:nvSpPr>
          <p:cNvPr id="72" name="Google Shape;72;p15"/>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Student Answer Document </a:t>
            </a:r>
            <a:endParaRPr sz="1900">
              <a:latin typeface="Halant"/>
              <a:ea typeface="Halant"/>
              <a:cs typeface="Halant"/>
              <a:sym typeface="Halant"/>
            </a:endParaRPr>
          </a:p>
        </p:txBody>
      </p:sp>
      <p:pic>
        <p:nvPicPr>
          <p:cNvPr id="73" name="Google Shape;73;p15"/>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74" name="Google Shape;74;p1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graphicFrame>
        <p:nvGraphicFramePr>
          <p:cNvPr id="75" name="Google Shape;75;p15"/>
          <p:cNvGraphicFramePr/>
          <p:nvPr/>
        </p:nvGraphicFramePr>
        <p:xfrm>
          <a:off x="469041" y="561835"/>
          <a:ext cx="3000000" cy="3000000"/>
        </p:xfrm>
        <a:graphic>
          <a:graphicData uri="http://schemas.openxmlformats.org/drawingml/2006/table">
            <a:tbl>
              <a:tblPr>
                <a:noFill/>
                <a:tableStyleId>{26660C4C-2C79-45C3-8767-FACC2DBF10AB}</a:tableStyleId>
              </a:tblPr>
              <a:tblGrid>
                <a:gridCol w="1380575"/>
                <a:gridCol w="2036575"/>
                <a:gridCol w="1708575"/>
                <a:gridCol w="1708575"/>
              </a:tblGrid>
              <a:tr h="370750">
                <a:tc gridSpan="4">
                  <a:txBody>
                    <a:bodyPr/>
                    <a:lstStyle/>
                    <a:p>
                      <a:pPr indent="0" lvl="0" marL="0" rtl="0" algn="l">
                        <a:spcBef>
                          <a:spcPts val="0"/>
                        </a:spcBef>
                        <a:spcAft>
                          <a:spcPts val="0"/>
                        </a:spcAft>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After examining each source, fill in the table below.</a:t>
                      </a:r>
                      <a:endParaRPr sz="1200">
                        <a:solidFill>
                          <a:schemeClr val="dk1"/>
                        </a:solidFill>
                        <a:latin typeface="Halant"/>
                        <a:ea typeface="Halant"/>
                        <a:cs typeface="Halant"/>
                        <a:sym typeface="Halant"/>
                      </a:endParaRPr>
                    </a:p>
                  </a:txBody>
                  <a:tcPr marT="114950" marB="114950" marR="116575" marL="11657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c hMerge="1"/>
              </a:tr>
              <a:tr h="430925">
                <a:tc rowSpan="2">
                  <a:txBody>
                    <a:bodyPr/>
                    <a:lstStyle/>
                    <a:p>
                      <a:pPr indent="0" lvl="0" marL="0" rtl="0" algn="ctr">
                        <a:spcBef>
                          <a:spcPts val="0"/>
                        </a:spcBef>
                        <a:spcAft>
                          <a:spcPts val="0"/>
                        </a:spcAft>
                        <a:buNone/>
                      </a:pPr>
                      <a:r>
                        <a:rPr b="1" lang="en" sz="1600">
                          <a:solidFill>
                            <a:schemeClr val="dk1"/>
                          </a:solidFill>
                          <a:latin typeface="Inter"/>
                          <a:ea typeface="Inter"/>
                          <a:cs typeface="Inter"/>
                          <a:sym typeface="Inter"/>
                        </a:rPr>
                        <a:t>SOURCE</a:t>
                      </a:r>
                      <a:endParaRPr b="1" sz="1600">
                        <a:solidFill>
                          <a:schemeClr val="dk1"/>
                        </a:solidFill>
                        <a:latin typeface="Inter"/>
                        <a:ea typeface="Inter"/>
                        <a:cs typeface="Inter"/>
                        <a:sym typeface="Inter"/>
                      </a:endParaRPr>
                    </a:p>
                  </a:txBody>
                  <a:tcPr marT="114950" marB="114950" marR="116575" marL="116575" anchor="ctr">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600">
                          <a:solidFill>
                            <a:schemeClr val="dk1"/>
                          </a:solidFill>
                          <a:latin typeface="Inter"/>
                          <a:ea typeface="Inter"/>
                          <a:cs typeface="Inter"/>
                          <a:sym typeface="Inter"/>
                        </a:rPr>
                        <a:t>NOTICE</a:t>
                      </a:r>
                      <a:endParaRPr b="1" sz="1600">
                        <a:solidFill>
                          <a:schemeClr val="dk1"/>
                        </a:solidFill>
                        <a:latin typeface="Inter"/>
                        <a:ea typeface="Inter"/>
                        <a:cs typeface="Inter"/>
                        <a:sym typeface="Inter"/>
                      </a:endParaRPr>
                    </a:p>
                  </a:txBody>
                  <a:tcPr marT="114950" marB="114950" marR="116575" marL="116575" anchor="ctr">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600">
                          <a:latin typeface="Inter"/>
                          <a:ea typeface="Inter"/>
                          <a:cs typeface="Inter"/>
                          <a:sym typeface="Inter"/>
                        </a:rPr>
                        <a:t>THINK</a:t>
                      </a:r>
                      <a:endParaRPr b="1" sz="1600">
                        <a:latin typeface="Inter"/>
                        <a:ea typeface="Inter"/>
                        <a:cs typeface="Inter"/>
                        <a:sym typeface="Inter"/>
                      </a:endParaRPr>
                    </a:p>
                  </a:txBody>
                  <a:tcPr marT="114950" marB="114950" marR="116575" marL="116575" anchor="ctr">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600">
                          <a:latin typeface="Inter"/>
                          <a:ea typeface="Inter"/>
                          <a:cs typeface="Inter"/>
                          <a:sym typeface="Inter"/>
                        </a:rPr>
                        <a:t>WONDER</a:t>
                      </a:r>
                      <a:endParaRPr b="1" sz="1600">
                        <a:latin typeface="Inter"/>
                        <a:ea typeface="Inter"/>
                        <a:cs typeface="Inter"/>
                        <a:sym typeface="Inter"/>
                      </a:endParaRPr>
                    </a:p>
                  </a:txBody>
                  <a:tcPr marT="114950" marB="114950" marR="116575" marL="116575" anchor="ctr">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927225">
                <a:tc vMerge="1"/>
                <a:tc>
                  <a:txBody>
                    <a:bodyPr/>
                    <a:lstStyle/>
                    <a:p>
                      <a:pPr indent="0" lvl="0" marL="0" rtl="0" algn="ctr">
                        <a:lnSpc>
                          <a:spcPct val="100000"/>
                        </a:lnSpc>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What seems interesting or important? What details stick out to you?</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What does this source  tell us about the Kingdom of Meroë?</a:t>
                      </a:r>
                      <a:endParaRPr sz="12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lnSpc>
                          <a:spcPct val="100000"/>
                        </a:lnSpc>
                        <a:spcBef>
                          <a:spcPts val="0"/>
                        </a:spcBef>
                        <a:spcAft>
                          <a:spcPts val="0"/>
                        </a:spcAft>
                        <a:buClr>
                          <a:schemeClr val="dk1"/>
                        </a:buClr>
                        <a:buSzPts val="1200"/>
                        <a:buFont typeface="Arial"/>
                        <a:buNone/>
                      </a:pPr>
                      <a:r>
                        <a:rPr lang="en" sz="1200">
                          <a:latin typeface="Inter"/>
                          <a:ea typeface="Inter"/>
                          <a:cs typeface="Inter"/>
                          <a:sym typeface="Inter"/>
                        </a:rPr>
                        <a:t>What questions does this raise about life in Meroë?</a:t>
                      </a:r>
                      <a:endParaRPr sz="12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109900">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Pyramids at Meroë</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06666"/>
                          </a:solidFill>
                          <a:latin typeface="Inter"/>
                          <a:ea typeface="Inter"/>
                          <a:cs typeface="Inter"/>
                          <a:sym typeface="Inter"/>
                        </a:rPr>
                        <a:t>Shape, size, construction style, decoration, appears to be a burial site</a:t>
                      </a:r>
                      <a:endParaRPr b="1" sz="1200">
                        <a:solidFill>
                          <a:srgbClr val="E06666"/>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06666"/>
                          </a:solidFill>
                          <a:latin typeface="Inter"/>
                          <a:ea typeface="Inter"/>
                          <a:cs typeface="Inter"/>
                          <a:sym typeface="Inter"/>
                        </a:rPr>
                        <a:t>Might suggest strong religious or royal traditions; evidence of rulers' burials</a:t>
                      </a:r>
                      <a:endParaRPr b="1" sz="1200">
                        <a:solidFill>
                          <a:srgbClr val="E06666"/>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06666"/>
                          </a:solidFill>
                          <a:latin typeface="Inter"/>
                          <a:ea typeface="Inter"/>
                          <a:cs typeface="Inter"/>
                          <a:sym typeface="Inter"/>
                        </a:rPr>
                        <a:t>Why did Meroë build so many pyramids? What do they say about power and beliefs?</a:t>
                      </a:r>
                      <a:endParaRPr b="1" sz="1200">
                        <a:solidFill>
                          <a:srgbClr val="E06666"/>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109900">
                <a:tc>
                  <a:txBody>
                    <a:bodyPr/>
                    <a:lstStyle/>
                    <a:p>
                      <a:pPr indent="0" lvl="0" marL="0" rtl="0" algn="l">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Hamadab Stela</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06666"/>
                          </a:solidFill>
                          <a:latin typeface="Inter"/>
                          <a:ea typeface="Inter"/>
                          <a:cs typeface="Inter"/>
                          <a:sym typeface="Inter"/>
                        </a:rPr>
                        <a:t>Long text in Meroitic script, carved sandstone</a:t>
                      </a:r>
                      <a:endParaRPr b="1" sz="1200">
                        <a:solidFill>
                          <a:srgbClr val="E06666"/>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06666"/>
                          </a:solidFill>
                          <a:latin typeface="Inter"/>
                          <a:ea typeface="Inter"/>
                          <a:cs typeface="Inter"/>
                          <a:sym typeface="Inter"/>
                        </a:rPr>
                        <a:t>Shows written language, formal communication, perhaps a royal decree</a:t>
                      </a:r>
                      <a:endParaRPr b="1" sz="1200">
                        <a:solidFill>
                          <a:srgbClr val="E06666"/>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06666"/>
                          </a:solidFill>
                          <a:latin typeface="Inter"/>
                          <a:ea typeface="Inter"/>
                          <a:cs typeface="Inter"/>
                          <a:sym typeface="Inter"/>
                        </a:rPr>
                        <a:t>What does the inscription say? Who was it meant for?</a:t>
                      </a:r>
                      <a:endParaRPr b="1" sz="1200">
                        <a:solidFill>
                          <a:srgbClr val="E06666"/>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929425">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Bracelet</a:t>
                      </a:r>
                      <a:endParaRPr i="1"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06666"/>
                          </a:solidFill>
                          <a:latin typeface="Inter"/>
                          <a:ea typeface="Inter"/>
                          <a:cs typeface="Inter"/>
                          <a:sym typeface="Inter"/>
                        </a:rPr>
                        <a:t>Gold bracelet with, a goddess in the middle</a:t>
                      </a:r>
                      <a:endParaRPr b="1" sz="1200">
                        <a:solidFill>
                          <a:srgbClr val="E06666"/>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06666"/>
                          </a:solidFill>
                          <a:latin typeface="Inter"/>
                          <a:ea typeface="Inter"/>
                          <a:cs typeface="Inter"/>
                          <a:sym typeface="Inter"/>
                        </a:rPr>
                        <a:t>Suggests advanced craftsmanship and wealth</a:t>
                      </a:r>
                      <a:endParaRPr b="1" sz="1200">
                        <a:solidFill>
                          <a:srgbClr val="E06666"/>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06666"/>
                          </a:solidFill>
                          <a:latin typeface="Inter"/>
                          <a:ea typeface="Inter"/>
                          <a:cs typeface="Inter"/>
                          <a:sym typeface="Inter"/>
                        </a:rPr>
                        <a:t>Who wore this? What does it tell us about social classes or trade?</a:t>
                      </a:r>
                      <a:endParaRPr b="1" sz="1200">
                        <a:solidFill>
                          <a:srgbClr val="E06666"/>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929425">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Stele of Amanishakheto</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06666"/>
                          </a:solidFill>
                          <a:latin typeface="Inter"/>
                          <a:ea typeface="Inter"/>
                          <a:cs typeface="Inter"/>
                          <a:sym typeface="Inter"/>
                        </a:rPr>
                        <a:t>Image of queen, symbols of authority, hieroglyphs</a:t>
                      </a:r>
                      <a:endParaRPr b="1" sz="1200">
                        <a:solidFill>
                          <a:srgbClr val="E06666"/>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06666"/>
                          </a:solidFill>
                          <a:latin typeface="Inter"/>
                          <a:ea typeface="Inter"/>
                          <a:cs typeface="Inter"/>
                          <a:sym typeface="Inter"/>
                        </a:rPr>
                        <a:t>Implies powerful female leadership and religious significance</a:t>
                      </a:r>
                      <a:endParaRPr b="1" sz="1200">
                        <a:solidFill>
                          <a:srgbClr val="E06666"/>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06666"/>
                          </a:solidFill>
                          <a:latin typeface="Inter"/>
                          <a:ea typeface="Inter"/>
                          <a:cs typeface="Inter"/>
                          <a:sym typeface="Inter"/>
                        </a:rPr>
                        <a:t>How was Queen Amanishakheto viewed by her people?</a:t>
                      </a:r>
                      <a:endParaRPr b="1" sz="1200">
                        <a:solidFill>
                          <a:srgbClr val="E06666"/>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2476025">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Strabo, </a:t>
                      </a:r>
                      <a:r>
                        <a:rPr i="1" lang="en" sz="1200">
                          <a:solidFill>
                            <a:schemeClr val="dk1"/>
                          </a:solidFill>
                          <a:latin typeface="Inter"/>
                          <a:ea typeface="Inter"/>
                          <a:cs typeface="Inter"/>
                          <a:sym typeface="Inter"/>
                        </a:rPr>
                        <a:t>Geography</a:t>
                      </a:r>
                      <a:endParaRPr i="1"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06666"/>
                          </a:solidFill>
                          <a:latin typeface="Inter"/>
                          <a:ea typeface="Inter"/>
                          <a:cs typeface="Inter"/>
                          <a:sym typeface="Inter"/>
                        </a:rPr>
                        <a:t>Describes Nubia and Meroë from an outsider’s view: notes a diet based on millet and barley, people are said to worship their kings like gods, describes Meroë as a mountainous, City homes were constructed from woven palm wood.</a:t>
                      </a:r>
                      <a:endParaRPr b="1" sz="1200">
                        <a:solidFill>
                          <a:srgbClr val="E06666"/>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06666"/>
                          </a:solidFill>
                          <a:latin typeface="Inter"/>
                          <a:ea typeface="Inter"/>
                          <a:cs typeface="Inter"/>
                          <a:sym typeface="Inter"/>
                        </a:rPr>
                        <a:t>This makes me think that Meroë was a complex society with both wealth and tradition, but outsiders like Strabo may have misunderstood or exaggerated parts of its culture.</a:t>
                      </a:r>
                      <a:endParaRPr b="1" sz="1200">
                        <a:solidFill>
                          <a:srgbClr val="E06666"/>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06666"/>
                          </a:solidFill>
                          <a:latin typeface="Inter"/>
                          <a:ea typeface="Inter"/>
                          <a:cs typeface="Inter"/>
                          <a:sym typeface="Inter"/>
                        </a:rPr>
                        <a:t>How accurate is Strabo's description of Meroe? How was he able to visit the </a:t>
                      </a:r>
                      <a:r>
                        <a:rPr b="1" lang="en" sz="1200">
                          <a:solidFill>
                            <a:srgbClr val="E06666"/>
                          </a:solidFill>
                          <a:latin typeface="Inter"/>
                          <a:ea typeface="Inter"/>
                          <a:cs typeface="Inter"/>
                          <a:sym typeface="Inter"/>
                        </a:rPr>
                        <a:t>civilization?</a:t>
                      </a:r>
                      <a:endParaRPr b="1" sz="1200">
                        <a:solidFill>
                          <a:srgbClr val="E06666"/>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
        <p:nvSpPr>
          <p:cNvPr id="76" name="Google Shape;76;p1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