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Lst>
  <p:sldSz cy="10058400" cx="7772400"/>
  <p:notesSz cx="6858000" cy="9144000"/>
  <p:embeddedFontLst>
    <p:embeddedFont>
      <p:font typeface="Halant"/>
      <p:regular r:id="rId12"/>
      <p:bold r:id="rId13"/>
    </p:embeddedFont>
    <p:embeddedFont>
      <p:font typeface="Inter"/>
      <p:regular r:id="rId14"/>
      <p:bold r:id="rId15"/>
      <p:italic r:id="rId16"/>
      <p:boldItalic r:id="rId17"/>
    </p:embeddedFont>
    <p:embeddedFont>
      <p:font typeface="Plus Jakarta Sans"/>
      <p:regular r:id="rId18"/>
      <p:bold r:id="rId19"/>
      <p:italic r:id="rId20"/>
      <p:boldItalic r:id="rId21"/>
    </p:embeddedFont>
    <p:embeddedFont>
      <p:font typeface="Plus Jakarta Sans Medium"/>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E2F650C-89BA-4512-A47B-DD9B04D5EE1A}">
  <a:tblStyle styleId="{EE2F650C-89BA-4512-A47B-DD9B04D5EE1A}"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591478D-1E5E-48D0-B44D-6A23E2057799}"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italic.fntdata"/><Relationship Id="rId22" Type="http://schemas.openxmlformats.org/officeDocument/2006/relationships/font" Target="fonts/PlusJakartaSansMedium-regular.fntdata"/><Relationship Id="rId21" Type="http://schemas.openxmlformats.org/officeDocument/2006/relationships/font" Target="fonts/PlusJakartaSans-boldItalic.fntdata"/><Relationship Id="rId24" Type="http://schemas.openxmlformats.org/officeDocument/2006/relationships/font" Target="fonts/PlusJakartaSansMedium-italic.fntdata"/><Relationship Id="rId23" Type="http://schemas.openxmlformats.org/officeDocument/2006/relationships/font" Target="fonts/PlusJakartaSansMedium-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5"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font" Target="fonts/Halant-regular.fntdata"/><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19" Type="http://schemas.openxmlformats.org/officeDocument/2006/relationships/font" Target="fonts/PlusJakartaSans-bold.fntdata"/><Relationship Id="rId18" Type="http://schemas.openxmlformats.org/officeDocument/2006/relationships/font" Target="fonts/PlusJakartaSans-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52d6c8d6c_1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52d6c8d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452d6c8d6c_1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452d6c8d6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452d6c8d6c_1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452d6c8d6c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452d6c8d6c_1_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3452d6c8d6c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452d6c8d6c_1_1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452d6c8d6c_1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8.jpg"/><Relationship Id="rId5"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Mesopotamia</a:t>
            </a:r>
            <a:endParaRPr sz="1800">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8" name="Google Shape;58;p13"/>
          <p:cNvSpPr txBox="1"/>
          <p:nvPr/>
        </p:nvSpPr>
        <p:spPr>
          <a:xfrm>
            <a:off x="1878102" y="8918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59" name="Google Shape;59;p13"/>
          <p:cNvPicPr preferRelativeResize="0"/>
          <p:nvPr/>
        </p:nvPicPr>
        <p:blipFill rotWithShape="1">
          <a:blip r:embed="rId4">
            <a:alphaModFix/>
          </a:blip>
          <a:srcRect b="0" l="0" r="0" t="0"/>
          <a:stretch/>
        </p:blipFill>
        <p:spPr>
          <a:xfrm>
            <a:off x="694375" y="809559"/>
            <a:ext cx="1004826" cy="1004826"/>
          </a:xfrm>
          <a:prstGeom prst="rect">
            <a:avLst/>
          </a:prstGeom>
          <a:noFill/>
          <a:ln>
            <a:noFill/>
          </a:ln>
        </p:spPr>
      </p:pic>
      <p:sp>
        <p:nvSpPr>
          <p:cNvPr id="60" name="Google Shape;60;p13"/>
          <p:cNvSpPr txBox="1"/>
          <p:nvPr/>
        </p:nvSpPr>
        <p:spPr>
          <a:xfrm>
            <a:off x="359789" y="5732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graphicFrame>
        <p:nvGraphicFramePr>
          <p:cNvPr id="61" name="Google Shape;61;p13"/>
          <p:cNvGraphicFramePr/>
          <p:nvPr/>
        </p:nvGraphicFramePr>
        <p:xfrm>
          <a:off x="453788" y="1913388"/>
          <a:ext cx="3000000" cy="3000000"/>
        </p:xfrm>
        <a:graphic>
          <a:graphicData uri="http://schemas.openxmlformats.org/drawingml/2006/table">
            <a:tbl>
              <a:tblPr>
                <a:noFill/>
                <a:tableStyleId>{EE2F650C-89BA-4512-A47B-DD9B04D5EE1A}</a:tableStyleId>
              </a:tblPr>
              <a:tblGrid>
                <a:gridCol w="4433525"/>
                <a:gridCol w="2431375"/>
              </a:tblGrid>
              <a:tr h="4895200">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Cradle of Civilization” and “The Fertile Crescent” are both names to describe the same area, Mesopotamia. Situated in modern-day Iraq, between the Tigris and Euphrates rivers, archeologists and historians often describe Mesopotamia as the first known civilization </a:t>
                      </a:r>
                      <a:r>
                        <a:rPr b="1" lang="en" sz="1200">
                          <a:solidFill>
                            <a:srgbClr val="000000"/>
                          </a:solidFill>
                          <a:latin typeface="Inter"/>
                          <a:ea typeface="Inter"/>
                          <a:cs typeface="Inter"/>
                          <a:sym typeface="Inter"/>
                        </a:rPr>
                        <a:t>(A)</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There, hunting and gathering—and the nomadic lifestyle it required—was replaced by a sedentary way of life </a:t>
                      </a:r>
                      <a:r>
                        <a:rPr b="1" lang="en" sz="1200">
                          <a:solidFill>
                            <a:srgbClr val="000000"/>
                          </a:solidFill>
                          <a:latin typeface="Inter"/>
                          <a:ea typeface="Inter"/>
                          <a:cs typeface="Inter"/>
                          <a:sym typeface="Inter"/>
                        </a:rPr>
                        <a:t>(B)</a:t>
                      </a:r>
                      <a:r>
                        <a:rPr lang="en" sz="1200">
                          <a:solidFill>
                            <a:srgbClr val="000000"/>
                          </a:solidFill>
                          <a:latin typeface="Inter"/>
                          <a:ea typeface="Inter"/>
                          <a:cs typeface="Inter"/>
                          <a:sym typeface="Inter"/>
                        </a:rPr>
                        <a:t>. The people of Mesopotamia innovated irrigation and farming using the rivers’ resources and were able to expand and grow as a people group.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With population growth, a society developed, and the need for more complex tools and systems became apparent. Governments were formed and inventions created. Inventions like the wheel, the plow, and the sailboat sustained the material needs of the growing population </a:t>
                      </a:r>
                      <a:r>
                        <a:rPr b="1" lang="en" sz="1200">
                          <a:solidFill>
                            <a:srgbClr val="000000"/>
                          </a:solidFill>
                          <a:latin typeface="Inter"/>
                          <a:ea typeface="Inter"/>
                          <a:cs typeface="Inter"/>
                          <a:sym typeface="Inter"/>
                        </a:rPr>
                        <a:t>(C)</a:t>
                      </a:r>
                      <a:r>
                        <a:rPr lang="en" sz="1200">
                          <a:solidFill>
                            <a:srgbClr val="000000"/>
                          </a:solidFill>
                          <a:latin typeface="Inter"/>
                          <a:ea typeface="Inter"/>
                          <a:cs typeface="Inter"/>
                          <a:sym typeface="Inter"/>
                        </a:rPr>
                        <a:t>. The invention of writing sustained both cultural and political needs.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Writing, or cuneiform, at first was only used to record lists: crops grown, rulers in power, and transactions made. But as society became more complex, so did the uses for writing </a:t>
                      </a:r>
                      <a:r>
                        <a:rPr b="1" lang="en" sz="1200">
                          <a:solidFill>
                            <a:srgbClr val="000000"/>
                          </a:solidFill>
                          <a:latin typeface="Inter"/>
                          <a:ea typeface="Inter"/>
                          <a:cs typeface="Inter"/>
                          <a:sym typeface="Inter"/>
                        </a:rPr>
                        <a:t>(D)</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Epic of Gilgamesh is one of the oldest known literary work and reveals much about Mesopotamian culture and how kings, such as Gilgamesh, were seen by Mesopotamian people </a:t>
                      </a:r>
                      <a:r>
                        <a:rPr b="1" lang="en" sz="1200">
                          <a:solidFill>
                            <a:srgbClr val="000000"/>
                          </a:solidFill>
                          <a:latin typeface="Inter"/>
                          <a:ea typeface="Inter"/>
                          <a:cs typeface="Inter"/>
                          <a:sym typeface="Inter"/>
                        </a:rPr>
                        <a:t>(E)</a:t>
                      </a:r>
                      <a:r>
                        <a:rPr lang="en" sz="1200">
                          <a:solidFill>
                            <a:srgbClr val="000000"/>
                          </a:solidFill>
                          <a:latin typeface="Inter"/>
                          <a:ea typeface="Inter"/>
                          <a:cs typeface="Inter"/>
                          <a:sym typeface="Inter"/>
                        </a:rPr>
                        <a:t>. Hammurabi’s Code is one of the oldest known legal codes, giving historians a better understanding of how ancient government worked in Mesopotamia. Without these written sources, Mesopotamian life would be largely lost to the past </a:t>
                      </a: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Civilizations within Mesopotamia existed from about 5000 to 330 B.C.E. when the Greek king, Alexander the Great, conquered the area. The invention of writing, which came about around 3500 B.C.E., makes Mesopotamia an incredibly important civilization to study </a:t>
                      </a:r>
                      <a:r>
                        <a:rPr b="1" lang="en" sz="1200">
                          <a:solidFill>
                            <a:srgbClr val="000000"/>
                          </a:solidFill>
                          <a:latin typeface="Inter"/>
                          <a:ea typeface="Inter"/>
                          <a:cs typeface="Inter"/>
                          <a:sym typeface="Inter"/>
                        </a:rPr>
                        <a:t>(G)</a:t>
                      </a:r>
                      <a:r>
                        <a:rPr lang="en" sz="1200">
                          <a:solidFill>
                            <a:srgbClr val="000000"/>
                          </a:solidFill>
                          <a:latin typeface="Inter"/>
                          <a:ea typeface="Inter"/>
                          <a:cs typeface="Inter"/>
                          <a:sym typeface="Inter"/>
                        </a:rPr>
                        <a:t>.</a:t>
                      </a:r>
                      <a:endParaRPr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28575">
                      <a:solidFill>
                        <a:srgbClr val="E95C3D"/>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A. </a:t>
                      </a:r>
                      <a:r>
                        <a:rPr lang="en" sz="1200">
                          <a:solidFill>
                            <a:srgbClr val="000000"/>
                          </a:solidFill>
                          <a:latin typeface="Inter"/>
                          <a:ea typeface="Inter"/>
                          <a:cs typeface="Inter"/>
                          <a:sym typeface="Inter"/>
                        </a:rPr>
                        <a:t>Where was Ancient Mesopotamia located?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B. </a:t>
                      </a:r>
                      <a:r>
                        <a:rPr lang="en" sz="1200">
                          <a:solidFill>
                            <a:srgbClr val="000000"/>
                          </a:solidFill>
                          <a:latin typeface="Inter"/>
                          <a:ea typeface="Inter"/>
                          <a:cs typeface="Inter"/>
                          <a:sym typeface="Inter"/>
                        </a:rPr>
                        <a:t>Given the context clues, what do you think the word “sedentary” means?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C. </a:t>
                      </a:r>
                      <a:r>
                        <a:rPr lang="en" sz="1200">
                          <a:solidFill>
                            <a:srgbClr val="000000"/>
                          </a:solidFill>
                          <a:latin typeface="Inter"/>
                          <a:ea typeface="Inter"/>
                          <a:cs typeface="Inter"/>
                          <a:sym typeface="Inter"/>
                        </a:rPr>
                        <a:t>What were some inventions of the Mesopotamians?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 </a:t>
                      </a:r>
                      <a:r>
                        <a:rPr lang="en" sz="1200">
                          <a:solidFill>
                            <a:srgbClr val="000000"/>
                          </a:solidFill>
                          <a:latin typeface="Inter"/>
                          <a:ea typeface="Inter"/>
                          <a:cs typeface="Inter"/>
                          <a:sym typeface="Inter"/>
                        </a:rPr>
                        <a:t>What is Mesopotamian writing called?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E. </a:t>
                      </a:r>
                      <a:r>
                        <a:rPr lang="en" sz="1200">
                          <a:solidFill>
                            <a:srgbClr val="000000"/>
                          </a:solidFill>
                          <a:latin typeface="Inter"/>
                          <a:ea typeface="Inter"/>
                          <a:cs typeface="Inter"/>
                          <a:sym typeface="Inter"/>
                        </a:rPr>
                        <a:t>What is the significance of The Epic of Gilgamesh?</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What is the significance of Hammurabi’s Code?</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G. </a:t>
                      </a:r>
                      <a:r>
                        <a:rPr lang="en" sz="1200">
                          <a:solidFill>
                            <a:srgbClr val="000000"/>
                          </a:solidFill>
                          <a:latin typeface="Inter"/>
                          <a:ea typeface="Inter"/>
                          <a:cs typeface="Inter"/>
                          <a:sym typeface="Inter"/>
                        </a:rPr>
                        <a:t>What years do many historians use to define the era of Mesopotamia?</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latin typeface="Inter"/>
                        <a:ea typeface="Inter"/>
                        <a:cs typeface="Inter"/>
                        <a:sym typeface="Inter"/>
                      </a:endParaRPr>
                    </a:p>
                  </a:txBody>
                  <a:tcPr marT="109725" marB="109725" marR="109725" marL="109725">
                    <a:lnL cap="flat" cmpd="sng" w="28575">
                      <a:solidFill>
                        <a:srgbClr val="E95C3D"/>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sp>
        <p:nvSpPr>
          <p:cNvPr id="66" name="Google Shape;66;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67" name="Google Shape;67;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8" name="Google Shape;68;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9" name="Google Shape;69;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0" name="Google Shape;70;p14"/>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do you think the people of Ur built such a large structure to honor the moon god Nanna?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construction of the Ziggurat of Ur suggest about the government, labor, and resources in ancient Mesopotamia?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The Ziggurat of Ur was both a religious and administrative center. How might this combination of purposes have helped organize life in the city of Ur?</a:t>
            </a:r>
            <a:endParaRPr sz="1200">
              <a:solidFill>
                <a:schemeClr val="dk1"/>
              </a:solidFill>
              <a:latin typeface="Inter"/>
              <a:ea typeface="Inter"/>
              <a:cs typeface="Inter"/>
              <a:sym typeface="Inter"/>
            </a:endParaRPr>
          </a:p>
        </p:txBody>
      </p:sp>
      <p:graphicFrame>
        <p:nvGraphicFramePr>
          <p:cNvPr id="71" name="Google Shape;71;p14"/>
          <p:cNvGraphicFramePr/>
          <p:nvPr/>
        </p:nvGraphicFramePr>
        <p:xfrm>
          <a:off x="393550" y="726188"/>
          <a:ext cx="3000000" cy="3000000"/>
        </p:xfrm>
        <a:graphic>
          <a:graphicData uri="http://schemas.openxmlformats.org/drawingml/2006/table">
            <a:tbl>
              <a:tblPr>
                <a:noFill/>
                <a:tableStyleId>{EE2F650C-89BA-4512-A47B-DD9B04D5EE1A}</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Ziggurat of Ur, built by King Ur-Nammu c. 2112 – c. 2094 BC, located in present day Dhi Qar Province, Iraq. Photo originally taken in 2006.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pic>
        <p:nvPicPr>
          <p:cNvPr id="72" name="Google Shape;72;p14"/>
          <p:cNvPicPr preferRelativeResize="0"/>
          <p:nvPr/>
        </p:nvPicPr>
        <p:blipFill>
          <a:blip r:embed="rId4">
            <a:alphaModFix/>
          </a:blip>
          <a:stretch>
            <a:fillRect/>
          </a:stretch>
        </p:blipFill>
        <p:spPr>
          <a:xfrm>
            <a:off x="425700" y="1408975"/>
            <a:ext cx="6921001" cy="3408751"/>
          </a:xfrm>
          <a:prstGeom prst="rect">
            <a:avLst/>
          </a:prstGeom>
          <a:noFill/>
          <a:ln>
            <a:noFill/>
          </a:ln>
        </p:spPr>
      </p:pic>
      <p:sp>
        <p:nvSpPr>
          <p:cNvPr id="73" name="Google Shape;73;p14"/>
          <p:cNvSpPr txBox="1"/>
          <p:nvPr/>
        </p:nvSpPr>
        <p:spPr>
          <a:xfrm>
            <a:off x="400150" y="4817725"/>
            <a:ext cx="6921000" cy="9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Ziggurat of Ur, a stepped-temple tower in ancient Mesopotamia, was built by the Sumerians and dedicated to the moon god Nanna. It served as a religious and administrative center for the city of Ur.</a:t>
            </a:r>
            <a:endParaRPr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79" name="Google Shape;7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0" name="Google Shape;80;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1" name="Google Shape;81;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2" name="Google Shape;82;p15"/>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photo of the Ishtar Gate. What is something that stands out to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inscription, why did the king rebuild the gates and decorate them with images of bulls and dragons?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your answers to the above questions, what does this suggest about the purpose of monumental architecture in Babylon?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83" name="Google Shape;83;p15"/>
          <p:cNvGraphicFramePr/>
          <p:nvPr/>
        </p:nvGraphicFramePr>
        <p:xfrm>
          <a:off x="393550" y="726188"/>
          <a:ext cx="3000000" cy="3000000"/>
        </p:xfrm>
        <a:graphic>
          <a:graphicData uri="http://schemas.openxmlformats.org/drawingml/2006/table">
            <a:tbl>
              <a:tblPr>
                <a:noFill/>
                <a:tableStyleId>{EE2F650C-89BA-4512-A47B-DD9B04D5EE1A}</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The Ishtar Gate replica, much smaller than the original, in Babylon (Present day Iraq) in 1968.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84" name="Google Shape;84;p15"/>
          <p:cNvSpPr txBox="1"/>
          <p:nvPr/>
        </p:nvSpPr>
        <p:spPr>
          <a:xfrm>
            <a:off x="3427200" y="1413800"/>
            <a:ext cx="3900600" cy="40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inscription of the Ishtar Gate is written in Akkadian cuneiform and can be read by visitors: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“...Both gate entrances of Imgur-Ellil and Nemetti-Ellil —following the filling of the street from Babylon—had become increasingly lower. Therefore, I pulled down these gates and laid their foundations at the water-table with asphalt and bricks and had them made of bricks with blue stone on which wonderful bulls and dragons were depicted. I placed wild bulls and ferocious dragons in the gateways and thus adorned them with luxurious splendor so that people might gaze on them in wonder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 let the temple of Esiskursiskur (the highest festival house of Markduk, the Lord of the Gods—a place of joy and celebration for the major and minor gods) be built firm like a mountain in the precinct of Babylon of asphalt and fired bricks.”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85" name="Google Shape;85;p15"/>
          <p:cNvPicPr preferRelativeResize="0"/>
          <p:nvPr/>
        </p:nvPicPr>
        <p:blipFill>
          <a:blip r:embed="rId4">
            <a:alphaModFix/>
          </a:blip>
          <a:stretch>
            <a:fillRect/>
          </a:stretch>
        </p:blipFill>
        <p:spPr>
          <a:xfrm>
            <a:off x="400150" y="1359213"/>
            <a:ext cx="2780631" cy="4136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9" name="Shape 89"/>
        <p:cNvGrpSpPr/>
        <p:nvPr/>
      </p:nvGrpSpPr>
      <p:grpSpPr>
        <a:xfrm>
          <a:off x="0" y="0"/>
          <a:ext cx="0" cy="0"/>
          <a:chOff x="0" y="0"/>
          <a:chExt cx="0" cy="0"/>
        </a:xfrm>
      </p:grpSpPr>
      <p:pic>
        <p:nvPicPr>
          <p:cNvPr id="90" name="Google Shape;90;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1" name="Google Shape;91;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3" name="Google Shape;93;p16"/>
          <p:cNvSpPr txBox="1"/>
          <p:nvPr/>
        </p:nvSpPr>
        <p:spPr>
          <a:xfrm>
            <a:off x="0" y="0"/>
            <a:ext cx="7772400" cy="754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200">
                <a:latin typeface="Plus Jakarta Sans Medium"/>
                <a:ea typeface="Plus Jakarta Sans Medium"/>
                <a:cs typeface="Plus Jakarta Sans Medium"/>
                <a:sym typeface="Plus Jakarta Sans Medium"/>
              </a:rPr>
              <a:t>Peer Teaching Worksheet</a:t>
            </a:r>
            <a:endParaRPr sz="2100">
              <a:latin typeface="Plus Jakarta Sans Medium"/>
              <a:ea typeface="Plus Jakarta Sans Medium"/>
              <a:cs typeface="Plus Jakarta Sans Medium"/>
              <a:sym typeface="Plus Jakarta Sans Medium"/>
            </a:endParaRPr>
          </a:p>
        </p:txBody>
      </p:sp>
      <p:pic>
        <p:nvPicPr>
          <p:cNvPr id="94" name="Google Shape;94;p16"/>
          <p:cNvPicPr preferRelativeResize="0"/>
          <p:nvPr/>
        </p:nvPicPr>
        <p:blipFill>
          <a:blip r:embed="rId4">
            <a:alphaModFix/>
          </a:blip>
          <a:stretch>
            <a:fillRect/>
          </a:stretch>
        </p:blipFill>
        <p:spPr>
          <a:xfrm>
            <a:off x="77225" y="161512"/>
            <a:ext cx="1039823" cy="431175"/>
          </a:xfrm>
          <a:prstGeom prst="rect">
            <a:avLst/>
          </a:prstGeom>
          <a:noFill/>
          <a:ln>
            <a:noFill/>
          </a:ln>
        </p:spPr>
      </p:pic>
      <p:graphicFrame>
        <p:nvGraphicFramePr>
          <p:cNvPr id="95" name="Google Shape;95;p16"/>
          <p:cNvGraphicFramePr/>
          <p:nvPr/>
        </p:nvGraphicFramePr>
        <p:xfrm>
          <a:off x="465500" y="1408825"/>
          <a:ext cx="3000000" cy="3000000"/>
        </p:xfrm>
        <a:graphic>
          <a:graphicData uri="http://schemas.openxmlformats.org/drawingml/2006/table">
            <a:tbl>
              <a:tblPr>
                <a:noFill/>
                <a:tableStyleId>{B591478D-1E5E-48D0-B44D-6A23E2057799}</a:tableStyleId>
              </a:tblPr>
              <a:tblGrid>
                <a:gridCol w="3420700"/>
                <a:gridCol w="3420700"/>
              </a:tblGrid>
              <a:tr h="28365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0623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documents</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96" name="Google Shape;96;p16"/>
          <p:cNvSpPr txBox="1"/>
          <p:nvPr/>
        </p:nvSpPr>
        <p:spPr>
          <a:xfrm>
            <a:off x="381550" y="900700"/>
            <a:ext cx="68415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While your partner is teaching, listen carefully and jot down notes in each of the boxes.</a:t>
            </a:r>
            <a:endParaRPr sz="1200">
              <a:solidFill>
                <a:schemeClr val="dk1"/>
              </a:solidFill>
              <a:latin typeface="Inter"/>
              <a:ea typeface="Inter"/>
              <a:cs typeface="Inter"/>
              <a:sym typeface="Inter"/>
            </a:endParaRPr>
          </a:p>
        </p:txBody>
      </p:sp>
      <p:sp>
        <p:nvSpPr>
          <p:cNvPr id="97" name="Google Shape;97;p16"/>
          <p:cNvSpPr/>
          <p:nvPr/>
        </p:nvSpPr>
        <p:spPr>
          <a:xfrm>
            <a:off x="465500" y="4958975"/>
            <a:ext cx="6841500" cy="3612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latin typeface="Inter"/>
                <a:ea typeface="Inter"/>
                <a:cs typeface="Inter"/>
                <a:sym typeface="Inter"/>
              </a:rPr>
              <a:t>Learn from your Partner</a:t>
            </a:r>
            <a:endParaRPr b="1" sz="1500">
              <a:solidFill>
                <a:schemeClr val="lt1"/>
              </a:solidFill>
              <a:latin typeface="Inter"/>
              <a:ea typeface="Inter"/>
              <a:cs typeface="Inter"/>
              <a:sym typeface="Inter"/>
            </a:endParaRPr>
          </a:p>
        </p:txBody>
      </p:sp>
      <p:graphicFrame>
        <p:nvGraphicFramePr>
          <p:cNvPr id="98" name="Google Shape;98;p16"/>
          <p:cNvGraphicFramePr/>
          <p:nvPr/>
        </p:nvGraphicFramePr>
        <p:xfrm>
          <a:off x="465500" y="5427050"/>
          <a:ext cx="3000000" cy="3000000"/>
        </p:xfrm>
        <a:graphic>
          <a:graphicData uri="http://schemas.openxmlformats.org/drawingml/2006/table">
            <a:tbl>
              <a:tblPr>
                <a:noFill/>
                <a:tableStyleId>{B591478D-1E5E-48D0-B44D-6A23E2057799}</a:tableStyleId>
              </a:tblPr>
              <a:tblGrid>
                <a:gridCol w="3420700"/>
                <a:gridCol w="3420700"/>
              </a:tblGrid>
              <a:tr h="40810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Partner’s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1321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Partner’s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partner’s document set.</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 from your partner.</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2" name="Shape 102"/>
        <p:cNvGrpSpPr/>
        <p:nvPr/>
      </p:nvGrpSpPr>
      <p:grpSpPr>
        <a:xfrm>
          <a:off x="0" y="0"/>
          <a:ext cx="0" cy="0"/>
          <a:chOff x="0" y="0"/>
          <a:chExt cx="0" cy="0"/>
        </a:xfrm>
      </p:grpSpPr>
      <p:pic>
        <p:nvPicPr>
          <p:cNvPr id="103" name="Google Shape;103;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4" name="Google Shape;104;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5" name="Google Shape;105;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6" name="Google Shape;106;p17"/>
          <p:cNvSpPr txBox="1"/>
          <p:nvPr/>
        </p:nvSpPr>
        <p:spPr>
          <a:xfrm>
            <a:off x="730950" y="2181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 Mesopoatamian writing and architecture reveal about the complexity of its society?</a:t>
            </a:r>
            <a:endParaRPr i="1" sz="1700">
              <a:latin typeface="Inter"/>
              <a:ea typeface="Inter"/>
              <a:cs typeface="Inter"/>
              <a:sym typeface="Inter"/>
            </a:endParaRPr>
          </a:p>
        </p:txBody>
      </p:sp>
      <p:sp>
        <p:nvSpPr>
          <p:cNvPr id="107" name="Google Shape;107;p17"/>
          <p:cNvSpPr txBox="1"/>
          <p:nvPr/>
        </p:nvSpPr>
        <p:spPr>
          <a:xfrm>
            <a:off x="349644" y="1684801"/>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108" name="Google Shape;108;p17"/>
          <p:cNvSpPr txBox="1"/>
          <p:nvPr/>
        </p:nvSpPr>
        <p:spPr>
          <a:xfrm>
            <a:off x="455300" y="3710150"/>
            <a:ext cx="68619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Using a combination of writing and drawing, demonstrate how writing and monumental architecture shaped Mesopotamian civilization.. However, for your written component, you must “Say-it-in-Six!” You can use six words (no more, no less), but it does not have to be grammatically correct.</a:t>
            </a:r>
            <a:endParaRPr>
              <a:solidFill>
                <a:schemeClr val="dk1"/>
              </a:solidFill>
              <a:latin typeface="Halant"/>
              <a:ea typeface="Halant"/>
              <a:cs typeface="Halant"/>
              <a:sym typeface="Halant"/>
            </a:endParaRPr>
          </a:p>
        </p:txBody>
      </p:sp>
      <p:pic>
        <p:nvPicPr>
          <p:cNvPr id="109" name="Google Shape;109;p17"/>
          <p:cNvPicPr preferRelativeResize="0"/>
          <p:nvPr/>
        </p:nvPicPr>
        <p:blipFill rotWithShape="1">
          <a:blip r:embed="rId4">
            <a:alphaModFix/>
          </a:blip>
          <a:srcRect b="0" l="3067" r="43313" t="0"/>
          <a:stretch/>
        </p:blipFill>
        <p:spPr>
          <a:xfrm>
            <a:off x="284225" y="5195050"/>
            <a:ext cx="3601973" cy="3778650"/>
          </a:xfrm>
          <a:prstGeom prst="rect">
            <a:avLst/>
          </a:prstGeom>
          <a:noFill/>
          <a:ln>
            <a:noFill/>
          </a:ln>
        </p:spPr>
      </p:pic>
      <p:sp>
        <p:nvSpPr>
          <p:cNvPr id="110" name="Google Shape;110;p17"/>
          <p:cNvSpPr/>
          <p:nvPr/>
        </p:nvSpPr>
        <p:spPr>
          <a:xfrm>
            <a:off x="3999275" y="5136675"/>
            <a:ext cx="3602100" cy="4266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11" name="Google Shape;111;p17"/>
          <p:cNvSpPr txBox="1"/>
          <p:nvPr/>
        </p:nvSpPr>
        <p:spPr>
          <a:xfrm>
            <a:off x="5151425" y="4682625"/>
            <a:ext cx="12978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Plus Jakarta Sans"/>
                <a:ea typeface="Plus Jakarta Sans"/>
                <a:cs typeface="Plus Jakarta Sans"/>
                <a:sym typeface="Plus Jakarta Sans"/>
              </a:rPr>
              <a:t>Drawing</a:t>
            </a:r>
            <a:endParaRPr b="1" sz="2000">
              <a:solidFill>
                <a:schemeClr val="dk1"/>
              </a:solidFill>
              <a:latin typeface="Plus Jakarta Sans"/>
              <a:ea typeface="Plus Jakarta Sans"/>
              <a:cs typeface="Plus Jakarta Sans"/>
              <a:sym typeface="Plus Jakarta Sans"/>
            </a:endParaRPr>
          </a:p>
        </p:txBody>
      </p:sp>
      <p:sp>
        <p:nvSpPr>
          <p:cNvPr id="112" name="Google Shape;112;p1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3: Seeds of Civilization</a:t>
            </a:r>
            <a:endParaRPr sz="1700">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Exit Ticket - Lesson 6</a:t>
            </a:r>
            <a:endParaRPr sz="1500">
              <a:solidFill>
                <a:srgbClr val="000000"/>
              </a:solidFill>
              <a:latin typeface="Plus Jakarta Sans Medium"/>
              <a:ea typeface="Plus Jakarta Sans Medium"/>
              <a:cs typeface="Plus Jakarta Sans Medium"/>
              <a:sym typeface="Plus Jakarta Sans Medium"/>
            </a:endParaRPr>
          </a:p>
        </p:txBody>
      </p:sp>
      <p:pic>
        <p:nvPicPr>
          <p:cNvPr id="113" name="Google Shape;113;p17"/>
          <p:cNvPicPr preferRelativeResize="0"/>
          <p:nvPr/>
        </p:nvPicPr>
        <p:blipFill>
          <a:blip r:embed="rId5">
            <a:alphaModFix/>
          </a:blip>
          <a:stretch>
            <a:fillRect/>
          </a:stretch>
        </p:blipFill>
        <p:spPr>
          <a:xfrm>
            <a:off x="216272" y="230997"/>
            <a:ext cx="1056536" cy="43811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