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Lst>
  <p:sldSz cy="5143500" cx="9144000"/>
  <p:notesSz cx="6858000" cy="9144000"/>
  <p:embeddedFontLst>
    <p:embeddedFont>
      <p:font typeface="Halant"/>
      <p:bold r:id="rId15"/>
    </p:embeddedFont>
    <p:embeddedFont>
      <p:font typeface="Inter"/>
      <p:regular r:id="rId16"/>
      <p:bold r:id="rId17"/>
      <p:italic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5D13AD2-A8F0-41C6-990E-135C648E1B0C}">
  <a:tblStyle styleId="{85D13AD2-A8F0-41C6-990E-135C648E1B0C}"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Halant-bold.fntdata"/><Relationship Id="rId14" Type="http://schemas.openxmlformats.org/officeDocument/2006/relationships/slide" Target="slides/slide8.xml"/><Relationship Id="rId17" Type="http://schemas.openxmlformats.org/officeDocument/2006/relationships/font" Target="fonts/Inter-bold.fntdata"/><Relationship Id="rId16" Type="http://schemas.openxmlformats.org/officeDocument/2006/relationships/font" Target="fonts/Inter-regular.fntdata"/><Relationship Id="rId5" Type="http://schemas.openxmlformats.org/officeDocument/2006/relationships/slideMaster" Target="slideMasters/slideMaster1.xml"/><Relationship Id="rId19" Type="http://schemas.openxmlformats.org/officeDocument/2006/relationships/font" Target="fonts/Inter-boldItalic.fntdata"/><Relationship Id="rId6" Type="http://schemas.openxmlformats.org/officeDocument/2006/relationships/notesMaster" Target="notesMasters/notesMaster1.xml"/><Relationship Id="rId18" Type="http://schemas.openxmlformats.org/officeDocument/2006/relationships/font" Target="fonts/Inter-italic.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a4c8e3b82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g2a4c8e3b82f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32b28340b15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g32b28340b15_0_10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6179ae93bf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g36179ae93bf_0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3746e8c4288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g3746e8c4288_0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746e8c4288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g3746e8c4288_0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367ea63937d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g367ea63937d_0_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367ea63937d_0_2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g367ea63937d_0_28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367ea63937d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g367ea63937d_0_4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15.png"/><Relationship Id="rId5" Type="http://schemas.openxmlformats.org/officeDocument/2006/relationships/image" Target="../media/image18.png"/><Relationship Id="rId6"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grpSp>
        <p:nvGrpSpPr>
          <p:cNvPr id="54" name="Google Shape;54;p13"/>
          <p:cNvGrpSpPr/>
          <p:nvPr/>
        </p:nvGrpSpPr>
        <p:grpSpPr>
          <a:xfrm>
            <a:off x="-15535" y="-90413"/>
            <a:ext cx="2119669" cy="5233992"/>
            <a:chOff x="0" y="-241102"/>
            <a:chExt cx="5652450" cy="13957313"/>
          </a:xfrm>
        </p:grpSpPr>
        <p:grpSp>
          <p:nvGrpSpPr>
            <p:cNvPr id="55" name="Google Shape;55;p13"/>
            <p:cNvGrpSpPr/>
            <p:nvPr/>
          </p:nvGrpSpPr>
          <p:grpSpPr>
            <a:xfrm>
              <a:off x="2826056" y="-241102"/>
              <a:ext cx="2826394" cy="13957313"/>
              <a:chOff x="0" y="-47625"/>
              <a:chExt cx="558300" cy="2757000"/>
            </a:xfrm>
          </p:grpSpPr>
          <p:sp>
            <p:nvSpPr>
              <p:cNvPr id="56" name="Google Shape;56;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57" name="Google Shape;57;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58" name="Google Shape;58;p13"/>
            <p:cNvGrpSpPr/>
            <p:nvPr/>
          </p:nvGrpSpPr>
          <p:grpSpPr>
            <a:xfrm>
              <a:off x="1413028" y="-241102"/>
              <a:ext cx="2826394" cy="13957313"/>
              <a:chOff x="0" y="-47625"/>
              <a:chExt cx="558300" cy="2757000"/>
            </a:xfrm>
          </p:grpSpPr>
          <p:sp>
            <p:nvSpPr>
              <p:cNvPr id="59" name="Google Shape;59;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60" name="Google Shape;60;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61" name="Google Shape;61;p13"/>
            <p:cNvGrpSpPr/>
            <p:nvPr/>
          </p:nvGrpSpPr>
          <p:grpSpPr>
            <a:xfrm>
              <a:off x="0" y="-241102"/>
              <a:ext cx="2826394" cy="13957313"/>
              <a:chOff x="0" y="-47625"/>
              <a:chExt cx="558300" cy="2757000"/>
            </a:xfrm>
          </p:grpSpPr>
          <p:sp>
            <p:nvSpPr>
              <p:cNvPr id="62" name="Google Shape;62;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63" name="Google Shape;63;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sp>
        <p:nvSpPr>
          <p:cNvPr id="64" name="Google Shape;64;p13"/>
          <p:cNvSpPr/>
          <p:nvPr/>
        </p:nvSpPr>
        <p:spPr>
          <a:xfrm>
            <a:off x="6315599" y="-3488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65" name="Google Shape;65;p13"/>
          <p:cNvSpPr txBox="1"/>
          <p:nvPr/>
        </p:nvSpPr>
        <p:spPr>
          <a:xfrm>
            <a:off x="2513801" y="3059804"/>
            <a:ext cx="6312600" cy="384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lang="en" sz="2500">
                <a:solidFill>
                  <a:srgbClr val="231F20"/>
                </a:solidFill>
                <a:latin typeface="Inter"/>
                <a:ea typeface="Inter"/>
                <a:cs typeface="Inter"/>
                <a:sym typeface="Inter"/>
              </a:rPr>
              <a:t>Unit 3: Seeds of Civilization</a:t>
            </a:r>
            <a:endParaRPr sz="300"/>
          </a:p>
        </p:txBody>
      </p:sp>
      <p:sp>
        <p:nvSpPr>
          <p:cNvPr id="66" name="Google Shape;66;p13"/>
          <p:cNvSpPr/>
          <p:nvPr/>
        </p:nvSpPr>
        <p:spPr>
          <a:xfrm>
            <a:off x="5559048"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67" name="Google Shape;67;p13"/>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68" name="Google Shape;68;p13"/>
          <p:cNvCxnSpPr/>
          <p:nvPr/>
        </p:nvCxnSpPr>
        <p:spPr>
          <a:xfrm flipH="1" rot="10800000">
            <a:off x="326967" y="-1334"/>
            <a:ext cx="1800" cy="1447800"/>
          </a:xfrm>
          <a:prstGeom prst="straightConnector1">
            <a:avLst/>
          </a:prstGeom>
          <a:noFill/>
          <a:ln cap="flat" cmpd="sng" w="114300">
            <a:solidFill>
              <a:srgbClr val="000000"/>
            </a:solidFill>
            <a:prstDash val="solid"/>
            <a:round/>
            <a:headEnd len="sm" w="sm" type="none"/>
            <a:tailEnd len="sm" w="sm" type="none"/>
          </a:ln>
        </p:spPr>
      </p:cxnSp>
      <p:cxnSp>
        <p:nvCxnSpPr>
          <p:cNvPr id="69" name="Google Shape;69;p13"/>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70" name="Google Shape;70;p13"/>
          <p:cNvSpPr txBox="1"/>
          <p:nvPr/>
        </p:nvSpPr>
        <p:spPr>
          <a:xfrm>
            <a:off x="2513800" y="1608438"/>
            <a:ext cx="6502200" cy="1446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700">
                <a:solidFill>
                  <a:srgbClr val="231F20"/>
                </a:solidFill>
                <a:latin typeface="Halant"/>
                <a:ea typeface="Halant"/>
                <a:cs typeface="Halant"/>
                <a:sym typeface="Halant"/>
              </a:rPr>
              <a:t>LAW &amp; ORDER IN EARLY MESOPOTAMIA</a:t>
            </a:r>
            <a:endParaRPr sz="47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4"/>
          <p:cNvSpPr txBox="1"/>
          <p:nvPr/>
        </p:nvSpPr>
        <p:spPr>
          <a:xfrm>
            <a:off x="895670" y="1981390"/>
            <a:ext cx="7352700" cy="7695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 sz="2500">
                <a:solidFill>
                  <a:schemeClr val="dk1"/>
                </a:solidFill>
                <a:latin typeface="Inter"/>
                <a:ea typeface="Inter"/>
                <a:cs typeface="Inter"/>
                <a:sym typeface="Inter"/>
              </a:rPr>
              <a:t>How did laws in Mesopotamia reflect the values, religion, and social structure of the civilization?</a:t>
            </a:r>
            <a:endParaRPr i="1" sz="2500">
              <a:solidFill>
                <a:schemeClr val="dk1"/>
              </a:solidFill>
              <a:latin typeface="Inter"/>
              <a:ea typeface="Inter"/>
              <a:cs typeface="Inter"/>
              <a:sym typeface="Inter"/>
            </a:endParaRPr>
          </a:p>
        </p:txBody>
      </p:sp>
      <p:sp>
        <p:nvSpPr>
          <p:cNvPr id="76" name="Google Shape;76;p14"/>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77" name="Google Shape;77;p14"/>
          <p:cNvGrpSpPr/>
          <p:nvPr/>
        </p:nvGrpSpPr>
        <p:grpSpPr>
          <a:xfrm>
            <a:off x="-127008" y="4615004"/>
            <a:ext cx="9398022" cy="468724"/>
            <a:chOff x="204" y="0"/>
            <a:chExt cx="25061391" cy="1249931"/>
          </a:xfrm>
        </p:grpSpPr>
        <p:grpSp>
          <p:nvGrpSpPr>
            <p:cNvPr id="78" name="Google Shape;78;p14"/>
            <p:cNvGrpSpPr/>
            <p:nvPr/>
          </p:nvGrpSpPr>
          <p:grpSpPr>
            <a:xfrm rot="5400000">
              <a:off x="12002369" y="-11663474"/>
              <a:ext cx="1249931" cy="24576878"/>
              <a:chOff x="0" y="-38100"/>
              <a:chExt cx="246900" cy="4854692"/>
            </a:xfrm>
          </p:grpSpPr>
          <p:sp>
            <p:nvSpPr>
              <p:cNvPr id="79" name="Google Shape;79;p1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80" name="Google Shape;80;p1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1" name="Google Shape;81;p1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82" name="Google Shape;82;p1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83" name="Google Shape;83;p1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84" name="Google Shape;84;p14"/>
          <p:cNvSpPr txBox="1"/>
          <p:nvPr/>
        </p:nvSpPr>
        <p:spPr>
          <a:xfrm>
            <a:off x="1276990" y="971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SUPPORTING QUESTION</a:t>
            </a:r>
            <a:endParaRPr sz="700"/>
          </a:p>
        </p:txBody>
      </p:sp>
      <p:grpSp>
        <p:nvGrpSpPr>
          <p:cNvPr id="85" name="Google Shape;85;p14"/>
          <p:cNvGrpSpPr/>
          <p:nvPr/>
        </p:nvGrpSpPr>
        <p:grpSpPr>
          <a:xfrm>
            <a:off x="7929578" y="-49020"/>
            <a:ext cx="781313" cy="885635"/>
            <a:chOff x="0" y="-130721"/>
            <a:chExt cx="2083500" cy="2361695"/>
          </a:xfrm>
        </p:grpSpPr>
        <p:grpSp>
          <p:nvGrpSpPr>
            <p:cNvPr id="86" name="Google Shape;86;p14"/>
            <p:cNvGrpSpPr/>
            <p:nvPr/>
          </p:nvGrpSpPr>
          <p:grpSpPr>
            <a:xfrm>
              <a:off x="75599" y="-130721"/>
              <a:ext cx="1932614" cy="2361695"/>
              <a:chOff x="0" y="-47625"/>
              <a:chExt cx="704100" cy="860425"/>
            </a:xfrm>
          </p:grpSpPr>
          <p:sp>
            <p:nvSpPr>
              <p:cNvPr id="87" name="Google Shape;87;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8" name="Google Shape;88;p1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9" name="Google Shape;89;p1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a:t>
              </a:r>
              <a:endParaRPr sz="700">
                <a:solidFill>
                  <a:schemeClr val="lt1"/>
                </a:solidFill>
              </a:endParaRPr>
            </a:p>
          </p:txBody>
        </p:sp>
      </p:grpSp>
      <p:sp>
        <p:nvSpPr>
          <p:cNvPr id="90" name="Google Shape;90;p14"/>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15"/>
          <p:cNvSpPr txBox="1"/>
          <p:nvPr/>
        </p:nvSpPr>
        <p:spPr>
          <a:xfrm>
            <a:off x="2286000" y="1647975"/>
            <a:ext cx="6374400" cy="2216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SzPts val="1100"/>
              <a:buFont typeface="Arial"/>
              <a:buNone/>
            </a:pPr>
            <a:r>
              <a:rPr b="1" lang="en" sz="2400">
                <a:solidFill>
                  <a:schemeClr val="dk1"/>
                </a:solidFill>
                <a:latin typeface="Inter"/>
                <a:ea typeface="Inter"/>
                <a:cs typeface="Inter"/>
                <a:sym typeface="Inter"/>
              </a:rPr>
              <a:t>Evaluating Evidence - </a:t>
            </a:r>
            <a:r>
              <a:rPr lang="en" sz="2400">
                <a:solidFill>
                  <a:schemeClr val="dk1"/>
                </a:solidFill>
                <a:latin typeface="Inter"/>
                <a:ea typeface="Inter"/>
                <a:cs typeface="Inter"/>
                <a:sym typeface="Inter"/>
              </a:rPr>
              <a:t>Thinking historically means identifying the evidence related to a claim, assessing its validity, and corroborating it by comparing multiple sources' interpretations of events, developments, or processes.</a:t>
            </a:r>
            <a:endParaRPr sz="2400">
              <a:solidFill>
                <a:schemeClr val="dk1"/>
              </a:solidFill>
              <a:latin typeface="Inter"/>
              <a:ea typeface="Inter"/>
              <a:cs typeface="Inter"/>
              <a:sym typeface="Inter"/>
            </a:endParaRPr>
          </a:p>
        </p:txBody>
      </p:sp>
      <p:sp>
        <p:nvSpPr>
          <p:cNvPr id="96" name="Google Shape;96;p15"/>
          <p:cNvSpPr/>
          <p:nvPr/>
        </p:nvSpPr>
        <p:spPr>
          <a:xfrm>
            <a:off x="7420371" y="3904612"/>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97" name="Google Shape;97;p15"/>
          <p:cNvGrpSpPr/>
          <p:nvPr/>
        </p:nvGrpSpPr>
        <p:grpSpPr>
          <a:xfrm>
            <a:off x="-127008" y="4615004"/>
            <a:ext cx="9398022" cy="468724"/>
            <a:chOff x="204" y="0"/>
            <a:chExt cx="25061391" cy="1249931"/>
          </a:xfrm>
        </p:grpSpPr>
        <p:grpSp>
          <p:nvGrpSpPr>
            <p:cNvPr id="98" name="Google Shape;98;p15"/>
            <p:cNvGrpSpPr/>
            <p:nvPr/>
          </p:nvGrpSpPr>
          <p:grpSpPr>
            <a:xfrm rot="5400000">
              <a:off x="12002369" y="-11663474"/>
              <a:ext cx="1249931" cy="24576878"/>
              <a:chOff x="0" y="-38100"/>
              <a:chExt cx="246900" cy="4854692"/>
            </a:xfrm>
          </p:grpSpPr>
          <p:sp>
            <p:nvSpPr>
              <p:cNvPr id="99" name="Google Shape;99;p1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00" name="Google Shape;100;p15"/>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01" name="Google Shape;101;p1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02" name="Google Shape;102;p1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03" name="Google Shape;103;p1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04" name="Google Shape;104;p15"/>
          <p:cNvSpPr txBox="1"/>
          <p:nvPr/>
        </p:nvSpPr>
        <p:spPr>
          <a:xfrm>
            <a:off x="362324" y="836613"/>
            <a:ext cx="8419500" cy="600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900">
                <a:solidFill>
                  <a:srgbClr val="231F20"/>
                </a:solidFill>
                <a:latin typeface="Halant"/>
                <a:ea typeface="Halant"/>
                <a:cs typeface="Halant"/>
                <a:sym typeface="Halant"/>
              </a:rPr>
              <a:t>HISTORICAL THINKING SKILL</a:t>
            </a:r>
            <a:endParaRPr sz="400"/>
          </a:p>
        </p:txBody>
      </p:sp>
      <p:grpSp>
        <p:nvGrpSpPr>
          <p:cNvPr id="105" name="Google Shape;105;p15"/>
          <p:cNvGrpSpPr/>
          <p:nvPr/>
        </p:nvGrpSpPr>
        <p:grpSpPr>
          <a:xfrm>
            <a:off x="7929578" y="-49020"/>
            <a:ext cx="781313" cy="885635"/>
            <a:chOff x="0" y="-130721"/>
            <a:chExt cx="2083500" cy="2361695"/>
          </a:xfrm>
        </p:grpSpPr>
        <p:grpSp>
          <p:nvGrpSpPr>
            <p:cNvPr id="106" name="Google Shape;106;p15"/>
            <p:cNvGrpSpPr/>
            <p:nvPr/>
          </p:nvGrpSpPr>
          <p:grpSpPr>
            <a:xfrm>
              <a:off x="75599" y="-130721"/>
              <a:ext cx="1932614" cy="2361695"/>
              <a:chOff x="0" y="-47625"/>
              <a:chExt cx="704100" cy="860425"/>
            </a:xfrm>
          </p:grpSpPr>
          <p:sp>
            <p:nvSpPr>
              <p:cNvPr id="107" name="Google Shape;107;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8" name="Google Shape;108;p15"/>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09" name="Google Shape;109;p1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2</a:t>
              </a:r>
              <a:endParaRPr sz="700">
                <a:solidFill>
                  <a:schemeClr val="lt1"/>
                </a:solidFill>
              </a:endParaRPr>
            </a:p>
          </p:txBody>
        </p:sp>
      </p:grpSp>
      <p:sp>
        <p:nvSpPr>
          <p:cNvPr id="110" name="Google Shape;110;p15"/>
          <p:cNvSpPr/>
          <p:nvPr/>
        </p:nvSpPr>
        <p:spPr>
          <a:xfrm>
            <a:off x="-1313786" y="-40228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11" name="Google Shape;111;p15"/>
          <p:cNvPicPr preferRelativeResize="0"/>
          <p:nvPr/>
        </p:nvPicPr>
        <p:blipFill>
          <a:blip r:embed="rId4">
            <a:alphaModFix/>
          </a:blip>
          <a:stretch>
            <a:fillRect/>
          </a:stretch>
        </p:blipFill>
        <p:spPr>
          <a:xfrm>
            <a:off x="499175" y="1732588"/>
            <a:ext cx="1496550" cy="14965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16"/>
          <p:cNvSpPr/>
          <p:nvPr/>
        </p:nvSpPr>
        <p:spPr>
          <a:xfrm>
            <a:off x="6706655" y="379402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17" name="Google Shape;117;p16"/>
          <p:cNvGrpSpPr/>
          <p:nvPr/>
        </p:nvGrpSpPr>
        <p:grpSpPr>
          <a:xfrm>
            <a:off x="7929578" y="-49020"/>
            <a:ext cx="781313" cy="885635"/>
            <a:chOff x="0" y="-130721"/>
            <a:chExt cx="2083500" cy="2361695"/>
          </a:xfrm>
        </p:grpSpPr>
        <p:grpSp>
          <p:nvGrpSpPr>
            <p:cNvPr id="118" name="Google Shape;118;p16"/>
            <p:cNvGrpSpPr/>
            <p:nvPr/>
          </p:nvGrpSpPr>
          <p:grpSpPr>
            <a:xfrm>
              <a:off x="75599" y="-130721"/>
              <a:ext cx="1932614" cy="2361695"/>
              <a:chOff x="0" y="-47625"/>
              <a:chExt cx="704100" cy="860425"/>
            </a:xfrm>
          </p:grpSpPr>
          <p:sp>
            <p:nvSpPr>
              <p:cNvPr id="119" name="Google Shape;119;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0" name="Google Shape;120;p1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21" name="Google Shape;121;p1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3</a:t>
              </a:r>
              <a:endParaRPr sz="700">
                <a:solidFill>
                  <a:schemeClr val="dk1"/>
                </a:solidFill>
              </a:endParaRPr>
            </a:p>
          </p:txBody>
        </p:sp>
      </p:grpSp>
      <p:sp>
        <p:nvSpPr>
          <p:cNvPr id="122" name="Google Shape;122;p16"/>
          <p:cNvSpPr/>
          <p:nvPr/>
        </p:nvSpPr>
        <p:spPr>
          <a:xfrm>
            <a:off x="-1630103" y="-49021"/>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23" name="Google Shape;123;p16"/>
          <p:cNvGrpSpPr/>
          <p:nvPr/>
        </p:nvGrpSpPr>
        <p:grpSpPr>
          <a:xfrm>
            <a:off x="-127008" y="4615004"/>
            <a:ext cx="9398022" cy="468724"/>
            <a:chOff x="204" y="0"/>
            <a:chExt cx="25061391" cy="1249931"/>
          </a:xfrm>
        </p:grpSpPr>
        <p:grpSp>
          <p:nvGrpSpPr>
            <p:cNvPr id="124" name="Google Shape;124;p16"/>
            <p:cNvGrpSpPr/>
            <p:nvPr/>
          </p:nvGrpSpPr>
          <p:grpSpPr>
            <a:xfrm rot="5400000">
              <a:off x="12002369" y="-11663474"/>
              <a:ext cx="1249931" cy="24576878"/>
              <a:chOff x="0" y="-38100"/>
              <a:chExt cx="246900" cy="4854692"/>
            </a:xfrm>
          </p:grpSpPr>
          <p:sp>
            <p:nvSpPr>
              <p:cNvPr id="125" name="Google Shape;125;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26" name="Google Shape;126;p1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27" name="Google Shape;127;p1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a:solidFill>
                    <a:srgbClr val="231F20"/>
                  </a:solidFill>
                  <a:latin typeface="Halant"/>
                  <a:ea typeface="Halant"/>
                  <a:cs typeface="Halant"/>
                  <a:sym typeface="Halant"/>
                </a:rPr>
                <a:t>5</a:t>
              </a:r>
              <a:endParaRPr sz="700"/>
            </a:p>
          </p:txBody>
        </p:sp>
        <p:cxnSp>
          <p:nvCxnSpPr>
            <p:cNvPr id="128" name="Google Shape;128;p1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29" name="Google Shape;129;p1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30" name="Google Shape;130;p16"/>
          <p:cNvSpPr txBox="1"/>
          <p:nvPr/>
        </p:nvSpPr>
        <p:spPr>
          <a:xfrm>
            <a:off x="157700" y="1267700"/>
            <a:ext cx="5232600" cy="3365700"/>
          </a:xfrm>
          <a:prstGeom prst="rect">
            <a:avLst/>
          </a:prstGeom>
          <a:noFill/>
          <a:ln>
            <a:noFill/>
          </a:ln>
        </p:spPr>
        <p:txBody>
          <a:bodyPr anchorCtr="0" anchor="t" bIns="45725" lIns="45725" spcFirstLastPara="1" rIns="45725" wrap="square" tIns="45725">
            <a:spAutoFit/>
          </a:bodyPr>
          <a:lstStyle/>
          <a:p>
            <a:pPr indent="-203200" lvl="0" marL="457200" rtl="0" algn="l">
              <a:spcBef>
                <a:spcPts val="0"/>
              </a:spcBef>
              <a:spcAft>
                <a:spcPts val="0"/>
              </a:spcAft>
              <a:buClr>
                <a:schemeClr val="dk1"/>
              </a:buClr>
              <a:buSzPts val="1400"/>
              <a:buFont typeface="Inter"/>
              <a:buChar char="●"/>
            </a:pPr>
            <a:r>
              <a:rPr lang="en">
                <a:solidFill>
                  <a:schemeClr val="dk1"/>
                </a:solidFill>
                <a:latin typeface="Inter"/>
                <a:ea typeface="Inter"/>
                <a:cs typeface="Inter"/>
                <a:sym typeface="Inter"/>
              </a:rPr>
              <a:t>Hammurabi’s Code is one of the oldest written law codes in the world, dating back to the 1700s BCE. This makes it close to 4,000 years old.</a:t>
            </a:r>
            <a:endParaRPr>
              <a:solidFill>
                <a:schemeClr val="dk1"/>
              </a:solidFill>
              <a:latin typeface="Inter"/>
              <a:ea typeface="Inter"/>
              <a:cs typeface="Inter"/>
              <a:sym typeface="Inter"/>
            </a:endParaRPr>
          </a:p>
          <a:p>
            <a:pPr indent="0" lvl="0" marL="457200" rtl="0" algn="l">
              <a:spcBef>
                <a:spcPts val="500"/>
              </a:spcBef>
              <a:spcAft>
                <a:spcPts val="0"/>
              </a:spcAft>
              <a:buNone/>
            </a:pPr>
            <a:r>
              <a:rPr lang="en">
                <a:solidFill>
                  <a:schemeClr val="dk1"/>
                </a:solidFill>
                <a:latin typeface="Inter"/>
                <a:ea typeface="Inter"/>
                <a:cs typeface="Inter"/>
                <a:sym typeface="Inter"/>
              </a:rPr>
              <a:t> </a:t>
            </a:r>
            <a:endParaRPr>
              <a:solidFill>
                <a:schemeClr val="dk1"/>
              </a:solidFill>
              <a:latin typeface="Inter"/>
              <a:ea typeface="Inter"/>
              <a:cs typeface="Inter"/>
              <a:sym typeface="Inter"/>
            </a:endParaRPr>
          </a:p>
          <a:p>
            <a:pPr indent="-203200" lvl="0" marL="457200" rtl="0" algn="l">
              <a:spcBef>
                <a:spcPts val="500"/>
              </a:spcBef>
              <a:spcAft>
                <a:spcPts val="0"/>
              </a:spcAft>
              <a:buClr>
                <a:schemeClr val="dk1"/>
              </a:buClr>
              <a:buSzPts val="1400"/>
              <a:buFont typeface="Inter"/>
              <a:buChar char="●"/>
            </a:pPr>
            <a:r>
              <a:rPr lang="en">
                <a:solidFill>
                  <a:schemeClr val="dk1"/>
                </a:solidFill>
                <a:latin typeface="Inter"/>
                <a:ea typeface="Inter"/>
                <a:cs typeface="Inter"/>
                <a:sym typeface="Inter"/>
              </a:rPr>
              <a:t>Hammurabi was a member of the Amorite dynasty who united all of Mesopotamia under the Babylonian Empire. He became king of Babylon in 1792 BCE and ruled until 1750 BCE.</a:t>
            </a:r>
            <a:endParaRPr>
              <a:solidFill>
                <a:schemeClr val="dk1"/>
              </a:solidFill>
              <a:latin typeface="Inter"/>
              <a:ea typeface="Inter"/>
              <a:cs typeface="Inter"/>
              <a:sym typeface="Inter"/>
            </a:endParaRPr>
          </a:p>
          <a:p>
            <a:pPr indent="0" lvl="0" marL="457200" rtl="0" algn="l">
              <a:spcBef>
                <a:spcPts val="500"/>
              </a:spcBef>
              <a:spcAft>
                <a:spcPts val="0"/>
              </a:spcAft>
              <a:buNone/>
            </a:pPr>
            <a:r>
              <a:t/>
            </a:r>
            <a:endParaRPr>
              <a:solidFill>
                <a:schemeClr val="dk1"/>
              </a:solidFill>
              <a:latin typeface="Inter"/>
              <a:ea typeface="Inter"/>
              <a:cs typeface="Inter"/>
              <a:sym typeface="Inter"/>
            </a:endParaRPr>
          </a:p>
          <a:p>
            <a:pPr indent="-203200" lvl="0" marL="457200" rtl="0" algn="l">
              <a:spcBef>
                <a:spcPts val="500"/>
              </a:spcBef>
              <a:spcAft>
                <a:spcPts val="0"/>
              </a:spcAft>
              <a:buClr>
                <a:schemeClr val="dk1"/>
              </a:buClr>
              <a:buSzPts val="1400"/>
              <a:buFont typeface="Inter"/>
              <a:buChar char="●"/>
            </a:pPr>
            <a:r>
              <a:rPr lang="en">
                <a:solidFill>
                  <a:schemeClr val="dk1"/>
                </a:solidFill>
                <a:latin typeface="Inter"/>
                <a:ea typeface="Inter"/>
                <a:cs typeface="Inter"/>
                <a:sym typeface="Inter"/>
              </a:rPr>
              <a:t>Ancient Mesopotamian society was divided into strict social classes, where nobles and free men had more rights and protections than slaves and common workers, which was common in many early civilizations.</a:t>
            </a:r>
            <a:endParaRPr>
              <a:solidFill>
                <a:schemeClr val="dk1"/>
              </a:solidFill>
              <a:latin typeface="Inter"/>
              <a:ea typeface="Inter"/>
              <a:cs typeface="Inter"/>
              <a:sym typeface="Inter"/>
            </a:endParaRPr>
          </a:p>
        </p:txBody>
      </p:sp>
      <p:sp>
        <p:nvSpPr>
          <p:cNvPr id="131" name="Google Shape;131;p16"/>
          <p:cNvSpPr txBox="1"/>
          <p:nvPr/>
        </p:nvSpPr>
        <p:spPr>
          <a:xfrm>
            <a:off x="794300" y="98000"/>
            <a:ext cx="7367400" cy="11697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800">
                <a:solidFill>
                  <a:srgbClr val="231F20"/>
                </a:solidFill>
                <a:latin typeface="Halant"/>
                <a:ea typeface="Halant"/>
                <a:cs typeface="Halant"/>
                <a:sym typeface="Halant"/>
              </a:rPr>
              <a:t>KING HAMMURABI OF BABYLON</a:t>
            </a:r>
            <a:endParaRPr sz="300"/>
          </a:p>
        </p:txBody>
      </p:sp>
      <p:pic>
        <p:nvPicPr>
          <p:cNvPr id="132" name="Google Shape;132;p16"/>
          <p:cNvPicPr preferRelativeResize="0"/>
          <p:nvPr/>
        </p:nvPicPr>
        <p:blipFill>
          <a:blip r:embed="rId4">
            <a:alphaModFix/>
          </a:blip>
          <a:stretch>
            <a:fillRect/>
          </a:stretch>
        </p:blipFill>
        <p:spPr>
          <a:xfrm>
            <a:off x="5928987" y="999975"/>
            <a:ext cx="2644374" cy="2919148"/>
          </a:xfrm>
          <a:prstGeom prst="rect">
            <a:avLst/>
          </a:prstGeom>
          <a:noFill/>
          <a:ln>
            <a:noFill/>
          </a:ln>
        </p:spPr>
      </p:pic>
      <p:sp>
        <p:nvSpPr>
          <p:cNvPr id="133" name="Google Shape;133;p16"/>
          <p:cNvSpPr txBox="1"/>
          <p:nvPr/>
        </p:nvSpPr>
        <p:spPr>
          <a:xfrm>
            <a:off x="5751175" y="3999250"/>
            <a:ext cx="3000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202122"/>
                </a:solidFill>
                <a:highlight>
                  <a:srgbClr val="F8F9FA"/>
                </a:highlight>
              </a:rPr>
              <a:t>Source: Stele of Hammurabi, created between circa 1793 and circa 1751 BC. CC BY 3.0</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17"/>
          <p:cNvSpPr/>
          <p:nvPr/>
        </p:nvSpPr>
        <p:spPr>
          <a:xfrm>
            <a:off x="7420371" y="3904612"/>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39" name="Google Shape;139;p17"/>
          <p:cNvGrpSpPr/>
          <p:nvPr/>
        </p:nvGrpSpPr>
        <p:grpSpPr>
          <a:xfrm>
            <a:off x="-127008" y="4615004"/>
            <a:ext cx="9398022" cy="468724"/>
            <a:chOff x="204" y="0"/>
            <a:chExt cx="25061391" cy="1249931"/>
          </a:xfrm>
        </p:grpSpPr>
        <p:grpSp>
          <p:nvGrpSpPr>
            <p:cNvPr id="140" name="Google Shape;140;p17"/>
            <p:cNvGrpSpPr/>
            <p:nvPr/>
          </p:nvGrpSpPr>
          <p:grpSpPr>
            <a:xfrm rot="5400000">
              <a:off x="12002369" y="-11663474"/>
              <a:ext cx="1249931" cy="24576878"/>
              <a:chOff x="0" y="-38100"/>
              <a:chExt cx="246900" cy="4854692"/>
            </a:xfrm>
          </p:grpSpPr>
          <p:sp>
            <p:nvSpPr>
              <p:cNvPr id="141" name="Google Shape;141;p1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42" name="Google Shape;142;p1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43" name="Google Shape;143;p1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44" name="Google Shape;144;p1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45" name="Google Shape;145;p1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46" name="Google Shape;146;p17"/>
          <p:cNvSpPr txBox="1"/>
          <p:nvPr/>
        </p:nvSpPr>
        <p:spPr>
          <a:xfrm>
            <a:off x="362324" y="150813"/>
            <a:ext cx="8419500" cy="600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900">
                <a:solidFill>
                  <a:srgbClr val="231F20"/>
                </a:solidFill>
                <a:latin typeface="Halant"/>
                <a:ea typeface="Halant"/>
                <a:cs typeface="Halant"/>
                <a:sym typeface="Halant"/>
              </a:rPr>
              <a:t>BABYLONIA</a:t>
            </a:r>
            <a:endParaRPr sz="400"/>
          </a:p>
        </p:txBody>
      </p:sp>
      <p:grpSp>
        <p:nvGrpSpPr>
          <p:cNvPr id="147" name="Google Shape;147;p17"/>
          <p:cNvGrpSpPr/>
          <p:nvPr/>
        </p:nvGrpSpPr>
        <p:grpSpPr>
          <a:xfrm>
            <a:off x="7929578" y="-49020"/>
            <a:ext cx="781313" cy="885635"/>
            <a:chOff x="0" y="-130721"/>
            <a:chExt cx="2083500" cy="2361695"/>
          </a:xfrm>
        </p:grpSpPr>
        <p:grpSp>
          <p:nvGrpSpPr>
            <p:cNvPr id="148" name="Google Shape;148;p17"/>
            <p:cNvGrpSpPr/>
            <p:nvPr/>
          </p:nvGrpSpPr>
          <p:grpSpPr>
            <a:xfrm>
              <a:off x="75599" y="-130721"/>
              <a:ext cx="1932614" cy="2361695"/>
              <a:chOff x="0" y="-47625"/>
              <a:chExt cx="704100" cy="860425"/>
            </a:xfrm>
          </p:grpSpPr>
          <p:sp>
            <p:nvSpPr>
              <p:cNvPr id="149" name="Google Shape;149;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0" name="Google Shape;150;p1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51" name="Google Shape;151;p1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4</a:t>
              </a:r>
              <a:endParaRPr sz="700">
                <a:solidFill>
                  <a:schemeClr val="lt1"/>
                </a:solidFill>
              </a:endParaRPr>
            </a:p>
          </p:txBody>
        </p:sp>
      </p:grpSp>
      <p:sp>
        <p:nvSpPr>
          <p:cNvPr id="152" name="Google Shape;152;p17"/>
          <p:cNvSpPr/>
          <p:nvPr/>
        </p:nvSpPr>
        <p:spPr>
          <a:xfrm>
            <a:off x="-1313786" y="-40228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53" name="Google Shape;153;p17"/>
          <p:cNvSpPr txBox="1"/>
          <p:nvPr/>
        </p:nvSpPr>
        <p:spPr>
          <a:xfrm>
            <a:off x="4643000" y="1905300"/>
            <a:ext cx="4300800" cy="57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A locator map of Hammurabi's Babylonia, showing the Babylonian territory upon his ascension in 1792 BC and upon his death in 1750 BC. The river courses and coastline are those of that time period -- in general, they are not the modern rivers or coastlines. This is a Mercator projection, with north in its usual position. CC BY-SA 4.0</a:t>
            </a:r>
            <a:endParaRPr sz="1200">
              <a:latin typeface="Inter"/>
              <a:ea typeface="Inter"/>
              <a:cs typeface="Inter"/>
              <a:sym typeface="Inter"/>
            </a:endParaRPr>
          </a:p>
        </p:txBody>
      </p:sp>
      <p:pic>
        <p:nvPicPr>
          <p:cNvPr id="154" name="Google Shape;154;p17"/>
          <p:cNvPicPr preferRelativeResize="0"/>
          <p:nvPr/>
        </p:nvPicPr>
        <p:blipFill>
          <a:blip r:embed="rId4">
            <a:alphaModFix/>
          </a:blip>
          <a:stretch>
            <a:fillRect/>
          </a:stretch>
        </p:blipFill>
        <p:spPr>
          <a:xfrm>
            <a:off x="297575" y="836600"/>
            <a:ext cx="4181861" cy="363737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18"/>
          <p:cNvSpPr/>
          <p:nvPr/>
        </p:nvSpPr>
        <p:spPr>
          <a:xfrm>
            <a:off x="6706655" y="379402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60" name="Google Shape;160;p18"/>
          <p:cNvGrpSpPr/>
          <p:nvPr/>
        </p:nvGrpSpPr>
        <p:grpSpPr>
          <a:xfrm>
            <a:off x="7929578" y="-49020"/>
            <a:ext cx="781313" cy="885635"/>
            <a:chOff x="0" y="-130721"/>
            <a:chExt cx="2083500" cy="2361695"/>
          </a:xfrm>
        </p:grpSpPr>
        <p:grpSp>
          <p:nvGrpSpPr>
            <p:cNvPr id="161" name="Google Shape;161;p18"/>
            <p:cNvGrpSpPr/>
            <p:nvPr/>
          </p:nvGrpSpPr>
          <p:grpSpPr>
            <a:xfrm>
              <a:off x="75599" y="-130721"/>
              <a:ext cx="1932614" cy="2361695"/>
              <a:chOff x="0" y="-47625"/>
              <a:chExt cx="704100" cy="860425"/>
            </a:xfrm>
          </p:grpSpPr>
          <p:sp>
            <p:nvSpPr>
              <p:cNvPr id="162" name="Google Shape;162;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63" name="Google Shape;163;p1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4" name="Google Shape;164;p1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5</a:t>
              </a:r>
              <a:endParaRPr sz="700">
                <a:solidFill>
                  <a:schemeClr val="dk1"/>
                </a:solidFill>
              </a:endParaRPr>
            </a:p>
          </p:txBody>
        </p:sp>
      </p:grpSp>
      <p:sp>
        <p:nvSpPr>
          <p:cNvPr id="165" name="Google Shape;165;p18"/>
          <p:cNvSpPr/>
          <p:nvPr/>
        </p:nvSpPr>
        <p:spPr>
          <a:xfrm>
            <a:off x="-1630103" y="-49021"/>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66" name="Google Shape;166;p18"/>
          <p:cNvGrpSpPr/>
          <p:nvPr/>
        </p:nvGrpSpPr>
        <p:grpSpPr>
          <a:xfrm>
            <a:off x="-127008" y="4615004"/>
            <a:ext cx="9398022" cy="468724"/>
            <a:chOff x="204" y="0"/>
            <a:chExt cx="25061391" cy="1249931"/>
          </a:xfrm>
        </p:grpSpPr>
        <p:grpSp>
          <p:nvGrpSpPr>
            <p:cNvPr id="167" name="Google Shape;167;p18"/>
            <p:cNvGrpSpPr/>
            <p:nvPr/>
          </p:nvGrpSpPr>
          <p:grpSpPr>
            <a:xfrm rot="5400000">
              <a:off x="12002369" y="-11663474"/>
              <a:ext cx="1249931" cy="24576878"/>
              <a:chOff x="0" y="-38100"/>
              <a:chExt cx="246900" cy="4854692"/>
            </a:xfrm>
          </p:grpSpPr>
          <p:sp>
            <p:nvSpPr>
              <p:cNvPr id="168" name="Google Shape;168;p1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69" name="Google Shape;169;p1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70" name="Google Shape;170;p1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a:solidFill>
                    <a:srgbClr val="231F20"/>
                  </a:solidFill>
                  <a:latin typeface="Halant"/>
                  <a:ea typeface="Halant"/>
                  <a:cs typeface="Halant"/>
                  <a:sym typeface="Halant"/>
                </a:rPr>
                <a:t>5</a:t>
              </a:r>
              <a:endParaRPr sz="700"/>
            </a:p>
          </p:txBody>
        </p:sp>
        <p:cxnSp>
          <p:nvCxnSpPr>
            <p:cNvPr id="171" name="Google Shape;171;p1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72" name="Google Shape;172;p1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73" name="Google Shape;173;p18"/>
          <p:cNvSpPr txBox="1"/>
          <p:nvPr/>
        </p:nvSpPr>
        <p:spPr>
          <a:xfrm>
            <a:off x="1029125" y="377550"/>
            <a:ext cx="7367400" cy="585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800">
                <a:solidFill>
                  <a:srgbClr val="231F20"/>
                </a:solidFill>
                <a:latin typeface="Halant"/>
                <a:ea typeface="Halant"/>
                <a:cs typeface="Halant"/>
                <a:sym typeface="Halant"/>
              </a:rPr>
              <a:t>DOCUMENT ANALYSIS</a:t>
            </a:r>
            <a:endParaRPr sz="300"/>
          </a:p>
        </p:txBody>
      </p:sp>
      <p:sp>
        <p:nvSpPr>
          <p:cNvPr id="174" name="Google Shape;174;p18"/>
          <p:cNvSpPr txBox="1"/>
          <p:nvPr/>
        </p:nvSpPr>
        <p:spPr>
          <a:xfrm>
            <a:off x="3937188" y="1392350"/>
            <a:ext cx="4698900" cy="18240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b="1" lang="en" sz="2000">
                <a:solidFill>
                  <a:schemeClr val="dk1"/>
                </a:solidFill>
                <a:latin typeface="Inter"/>
                <a:ea typeface="Inter"/>
                <a:cs typeface="Inter"/>
                <a:sym typeface="Inter"/>
              </a:rPr>
              <a:t>Directions:</a:t>
            </a:r>
            <a:endParaRPr b="1" sz="2000">
              <a:solidFill>
                <a:schemeClr val="dk1"/>
              </a:solidFill>
              <a:latin typeface="Inter"/>
              <a:ea typeface="Inter"/>
              <a:cs typeface="Inter"/>
              <a:sym typeface="Inter"/>
            </a:endParaRPr>
          </a:p>
          <a:p>
            <a:pPr indent="-241300" lvl="0" marL="228600" rtl="0" algn="l">
              <a:spcBef>
                <a:spcPts val="500"/>
              </a:spcBef>
              <a:spcAft>
                <a:spcPts val="0"/>
              </a:spcAft>
              <a:buClr>
                <a:schemeClr val="dk1"/>
              </a:buClr>
              <a:buSzPts val="2000"/>
              <a:buFont typeface="Inter"/>
              <a:buChar char="●"/>
            </a:pPr>
            <a:r>
              <a:rPr lang="en" sz="2000">
                <a:solidFill>
                  <a:schemeClr val="dk1"/>
                </a:solidFill>
                <a:latin typeface="Inter"/>
                <a:ea typeface="Inter"/>
                <a:cs typeface="Inter"/>
                <a:sym typeface="Inter"/>
              </a:rPr>
              <a:t>Read Document A, which is an excerpt from </a:t>
            </a:r>
            <a:r>
              <a:rPr i="1" lang="en" sz="2000">
                <a:solidFill>
                  <a:schemeClr val="dk1"/>
                </a:solidFill>
                <a:latin typeface="Inter"/>
                <a:ea typeface="Inter"/>
                <a:cs typeface="Inter"/>
                <a:sym typeface="Inter"/>
              </a:rPr>
              <a:t>Hammurabi’s Code</a:t>
            </a:r>
            <a:endParaRPr i="1" sz="2000">
              <a:solidFill>
                <a:schemeClr val="dk1"/>
              </a:solidFill>
              <a:latin typeface="Inter"/>
              <a:ea typeface="Inter"/>
              <a:cs typeface="Inter"/>
              <a:sym typeface="Inter"/>
            </a:endParaRPr>
          </a:p>
          <a:p>
            <a:pPr indent="0" lvl="0" marL="457200" rtl="0" algn="l">
              <a:spcBef>
                <a:spcPts val="500"/>
              </a:spcBef>
              <a:spcAft>
                <a:spcPts val="0"/>
              </a:spcAft>
              <a:buNone/>
            </a:pPr>
            <a:r>
              <a:t/>
            </a:r>
            <a:endParaRPr sz="2000">
              <a:solidFill>
                <a:schemeClr val="dk1"/>
              </a:solidFill>
              <a:latin typeface="Inter"/>
              <a:ea typeface="Inter"/>
              <a:cs typeface="Inter"/>
              <a:sym typeface="Inter"/>
            </a:endParaRPr>
          </a:p>
          <a:p>
            <a:pPr indent="-241300" lvl="0" marL="228600" rtl="0" algn="l">
              <a:spcBef>
                <a:spcPts val="500"/>
              </a:spcBef>
              <a:spcAft>
                <a:spcPts val="0"/>
              </a:spcAft>
              <a:buClr>
                <a:schemeClr val="dk1"/>
              </a:buClr>
              <a:buSzPts val="2000"/>
              <a:buFont typeface="Inter"/>
              <a:buChar char="●"/>
            </a:pPr>
            <a:r>
              <a:rPr lang="en" sz="2000">
                <a:solidFill>
                  <a:schemeClr val="dk1"/>
                </a:solidFill>
                <a:latin typeface="Inter"/>
                <a:ea typeface="Inter"/>
                <a:cs typeface="Inter"/>
                <a:sym typeface="Inter"/>
              </a:rPr>
              <a:t>Answer the questions</a:t>
            </a:r>
            <a:endParaRPr sz="2000">
              <a:solidFill>
                <a:schemeClr val="dk1"/>
              </a:solidFill>
              <a:latin typeface="Inter"/>
              <a:ea typeface="Inter"/>
              <a:cs typeface="Inter"/>
              <a:sym typeface="Inter"/>
            </a:endParaRPr>
          </a:p>
        </p:txBody>
      </p:sp>
      <p:pic>
        <p:nvPicPr>
          <p:cNvPr id="175" name="Google Shape;175;p18" title="DC 9th_ U3L7 Teacher Exemplar + Student Worksheets.png"/>
          <p:cNvPicPr preferRelativeResize="0"/>
          <p:nvPr/>
        </p:nvPicPr>
        <p:blipFill>
          <a:blip r:embed="rId4">
            <a:alphaModFix/>
          </a:blip>
          <a:stretch>
            <a:fillRect/>
          </a:stretch>
        </p:blipFill>
        <p:spPr>
          <a:xfrm>
            <a:off x="651133" y="1044371"/>
            <a:ext cx="2677235" cy="3464712"/>
          </a:xfrm>
          <a:prstGeom prst="rect">
            <a:avLst/>
          </a:prstGeom>
          <a:noFill/>
          <a:ln cap="flat" cmpd="sng" w="28575">
            <a:solidFill>
              <a:schemeClr val="dk1"/>
            </a:solidFill>
            <a:prstDash val="solid"/>
            <a:round/>
            <a:headEnd len="sm" w="sm" type="none"/>
            <a:tailEnd len="sm" w="sm" type="none"/>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19"/>
          <p:cNvSpPr txBox="1"/>
          <p:nvPr/>
        </p:nvSpPr>
        <p:spPr>
          <a:xfrm>
            <a:off x="560450" y="673538"/>
            <a:ext cx="4698300" cy="431100"/>
          </a:xfrm>
          <a:prstGeom prst="rect">
            <a:avLst/>
          </a:prstGeom>
          <a:noFill/>
          <a:ln>
            <a:noFill/>
          </a:ln>
        </p:spPr>
        <p:txBody>
          <a:bodyPr anchorCtr="0" anchor="t" bIns="0" lIns="0" spcFirstLastPara="1" rIns="0" wrap="square" tIns="0">
            <a:spAutoFit/>
          </a:bodyPr>
          <a:lstStyle/>
          <a:p>
            <a:pPr indent="0" lvl="0" marL="0" rtl="0" algn="ctr">
              <a:lnSpc>
                <a:spcPct val="140004"/>
              </a:lnSpc>
              <a:spcBef>
                <a:spcPts val="0"/>
              </a:spcBef>
              <a:spcAft>
                <a:spcPts val="0"/>
              </a:spcAft>
              <a:buNone/>
            </a:pPr>
            <a:r>
              <a:rPr b="1" lang="en" sz="2800">
                <a:solidFill>
                  <a:schemeClr val="dk1"/>
                </a:solidFill>
                <a:latin typeface="Halant"/>
                <a:ea typeface="Halant"/>
                <a:cs typeface="Halant"/>
                <a:sym typeface="Halant"/>
              </a:rPr>
              <a:t>DOCUMENT ANALYSIS</a:t>
            </a:r>
            <a:endParaRPr b="1" sz="4200">
              <a:solidFill>
                <a:schemeClr val="dk1"/>
              </a:solidFill>
              <a:latin typeface="Halant"/>
              <a:ea typeface="Halant"/>
              <a:cs typeface="Halant"/>
              <a:sym typeface="Halant"/>
            </a:endParaRPr>
          </a:p>
        </p:txBody>
      </p:sp>
      <p:grpSp>
        <p:nvGrpSpPr>
          <p:cNvPr id="181" name="Google Shape;181;p19"/>
          <p:cNvGrpSpPr/>
          <p:nvPr/>
        </p:nvGrpSpPr>
        <p:grpSpPr>
          <a:xfrm>
            <a:off x="740917" y="1386932"/>
            <a:ext cx="552750" cy="552704"/>
            <a:chOff x="1704735" y="2780838"/>
            <a:chExt cx="1105500" cy="1105408"/>
          </a:xfrm>
        </p:grpSpPr>
        <p:grpSp>
          <p:nvGrpSpPr>
            <p:cNvPr id="182" name="Google Shape;182;p19"/>
            <p:cNvGrpSpPr/>
            <p:nvPr/>
          </p:nvGrpSpPr>
          <p:grpSpPr>
            <a:xfrm>
              <a:off x="1704735" y="2780838"/>
              <a:ext cx="1105408" cy="1105408"/>
              <a:chOff x="0" y="-56030"/>
              <a:chExt cx="812800" cy="812800"/>
            </a:xfrm>
          </p:grpSpPr>
          <p:sp>
            <p:nvSpPr>
              <p:cNvPr id="183" name="Google Shape;183;p19"/>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84" name="Google Shape;184;p19"/>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5" name="Google Shape;185;p19"/>
            <p:cNvSpPr txBox="1"/>
            <p:nvPr/>
          </p:nvSpPr>
          <p:spPr>
            <a:xfrm>
              <a:off x="1704735" y="2954974"/>
              <a:ext cx="1105500" cy="7695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2500" u="none" cap="none" strike="noStrike">
                  <a:solidFill>
                    <a:schemeClr val="lt1"/>
                  </a:solidFill>
                  <a:latin typeface="Halant"/>
                  <a:ea typeface="Halant"/>
                  <a:cs typeface="Halant"/>
                  <a:sym typeface="Halant"/>
                </a:rPr>
                <a:t>1</a:t>
              </a:r>
              <a:endParaRPr sz="700">
                <a:solidFill>
                  <a:schemeClr val="lt1"/>
                </a:solidFill>
              </a:endParaRPr>
            </a:p>
          </p:txBody>
        </p:sp>
      </p:grpSp>
      <p:sp>
        <p:nvSpPr>
          <p:cNvPr id="186" name="Google Shape;186;p19"/>
          <p:cNvSpPr txBox="1"/>
          <p:nvPr/>
        </p:nvSpPr>
        <p:spPr>
          <a:xfrm>
            <a:off x="1396600" y="2175225"/>
            <a:ext cx="3862200" cy="861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a:solidFill>
                  <a:srgbClr val="231F20"/>
                </a:solidFill>
                <a:latin typeface="Inter"/>
                <a:ea typeface="Inter"/>
                <a:cs typeface="Inter"/>
                <a:sym typeface="Inter"/>
              </a:rPr>
              <a:t>Read the two claims on the Evaluating Evidence Graphic Organizer and choose which one you feel is more supported by the evidence.</a:t>
            </a:r>
            <a:endParaRPr sz="1400"/>
          </a:p>
        </p:txBody>
      </p:sp>
      <p:grpSp>
        <p:nvGrpSpPr>
          <p:cNvPr id="187" name="Google Shape;187;p19"/>
          <p:cNvGrpSpPr/>
          <p:nvPr/>
        </p:nvGrpSpPr>
        <p:grpSpPr>
          <a:xfrm>
            <a:off x="740917" y="2329824"/>
            <a:ext cx="552750" cy="552704"/>
            <a:chOff x="1704735" y="4837365"/>
            <a:chExt cx="1105500" cy="1105408"/>
          </a:xfrm>
        </p:grpSpPr>
        <p:grpSp>
          <p:nvGrpSpPr>
            <p:cNvPr id="188" name="Google Shape;188;p19"/>
            <p:cNvGrpSpPr/>
            <p:nvPr/>
          </p:nvGrpSpPr>
          <p:grpSpPr>
            <a:xfrm>
              <a:off x="1704735" y="4837365"/>
              <a:ext cx="1105408" cy="1105408"/>
              <a:chOff x="0" y="-56030"/>
              <a:chExt cx="812800" cy="812800"/>
            </a:xfrm>
          </p:grpSpPr>
          <p:sp>
            <p:nvSpPr>
              <p:cNvPr id="189" name="Google Shape;189;p19"/>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90" name="Google Shape;190;p19"/>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91" name="Google Shape;191;p19"/>
            <p:cNvSpPr txBox="1"/>
            <p:nvPr/>
          </p:nvSpPr>
          <p:spPr>
            <a:xfrm>
              <a:off x="1704735" y="5011502"/>
              <a:ext cx="1105500" cy="7695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2500" u="none" cap="none" strike="noStrike">
                  <a:solidFill>
                    <a:schemeClr val="lt1"/>
                  </a:solidFill>
                  <a:latin typeface="Halant"/>
                  <a:ea typeface="Halant"/>
                  <a:cs typeface="Halant"/>
                  <a:sym typeface="Halant"/>
                </a:rPr>
                <a:t>2</a:t>
              </a:r>
              <a:endParaRPr sz="700">
                <a:solidFill>
                  <a:schemeClr val="lt1"/>
                </a:solidFill>
              </a:endParaRPr>
            </a:p>
          </p:txBody>
        </p:sp>
      </p:grpSp>
      <p:sp>
        <p:nvSpPr>
          <p:cNvPr id="192" name="Google Shape;192;p19"/>
          <p:cNvSpPr txBox="1"/>
          <p:nvPr/>
        </p:nvSpPr>
        <p:spPr>
          <a:xfrm>
            <a:off x="1382800" y="3248013"/>
            <a:ext cx="3992700" cy="646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a:solidFill>
                  <a:srgbClr val="231F20"/>
                </a:solidFill>
                <a:latin typeface="Inter"/>
                <a:ea typeface="Inter"/>
                <a:cs typeface="Inter"/>
                <a:sym typeface="Inter"/>
              </a:rPr>
              <a:t>Find two quotes from within Documents A-C that support the claim and summarize them in your own words.</a:t>
            </a:r>
            <a:endParaRPr sz="1400"/>
          </a:p>
        </p:txBody>
      </p:sp>
      <p:grpSp>
        <p:nvGrpSpPr>
          <p:cNvPr id="193" name="Google Shape;193;p19"/>
          <p:cNvGrpSpPr/>
          <p:nvPr/>
        </p:nvGrpSpPr>
        <p:grpSpPr>
          <a:xfrm>
            <a:off x="740917" y="3294909"/>
            <a:ext cx="552704" cy="552704"/>
            <a:chOff x="0" y="0"/>
            <a:chExt cx="812800" cy="812800"/>
          </a:xfrm>
        </p:grpSpPr>
        <p:sp>
          <p:nvSpPr>
            <p:cNvPr id="194" name="Google Shape;194;p19"/>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95" name="Google Shape;195;p19"/>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96" name="Google Shape;196;p19"/>
          <p:cNvSpPr txBox="1"/>
          <p:nvPr/>
        </p:nvSpPr>
        <p:spPr>
          <a:xfrm>
            <a:off x="740917" y="3381976"/>
            <a:ext cx="552900" cy="38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2500" u="none" cap="none" strike="noStrike">
                <a:solidFill>
                  <a:schemeClr val="lt1"/>
                </a:solidFill>
                <a:latin typeface="Halant"/>
                <a:ea typeface="Halant"/>
                <a:cs typeface="Halant"/>
                <a:sym typeface="Halant"/>
              </a:rPr>
              <a:t>3</a:t>
            </a:r>
            <a:endParaRPr sz="700">
              <a:solidFill>
                <a:schemeClr val="lt1"/>
              </a:solidFill>
            </a:endParaRPr>
          </a:p>
        </p:txBody>
      </p:sp>
      <p:sp>
        <p:nvSpPr>
          <p:cNvPr id="197" name="Google Shape;197;p19"/>
          <p:cNvSpPr txBox="1"/>
          <p:nvPr/>
        </p:nvSpPr>
        <p:spPr>
          <a:xfrm>
            <a:off x="1382800" y="4201988"/>
            <a:ext cx="3992700" cy="646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a:solidFill>
                  <a:srgbClr val="231F20"/>
                </a:solidFill>
                <a:latin typeface="Inter"/>
                <a:ea typeface="Inter"/>
                <a:cs typeface="Inter"/>
                <a:sym typeface="Inter"/>
              </a:rPr>
              <a:t>Consider what other evidence (that is not included in the sources) could be used to support the claim you chose.</a:t>
            </a:r>
            <a:endParaRPr sz="1400"/>
          </a:p>
        </p:txBody>
      </p:sp>
      <p:grpSp>
        <p:nvGrpSpPr>
          <p:cNvPr id="198" name="Google Shape;198;p19"/>
          <p:cNvGrpSpPr/>
          <p:nvPr/>
        </p:nvGrpSpPr>
        <p:grpSpPr>
          <a:xfrm>
            <a:off x="7929578" y="-49020"/>
            <a:ext cx="781313" cy="885635"/>
            <a:chOff x="0" y="-130721"/>
            <a:chExt cx="2083500" cy="2361695"/>
          </a:xfrm>
        </p:grpSpPr>
        <p:grpSp>
          <p:nvGrpSpPr>
            <p:cNvPr id="199" name="Google Shape;199;p19"/>
            <p:cNvGrpSpPr/>
            <p:nvPr/>
          </p:nvGrpSpPr>
          <p:grpSpPr>
            <a:xfrm>
              <a:off x="75599" y="-130721"/>
              <a:ext cx="1932614" cy="2361695"/>
              <a:chOff x="0" y="-47625"/>
              <a:chExt cx="704100" cy="860425"/>
            </a:xfrm>
          </p:grpSpPr>
          <p:sp>
            <p:nvSpPr>
              <p:cNvPr id="200" name="Google Shape;200;p1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01" name="Google Shape;201;p1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02" name="Google Shape;202;p1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6</a:t>
              </a:r>
              <a:endParaRPr b="1" sz="2800">
                <a:solidFill>
                  <a:srgbClr val="FFFFFF"/>
                </a:solidFill>
                <a:latin typeface="Halant"/>
                <a:ea typeface="Halant"/>
                <a:cs typeface="Halant"/>
                <a:sym typeface="Halant"/>
              </a:endParaRPr>
            </a:p>
          </p:txBody>
        </p:sp>
      </p:grpSp>
      <p:sp>
        <p:nvSpPr>
          <p:cNvPr id="203" name="Google Shape;203;p19"/>
          <p:cNvSpPr/>
          <p:nvPr/>
        </p:nvSpPr>
        <p:spPr>
          <a:xfrm>
            <a:off x="5899848" y="4202010"/>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04" name="Google Shape;204;p19"/>
          <p:cNvSpPr/>
          <p:nvPr/>
        </p:nvSpPr>
        <p:spPr>
          <a:xfrm>
            <a:off x="826936" y="-80073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05" name="Google Shape;205;p19"/>
          <p:cNvGrpSpPr/>
          <p:nvPr/>
        </p:nvGrpSpPr>
        <p:grpSpPr>
          <a:xfrm>
            <a:off x="92701" y="-72333"/>
            <a:ext cx="468740" cy="5216002"/>
            <a:chOff x="0" y="-38100"/>
            <a:chExt cx="246900" cy="2747433"/>
          </a:xfrm>
        </p:grpSpPr>
        <p:sp>
          <p:nvSpPr>
            <p:cNvPr id="206" name="Google Shape;206;p19"/>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07" name="Google Shape;207;p19"/>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08" name="Google Shape;208;p19"/>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09" name="Google Shape;209;p19"/>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210" name="Google Shape;210;p19"/>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grpSp>
        <p:nvGrpSpPr>
          <p:cNvPr id="211" name="Google Shape;211;p19"/>
          <p:cNvGrpSpPr/>
          <p:nvPr/>
        </p:nvGrpSpPr>
        <p:grpSpPr>
          <a:xfrm>
            <a:off x="740917" y="4356597"/>
            <a:ext cx="552750" cy="552704"/>
            <a:chOff x="1704735" y="6893895"/>
            <a:chExt cx="1105500" cy="1105408"/>
          </a:xfrm>
        </p:grpSpPr>
        <p:grpSp>
          <p:nvGrpSpPr>
            <p:cNvPr id="212" name="Google Shape;212;p19"/>
            <p:cNvGrpSpPr/>
            <p:nvPr/>
          </p:nvGrpSpPr>
          <p:grpSpPr>
            <a:xfrm>
              <a:off x="1704735" y="6893895"/>
              <a:ext cx="1105408" cy="1105408"/>
              <a:chOff x="0" y="0"/>
              <a:chExt cx="812800" cy="812800"/>
            </a:xfrm>
          </p:grpSpPr>
          <p:sp>
            <p:nvSpPr>
              <p:cNvPr id="213" name="Google Shape;213;p19"/>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14" name="Google Shape;214;p19"/>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15" name="Google Shape;215;p19"/>
            <p:cNvSpPr txBox="1"/>
            <p:nvPr/>
          </p:nvSpPr>
          <p:spPr>
            <a:xfrm>
              <a:off x="1704735" y="7068030"/>
              <a:ext cx="1105500" cy="7695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lang="en" sz="2500">
                  <a:solidFill>
                    <a:schemeClr val="lt1"/>
                  </a:solidFill>
                  <a:latin typeface="Halant"/>
                  <a:ea typeface="Halant"/>
                  <a:cs typeface="Halant"/>
                  <a:sym typeface="Halant"/>
                </a:rPr>
                <a:t>4</a:t>
              </a:r>
              <a:endParaRPr sz="700">
                <a:solidFill>
                  <a:schemeClr val="lt1"/>
                </a:solidFill>
              </a:endParaRPr>
            </a:p>
          </p:txBody>
        </p:sp>
      </p:grpSp>
      <p:sp>
        <p:nvSpPr>
          <p:cNvPr id="216" name="Google Shape;216;p19"/>
          <p:cNvSpPr txBox="1"/>
          <p:nvPr/>
        </p:nvSpPr>
        <p:spPr>
          <a:xfrm>
            <a:off x="1382805" y="1340022"/>
            <a:ext cx="3772500" cy="646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a:solidFill>
                  <a:srgbClr val="231F20"/>
                </a:solidFill>
                <a:latin typeface="Inter"/>
                <a:ea typeface="Inter"/>
                <a:cs typeface="Inter"/>
                <a:sym typeface="Inter"/>
              </a:rPr>
              <a:t>Work with your partner to read and answer the questions for Documents B &amp; C </a:t>
            </a:r>
            <a:endParaRPr>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
                <a:solidFill>
                  <a:srgbClr val="231F20"/>
                </a:solidFill>
                <a:latin typeface="Inter"/>
                <a:ea typeface="Inter"/>
                <a:cs typeface="Inter"/>
                <a:sym typeface="Inter"/>
              </a:rPr>
              <a:t>(pages 2-3)</a:t>
            </a:r>
            <a:endParaRPr b="1">
              <a:solidFill>
                <a:srgbClr val="231F20"/>
              </a:solidFill>
              <a:latin typeface="Inter"/>
              <a:ea typeface="Inter"/>
              <a:cs typeface="Inter"/>
              <a:sym typeface="Inter"/>
            </a:endParaRPr>
          </a:p>
        </p:txBody>
      </p:sp>
      <p:pic>
        <p:nvPicPr>
          <p:cNvPr id="217" name="Google Shape;217;p19" title="DC 9th_ U3L7 Teacher Exemplar + Student Worksheets (1).png"/>
          <p:cNvPicPr preferRelativeResize="0"/>
          <p:nvPr/>
        </p:nvPicPr>
        <p:blipFill>
          <a:blip r:embed="rId4">
            <a:alphaModFix/>
          </a:blip>
          <a:stretch>
            <a:fillRect/>
          </a:stretch>
        </p:blipFill>
        <p:spPr>
          <a:xfrm>
            <a:off x="5349775" y="272088"/>
            <a:ext cx="1776999" cy="2299662"/>
          </a:xfrm>
          <a:prstGeom prst="rect">
            <a:avLst/>
          </a:prstGeom>
          <a:noFill/>
          <a:ln cap="flat" cmpd="sng" w="19050">
            <a:solidFill>
              <a:schemeClr val="dk1"/>
            </a:solidFill>
            <a:prstDash val="solid"/>
            <a:round/>
            <a:headEnd len="sm" w="sm" type="none"/>
            <a:tailEnd len="sm" w="sm" type="none"/>
          </a:ln>
        </p:spPr>
      </p:pic>
      <p:pic>
        <p:nvPicPr>
          <p:cNvPr id="218" name="Google Shape;218;p19" title="DC 9th_ U3L7 Teacher Exemplar + Student Worksheets (2).png"/>
          <p:cNvPicPr preferRelativeResize="0"/>
          <p:nvPr/>
        </p:nvPicPr>
        <p:blipFill>
          <a:blip r:embed="rId5">
            <a:alphaModFix/>
          </a:blip>
          <a:stretch>
            <a:fillRect/>
          </a:stretch>
        </p:blipFill>
        <p:spPr>
          <a:xfrm>
            <a:off x="5361412" y="2685934"/>
            <a:ext cx="1776999" cy="2299691"/>
          </a:xfrm>
          <a:prstGeom prst="rect">
            <a:avLst/>
          </a:prstGeom>
          <a:noFill/>
          <a:ln cap="flat" cmpd="sng" w="19050">
            <a:solidFill>
              <a:schemeClr val="dk1"/>
            </a:solidFill>
            <a:prstDash val="solid"/>
            <a:round/>
            <a:headEnd len="sm" w="sm" type="none"/>
            <a:tailEnd len="sm" w="sm" type="none"/>
          </a:ln>
        </p:spPr>
      </p:pic>
      <p:pic>
        <p:nvPicPr>
          <p:cNvPr id="219" name="Google Shape;219;p19"/>
          <p:cNvPicPr preferRelativeResize="0"/>
          <p:nvPr/>
        </p:nvPicPr>
        <p:blipFill rotWithShape="1">
          <a:blip r:embed="rId6">
            <a:alphaModFix/>
          </a:blip>
          <a:srcRect b="0" l="24110" r="24151" t="0"/>
          <a:stretch/>
        </p:blipFill>
        <p:spPr>
          <a:xfrm>
            <a:off x="7262900" y="1558475"/>
            <a:ext cx="1776998" cy="2289153"/>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grpSp>
        <p:nvGrpSpPr>
          <p:cNvPr id="224" name="Google Shape;224;p20"/>
          <p:cNvGrpSpPr/>
          <p:nvPr/>
        </p:nvGrpSpPr>
        <p:grpSpPr>
          <a:xfrm>
            <a:off x="7929578" y="-49020"/>
            <a:ext cx="781313" cy="885635"/>
            <a:chOff x="0" y="-130721"/>
            <a:chExt cx="2083500" cy="2361695"/>
          </a:xfrm>
        </p:grpSpPr>
        <p:grpSp>
          <p:nvGrpSpPr>
            <p:cNvPr id="225" name="Google Shape;225;p20"/>
            <p:cNvGrpSpPr/>
            <p:nvPr/>
          </p:nvGrpSpPr>
          <p:grpSpPr>
            <a:xfrm>
              <a:off x="75599" y="-130721"/>
              <a:ext cx="1932614" cy="2361695"/>
              <a:chOff x="0" y="-47625"/>
              <a:chExt cx="704100" cy="860425"/>
            </a:xfrm>
          </p:grpSpPr>
          <p:sp>
            <p:nvSpPr>
              <p:cNvPr id="226" name="Google Shape;226;p2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27" name="Google Shape;227;p2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28" name="Google Shape;228;p2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7</a:t>
              </a:r>
              <a:endParaRPr sz="700">
                <a:solidFill>
                  <a:schemeClr val="dk1"/>
                </a:solidFill>
              </a:endParaRPr>
            </a:p>
          </p:txBody>
        </p:sp>
      </p:grpSp>
      <p:sp>
        <p:nvSpPr>
          <p:cNvPr id="229" name="Google Shape;229;p20"/>
          <p:cNvSpPr/>
          <p:nvPr/>
        </p:nvSpPr>
        <p:spPr>
          <a:xfrm>
            <a:off x="-1711365" y="-382871"/>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30" name="Google Shape;230;p20"/>
          <p:cNvSpPr txBox="1"/>
          <p:nvPr/>
        </p:nvSpPr>
        <p:spPr>
          <a:xfrm>
            <a:off x="277913" y="1836238"/>
            <a:ext cx="8703600" cy="323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2100">
                <a:solidFill>
                  <a:srgbClr val="231F20"/>
                </a:solidFill>
                <a:latin typeface="Inter"/>
                <a:ea typeface="Inter"/>
                <a:cs typeface="Inter"/>
                <a:sym typeface="Inter"/>
              </a:rPr>
              <a:t>Which of the following claims was best supported by evidence?</a:t>
            </a:r>
            <a:endParaRPr sz="2100">
              <a:solidFill>
                <a:srgbClr val="231F20"/>
              </a:solidFill>
              <a:latin typeface="Inter"/>
              <a:ea typeface="Inter"/>
              <a:cs typeface="Inter"/>
              <a:sym typeface="Inter"/>
            </a:endParaRPr>
          </a:p>
        </p:txBody>
      </p:sp>
      <p:grpSp>
        <p:nvGrpSpPr>
          <p:cNvPr id="231" name="Google Shape;231;p20"/>
          <p:cNvGrpSpPr/>
          <p:nvPr/>
        </p:nvGrpSpPr>
        <p:grpSpPr>
          <a:xfrm>
            <a:off x="-127008" y="4615004"/>
            <a:ext cx="9398022" cy="468724"/>
            <a:chOff x="204" y="0"/>
            <a:chExt cx="25061391" cy="1249931"/>
          </a:xfrm>
        </p:grpSpPr>
        <p:grpSp>
          <p:nvGrpSpPr>
            <p:cNvPr id="232" name="Google Shape;232;p20"/>
            <p:cNvGrpSpPr/>
            <p:nvPr/>
          </p:nvGrpSpPr>
          <p:grpSpPr>
            <a:xfrm rot="5400000">
              <a:off x="12002369" y="-11663474"/>
              <a:ext cx="1249931" cy="24576878"/>
              <a:chOff x="0" y="-38100"/>
              <a:chExt cx="246900" cy="4854692"/>
            </a:xfrm>
          </p:grpSpPr>
          <p:sp>
            <p:nvSpPr>
              <p:cNvPr id="233" name="Google Shape;233;p2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34" name="Google Shape;234;p20"/>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35" name="Google Shape;235;p20"/>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36" name="Google Shape;236;p2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37" name="Google Shape;237;p2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38" name="Google Shape;238;p20"/>
          <p:cNvSpPr txBox="1"/>
          <p:nvPr/>
        </p:nvSpPr>
        <p:spPr>
          <a:xfrm>
            <a:off x="1276953" y="292800"/>
            <a:ext cx="6590100" cy="646500"/>
          </a:xfrm>
          <a:prstGeom prst="rect">
            <a:avLst/>
          </a:prstGeom>
          <a:noFill/>
          <a:ln>
            <a:noFill/>
          </a:ln>
        </p:spPr>
        <p:txBody>
          <a:bodyPr anchorCtr="0" anchor="t" bIns="0" lIns="0" spcFirstLastPara="1" rIns="0" wrap="square" tIns="0">
            <a:spAutoFit/>
          </a:bodyPr>
          <a:lstStyle/>
          <a:p>
            <a:pPr indent="0" lvl="0" marL="0" rtl="0" algn="ctr">
              <a:lnSpc>
                <a:spcPct val="140004"/>
              </a:lnSpc>
              <a:spcBef>
                <a:spcPts val="0"/>
              </a:spcBef>
              <a:spcAft>
                <a:spcPts val="0"/>
              </a:spcAft>
              <a:buNone/>
            </a:pPr>
            <a:r>
              <a:rPr b="1" lang="en" sz="4200">
                <a:solidFill>
                  <a:schemeClr val="dk1"/>
                </a:solidFill>
                <a:latin typeface="Halant"/>
                <a:ea typeface="Halant"/>
                <a:cs typeface="Halant"/>
                <a:sym typeface="Halant"/>
              </a:rPr>
              <a:t>PICK A SIDE!</a:t>
            </a:r>
            <a:endParaRPr b="1" sz="4200">
              <a:solidFill>
                <a:srgbClr val="231F20"/>
              </a:solidFill>
              <a:latin typeface="Halant"/>
              <a:ea typeface="Halant"/>
              <a:cs typeface="Halant"/>
              <a:sym typeface="Halant"/>
            </a:endParaRPr>
          </a:p>
        </p:txBody>
      </p:sp>
      <p:graphicFrame>
        <p:nvGraphicFramePr>
          <p:cNvPr id="239" name="Google Shape;239;p20"/>
          <p:cNvGraphicFramePr/>
          <p:nvPr/>
        </p:nvGraphicFramePr>
        <p:xfrm>
          <a:off x="533963" y="2655638"/>
          <a:ext cx="3000000" cy="3000000"/>
        </p:xfrm>
        <a:graphic>
          <a:graphicData uri="http://schemas.openxmlformats.org/drawingml/2006/table">
            <a:tbl>
              <a:tblPr>
                <a:noFill/>
                <a:tableStyleId>{85D13AD2-A8F0-41C6-990E-135C648E1B0C}</a:tableStyleId>
              </a:tblPr>
              <a:tblGrid>
                <a:gridCol w="4038025"/>
                <a:gridCol w="4153475"/>
              </a:tblGrid>
              <a:tr h="1172350">
                <a:tc>
                  <a:txBody>
                    <a:bodyPr/>
                    <a:lstStyle/>
                    <a:p>
                      <a:pPr indent="0" lvl="0" marL="0" rtl="0" algn="l">
                        <a:spcBef>
                          <a:spcPts val="0"/>
                        </a:spcBef>
                        <a:spcAft>
                          <a:spcPts val="0"/>
                        </a:spcAft>
                        <a:buNone/>
                      </a:pPr>
                      <a:r>
                        <a:rPr lang="en" sz="1700">
                          <a:solidFill>
                            <a:srgbClr val="231F20"/>
                          </a:solidFill>
                          <a:latin typeface="Inter"/>
                          <a:ea typeface="Inter"/>
                          <a:cs typeface="Inter"/>
                          <a:sym typeface="Inter"/>
                        </a:rPr>
                        <a:t>Although Hammurabi’s Code aimed to establish fairness, it revealed deep social inequality by enforcing different punishments depending on a person’s status.</a:t>
                      </a:r>
                      <a:endParaRPr sz="1700"/>
                    </a:p>
                  </a:txBody>
                  <a:tcPr marT="45725" marB="45725" marR="45725" marL="457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38E0A4"/>
                    </a:solidFill>
                  </a:tcPr>
                </a:tc>
                <a:tc>
                  <a:txBody>
                    <a:bodyPr/>
                    <a:lstStyle/>
                    <a:p>
                      <a:pPr indent="0" lvl="0" marL="0" rtl="0" algn="l">
                        <a:spcBef>
                          <a:spcPts val="0"/>
                        </a:spcBef>
                        <a:spcAft>
                          <a:spcPts val="0"/>
                        </a:spcAft>
                        <a:buClr>
                          <a:schemeClr val="dk1"/>
                        </a:buClr>
                        <a:buSzPts val="600"/>
                        <a:buFont typeface="Arial"/>
                        <a:buNone/>
                      </a:pPr>
                      <a:r>
                        <a:rPr lang="en" sz="1700">
                          <a:solidFill>
                            <a:srgbClr val="231F20"/>
                          </a:solidFill>
                          <a:latin typeface="Inter"/>
                          <a:ea typeface="Inter"/>
                          <a:cs typeface="Inter"/>
                          <a:sym typeface="Inter"/>
                        </a:rPr>
                        <a:t>Hammurabi’s Code reflects a strong sense of justice through its emphasis on responsibility and consequences.</a:t>
                      </a:r>
                      <a:endParaRPr sz="1700"/>
                    </a:p>
                  </a:txBody>
                  <a:tcPr marT="45725" marB="45725" marR="45725" marL="457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1AF4B"/>
                    </a:solidFill>
                  </a:tcPr>
                </a:tc>
              </a:tr>
            </a:tbl>
          </a:graphicData>
        </a:graphic>
      </p:graphicFrame>
      <p:grpSp>
        <p:nvGrpSpPr>
          <p:cNvPr id="240" name="Google Shape;240;p20"/>
          <p:cNvGrpSpPr/>
          <p:nvPr/>
        </p:nvGrpSpPr>
        <p:grpSpPr>
          <a:xfrm>
            <a:off x="6711498" y="784186"/>
            <a:ext cx="1252283" cy="885609"/>
            <a:chOff x="5376825" y="1512437"/>
            <a:chExt cx="3094350" cy="2481394"/>
          </a:xfrm>
        </p:grpSpPr>
        <p:sp>
          <p:nvSpPr>
            <p:cNvPr id="241" name="Google Shape;241;p20"/>
            <p:cNvSpPr/>
            <p:nvPr/>
          </p:nvSpPr>
          <p:spPr>
            <a:xfrm>
              <a:off x="537682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2" name="Google Shape;242;p20"/>
            <p:cNvSpPr/>
            <p:nvPr/>
          </p:nvSpPr>
          <p:spPr>
            <a:xfrm>
              <a:off x="5436814" y="2335760"/>
              <a:ext cx="4653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3" name="Google Shape;243;p20"/>
            <p:cNvSpPr/>
            <p:nvPr/>
          </p:nvSpPr>
          <p:spPr>
            <a:xfrm>
              <a:off x="7962533" y="2335739"/>
              <a:ext cx="4320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4" name="Google Shape;244;p20"/>
            <p:cNvSpPr/>
            <p:nvPr/>
          </p:nvSpPr>
          <p:spPr>
            <a:xfrm rot="-5400000">
              <a:off x="5859814" y="2686815"/>
              <a:ext cx="345300" cy="1191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5" name="Google Shape;245;p20"/>
            <p:cNvSpPr/>
            <p:nvPr/>
          </p:nvSpPr>
          <p:spPr>
            <a:xfrm rot="-5400000">
              <a:off x="7669031" y="2729508"/>
              <a:ext cx="345300" cy="11058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6" name="Google Shape;246;p20"/>
            <p:cNvSpPr/>
            <p:nvPr/>
          </p:nvSpPr>
          <p:spPr>
            <a:xfrm>
              <a:off x="6162670" y="3109731"/>
              <a:ext cx="4653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7" name="Google Shape;247;p20"/>
            <p:cNvSpPr/>
            <p:nvPr/>
          </p:nvSpPr>
          <p:spPr>
            <a:xfrm>
              <a:off x="7256450" y="3109685"/>
              <a:ext cx="4320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pic>
          <p:nvPicPr>
            <p:cNvPr id="248" name="Google Shape;248;p20"/>
            <p:cNvPicPr preferRelativeResize="0"/>
            <p:nvPr/>
          </p:nvPicPr>
          <p:blipFill>
            <a:blip r:embed="rId4">
              <a:alphaModFix/>
            </a:blip>
            <a:stretch>
              <a:fillRect/>
            </a:stretch>
          </p:blipFill>
          <p:spPr>
            <a:xfrm>
              <a:off x="6221237" y="1512437"/>
              <a:ext cx="1310975" cy="1310975"/>
            </a:xfrm>
            <a:prstGeom prst="rect">
              <a:avLst/>
            </a:prstGeom>
            <a:noFill/>
            <a:ln>
              <a:noFill/>
            </a:ln>
          </p:spPr>
        </p:pic>
        <p:sp>
          <p:nvSpPr>
            <p:cNvPr id="249" name="Google Shape;249;p20"/>
            <p:cNvSpPr/>
            <p:nvPr/>
          </p:nvSpPr>
          <p:spPr>
            <a:xfrm>
              <a:off x="788587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250" name="Google Shape;250;p20"/>
          <p:cNvSpPr txBox="1"/>
          <p:nvPr/>
        </p:nvSpPr>
        <p:spPr>
          <a:xfrm>
            <a:off x="605600" y="1080288"/>
            <a:ext cx="6105900" cy="741900"/>
          </a:xfrm>
          <a:prstGeom prst="rect">
            <a:avLst/>
          </a:prstGeom>
          <a:noFill/>
          <a:ln>
            <a:noFill/>
          </a:ln>
        </p:spPr>
        <p:txBody>
          <a:bodyPr anchorCtr="0" anchor="t" bIns="45725" lIns="45725" spcFirstLastPara="1" rIns="45725" wrap="square" tIns="45725">
            <a:noAutofit/>
          </a:bodyPr>
          <a:lstStyle/>
          <a:p>
            <a:pPr indent="0" lvl="0" marL="0" rtl="0" algn="l">
              <a:spcBef>
                <a:spcPts val="0"/>
              </a:spcBef>
              <a:spcAft>
                <a:spcPts val="0"/>
              </a:spcAft>
              <a:buNone/>
            </a:pPr>
            <a:r>
              <a:rPr b="1" lang="en" sz="1600">
                <a:solidFill>
                  <a:schemeClr val="dk1"/>
                </a:solidFill>
                <a:latin typeface="Halant"/>
                <a:ea typeface="Halant"/>
                <a:cs typeface="Halant"/>
                <a:sym typeface="Halant"/>
              </a:rPr>
              <a:t>Directions: </a:t>
            </a:r>
            <a:r>
              <a:rPr lang="en" sz="1600">
                <a:solidFill>
                  <a:schemeClr val="dk1"/>
                </a:solidFill>
                <a:latin typeface="Halant"/>
                <a:ea typeface="Halant"/>
                <a:cs typeface="Halant"/>
                <a:sym typeface="Halant"/>
              </a:rPr>
              <a:t>Go to the side of the classroom </a:t>
            </a:r>
            <a:r>
              <a:rPr lang="en" sz="1600">
                <a:solidFill>
                  <a:schemeClr val="dk1"/>
                </a:solidFill>
                <a:latin typeface="Halant"/>
                <a:ea typeface="Halant"/>
                <a:cs typeface="Halant"/>
                <a:sym typeface="Halant"/>
              </a:rPr>
              <a:t>designated for the claim you chose on page 4.</a:t>
            </a:r>
            <a:endParaRPr sz="1600">
              <a:solidFill>
                <a:schemeClr val="dk1"/>
              </a:solidFill>
              <a:latin typeface="Halant"/>
              <a:ea typeface="Halant"/>
              <a:cs typeface="Halant"/>
              <a:sym typeface="Halant"/>
            </a:endParaRPr>
          </a:p>
        </p:txBody>
      </p:sp>
      <p:sp>
        <p:nvSpPr>
          <p:cNvPr id="251" name="Google Shape;251;p20"/>
          <p:cNvSpPr/>
          <p:nvPr/>
        </p:nvSpPr>
        <p:spPr>
          <a:xfrm rot="10800000">
            <a:off x="4572000" y="2180950"/>
            <a:ext cx="2683500" cy="364200"/>
          </a:xfrm>
          <a:prstGeom prst="leftArrow">
            <a:avLst>
              <a:gd fmla="val 50000" name="adj1"/>
              <a:gd fmla="val 50000" name="adj2"/>
            </a:avLst>
          </a:prstGeom>
          <a:solidFill>
            <a:srgbClr val="6484F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52" name="Google Shape;252;p20"/>
          <p:cNvSpPr/>
          <p:nvPr/>
        </p:nvSpPr>
        <p:spPr>
          <a:xfrm>
            <a:off x="1888500" y="2180950"/>
            <a:ext cx="2683500" cy="364200"/>
          </a:xfrm>
          <a:prstGeom prst="leftArrow">
            <a:avLst>
              <a:gd fmla="val 50000" name="adj1"/>
              <a:gd fmla="val 50000" name="adj2"/>
            </a:avLst>
          </a:prstGeom>
          <a:solidFill>
            <a:srgbClr val="6484F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53" name="Google Shape;253;p20"/>
          <p:cNvSpPr txBox="1"/>
          <p:nvPr/>
        </p:nvSpPr>
        <p:spPr>
          <a:xfrm>
            <a:off x="533975" y="4121000"/>
            <a:ext cx="8191500" cy="415500"/>
          </a:xfrm>
          <a:prstGeom prst="rect">
            <a:avLst/>
          </a:prstGeom>
          <a:noFill/>
          <a:ln cap="flat" cmpd="sng" w="9525">
            <a:solidFill>
              <a:schemeClr val="dk2"/>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lang="en" sz="1500">
                <a:solidFill>
                  <a:srgbClr val="231F20"/>
                </a:solidFill>
                <a:latin typeface="Inter"/>
                <a:ea typeface="Inter"/>
                <a:cs typeface="Inter"/>
                <a:sym typeface="Inter"/>
              </a:rPr>
              <a:t>Once you arrive to your side, </a:t>
            </a:r>
            <a:r>
              <a:rPr b="1" lang="en" sz="1500">
                <a:solidFill>
                  <a:srgbClr val="231F20"/>
                </a:solidFill>
                <a:latin typeface="Inter"/>
                <a:ea typeface="Inter"/>
                <a:cs typeface="Inter"/>
                <a:sym typeface="Inter"/>
              </a:rPr>
              <a:t>ask others </a:t>
            </a:r>
            <a:r>
              <a:rPr b="1" lang="en" sz="1500">
                <a:solidFill>
                  <a:srgbClr val="231F20"/>
                </a:solidFill>
                <a:latin typeface="Inter"/>
                <a:ea typeface="Inter"/>
                <a:cs typeface="Inter"/>
                <a:sym typeface="Inter"/>
              </a:rPr>
              <a:t>around</a:t>
            </a:r>
            <a:r>
              <a:rPr b="1" lang="en" sz="1500">
                <a:solidFill>
                  <a:srgbClr val="231F20"/>
                </a:solidFill>
                <a:latin typeface="Inter"/>
                <a:ea typeface="Inter"/>
                <a:cs typeface="Inter"/>
                <a:sym typeface="Inter"/>
              </a:rPr>
              <a:t> you why they chose that corner.</a:t>
            </a:r>
            <a:endParaRPr b="1" sz="1500">
              <a:solidFill>
                <a:srgbClr val="231F20"/>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