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Lst>
  <p:sldSz cy="10058400" cx="7772400"/>
  <p:notesSz cx="6858000" cy="9144000"/>
  <p:embeddedFontLst>
    <p:embeddedFont>
      <p:font typeface="Halant"/>
      <p:regular r:id="rId19"/>
      <p:bold r:id="rId20"/>
    </p:embeddedFont>
    <p:embeddedFont>
      <p:font typeface="Inter"/>
      <p:regular r:id="rId21"/>
      <p:bold r:id="rId22"/>
      <p:italic r:id="rId23"/>
      <p:boldItalic r:id="rId24"/>
    </p:embeddedFont>
    <p:embeddedFont>
      <p:font typeface="Plus Jakarta Sans Medium"/>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FDB7778-4B9B-4F75-A243-9CE2E5E1D684}">
  <a:tblStyle styleId="{5FDB7778-4B9B-4F75-A243-9CE2E5E1D684}"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Halant-bold.fntdata"/><Relationship Id="rId22" Type="http://schemas.openxmlformats.org/officeDocument/2006/relationships/font" Target="fonts/Inter-bold.fntdata"/><Relationship Id="rId21" Type="http://schemas.openxmlformats.org/officeDocument/2006/relationships/font" Target="fonts/Inter-regular.fntdata"/><Relationship Id="rId24" Type="http://schemas.openxmlformats.org/officeDocument/2006/relationships/font" Target="fonts/Inter-boldItalic.fntdata"/><Relationship Id="rId23" Type="http://schemas.openxmlformats.org/officeDocument/2006/relationships/font" Target="fonts/Inter-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PlusJakartaSansMedium-bold.fntdata"/><Relationship Id="rId25" Type="http://schemas.openxmlformats.org/officeDocument/2006/relationships/font" Target="fonts/PlusJakartaSansMedium-regular.fntdata"/><Relationship Id="rId28" Type="http://schemas.openxmlformats.org/officeDocument/2006/relationships/font" Target="fonts/PlusJakartaSansMedium-boldItalic.fntdata"/><Relationship Id="rId27" Type="http://schemas.openxmlformats.org/officeDocument/2006/relationships/font" Target="fonts/PlusJakartaSansMedium-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font" Target="fonts/Halant-regular.fntdata"/><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62"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4535525f70_0_7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4535525f70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4535525f70_0_3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34535525f70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34535525f70_0_5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34535525f70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34535525f70_0_12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34535525f70_0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3695778bfc0_0_10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3695778bfc0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3695778bfc0_0_13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3695778bfc0_0_1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3695778bfc0_0_16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3695778bfc0_0_1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3695778bfc0_0_18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3695778bfc0_0_1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3695778bfc0_0_19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3695778bfc0_0_1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4535525f70_0_10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4535525f70_0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4535525f70_0_9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34535525f70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4535525f70_0_2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34535525f70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80001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202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hyperlink" Target="https://www.youtube.com/watch?v=n7ndRwqJYD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0" y="0"/>
            <a:ext cx="7772400" cy="7323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Making Predictions</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1800">
                <a:solidFill>
                  <a:schemeClr val="dk1"/>
                </a:solidFill>
                <a:latin typeface="Plus Jakarta Sans Medium"/>
                <a:ea typeface="Plus Jakarta Sans Medium"/>
                <a:cs typeface="Plus Jakarta Sans Medium"/>
                <a:sym typeface="Plus Jakarta Sans Medium"/>
              </a:rPr>
              <a:t>The </a:t>
            </a:r>
            <a:r>
              <a:rPr lang="en" sz="1800">
                <a:solidFill>
                  <a:schemeClr val="dk1"/>
                </a:solidFill>
                <a:latin typeface="Plus Jakarta Sans Medium"/>
                <a:ea typeface="Plus Jakarta Sans Medium"/>
                <a:cs typeface="Plus Jakarta Sans Medium"/>
                <a:sym typeface="Plus Jakarta Sans Medium"/>
              </a:rPr>
              <a:t>Indus River Valley Civilization</a:t>
            </a:r>
            <a:endParaRPr sz="18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sp>
        <p:nvSpPr>
          <p:cNvPr id="55" name="Google Shape;55;p13"/>
          <p:cNvSpPr txBox="1"/>
          <p:nvPr/>
        </p:nvSpPr>
        <p:spPr>
          <a:xfrm>
            <a:off x="5582853" y="960869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56" name="Google Shape;56;p13"/>
          <p:cNvPicPr preferRelativeResize="0"/>
          <p:nvPr/>
        </p:nvPicPr>
        <p:blipFill>
          <a:blip r:embed="rId3">
            <a:alphaModFix/>
          </a:blip>
          <a:stretch>
            <a:fillRect/>
          </a:stretch>
        </p:blipFill>
        <p:spPr>
          <a:xfrm>
            <a:off x="349656" y="9546871"/>
            <a:ext cx="431174" cy="431174"/>
          </a:xfrm>
          <a:prstGeom prst="rect">
            <a:avLst/>
          </a:prstGeom>
          <a:noFill/>
          <a:ln>
            <a:noFill/>
          </a:ln>
        </p:spPr>
      </p:pic>
      <p:sp>
        <p:nvSpPr>
          <p:cNvPr id="57" name="Google Shape;57;p13"/>
          <p:cNvSpPr txBox="1"/>
          <p:nvPr/>
        </p:nvSpPr>
        <p:spPr>
          <a:xfrm>
            <a:off x="2966250" y="9608711"/>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58" name="Google Shape;58;p13"/>
          <p:cNvPicPr preferRelativeResize="0"/>
          <p:nvPr/>
        </p:nvPicPr>
        <p:blipFill>
          <a:blip r:embed="rId4">
            <a:alphaModFix/>
          </a:blip>
          <a:stretch>
            <a:fillRect/>
          </a:stretch>
        </p:blipFill>
        <p:spPr>
          <a:xfrm>
            <a:off x="216272" y="110272"/>
            <a:ext cx="1056536" cy="438114"/>
          </a:xfrm>
          <a:prstGeom prst="rect">
            <a:avLst/>
          </a:prstGeom>
          <a:noFill/>
          <a:ln>
            <a:noFill/>
          </a:ln>
        </p:spPr>
      </p:pic>
      <p:sp>
        <p:nvSpPr>
          <p:cNvPr id="59" name="Google Shape;59;p13"/>
          <p:cNvSpPr txBox="1"/>
          <p:nvPr/>
        </p:nvSpPr>
        <p:spPr>
          <a:xfrm>
            <a:off x="349644" y="803026"/>
            <a:ext cx="7073100" cy="3783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rgbClr val="000000"/>
              </a:buClr>
              <a:buSzPts val="1200"/>
              <a:buFont typeface="Arial"/>
              <a:buNone/>
            </a:pPr>
            <a:r>
              <a:rPr b="1" lang="en" sz="1300">
                <a:solidFill>
                  <a:srgbClr val="000000"/>
                </a:solidFill>
                <a:latin typeface="Inter"/>
                <a:ea typeface="Inter"/>
                <a:cs typeface="Inter"/>
                <a:sym typeface="Inter"/>
              </a:rPr>
              <a:t>Name: ______________________________________  Date: ________ Class: ____________________</a:t>
            </a:r>
            <a:endParaRPr b="1" sz="1300">
              <a:solidFill>
                <a:srgbClr val="000000"/>
              </a:solidFill>
              <a:latin typeface="Inter"/>
              <a:ea typeface="Inter"/>
              <a:cs typeface="Inter"/>
              <a:sym typeface="Inter"/>
            </a:endParaRPr>
          </a:p>
        </p:txBody>
      </p:sp>
      <p:sp>
        <p:nvSpPr>
          <p:cNvPr id="60" name="Google Shape;60;p13"/>
          <p:cNvSpPr txBox="1"/>
          <p:nvPr/>
        </p:nvSpPr>
        <p:spPr>
          <a:xfrm>
            <a:off x="381550" y="3964775"/>
            <a:ext cx="7093200" cy="1716900"/>
          </a:xfrm>
          <a:prstGeom prst="rect">
            <a:avLst/>
          </a:prstGeom>
          <a:solidFill>
            <a:srgbClr val="EFFEF9"/>
          </a:solidFill>
          <a:ln>
            <a:noFill/>
          </a:ln>
        </p:spPr>
        <p:txBody>
          <a:bodyPr anchorCtr="0" anchor="ctr" bIns="116075" lIns="116075" spcFirstLastPara="1" rIns="116075" wrap="square" tIns="116075">
            <a:noAutofit/>
          </a:bodyPr>
          <a:lstStyle/>
          <a:p>
            <a:pPr indent="0" lvl="0" marL="0" rtl="0" algn="ctr">
              <a:lnSpc>
                <a:spcPct val="100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Image Analysis Guide</a:t>
            </a:r>
            <a:endParaRPr b="1"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Being able to analyze visual images—like paintings, photographs, political cartoons, and posters—is an important skill for understanding history. These images are more than just art; they are historical evidence created during or about a specific time. They help us see what people valued, feared, or believed, and they often show details that words alone can’t capture.</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Learning to "read" an image helps us think critically, ask good questions, and make connections between the past and the present. Just like a primary source document, a historical image tells a story—if you know how to look closely!</a:t>
            </a:r>
            <a:endParaRPr i="1" sz="1200">
              <a:solidFill>
                <a:schemeClr val="dk1"/>
              </a:solidFill>
              <a:latin typeface="Halant"/>
              <a:ea typeface="Halant"/>
              <a:cs typeface="Halant"/>
              <a:sym typeface="Halant"/>
            </a:endParaRPr>
          </a:p>
        </p:txBody>
      </p:sp>
      <p:sp>
        <p:nvSpPr>
          <p:cNvPr id="61" name="Google Shape;61;p13"/>
          <p:cNvSpPr txBox="1"/>
          <p:nvPr/>
        </p:nvSpPr>
        <p:spPr>
          <a:xfrm>
            <a:off x="339750" y="5715225"/>
            <a:ext cx="7092900" cy="3693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1200"/>
              </a:spcBef>
              <a:spcAft>
                <a:spcPts val="1200"/>
              </a:spcAft>
              <a:buNone/>
            </a:pPr>
            <a:r>
              <a:rPr i="1" lang="en" sz="1200">
                <a:solidFill>
                  <a:schemeClr val="dk1"/>
                </a:solidFill>
                <a:latin typeface="Inter"/>
                <a:ea typeface="Inter"/>
                <a:cs typeface="Inter"/>
                <a:sym typeface="Inter"/>
              </a:rPr>
              <a:t>Questions to consider when making observations and inferences:</a:t>
            </a:r>
            <a:endParaRPr sz="1200">
              <a:solidFill>
                <a:schemeClr val="dk1"/>
              </a:solidFill>
              <a:latin typeface="Inter"/>
              <a:ea typeface="Inter"/>
              <a:cs typeface="Inter"/>
              <a:sym typeface="Inter"/>
            </a:endParaRPr>
          </a:p>
        </p:txBody>
      </p:sp>
      <p:graphicFrame>
        <p:nvGraphicFramePr>
          <p:cNvPr id="62" name="Google Shape;62;p13"/>
          <p:cNvGraphicFramePr/>
          <p:nvPr/>
        </p:nvGraphicFramePr>
        <p:xfrm>
          <a:off x="339750" y="6077057"/>
          <a:ext cx="3000000" cy="3000000"/>
        </p:xfrm>
        <a:graphic>
          <a:graphicData uri="http://schemas.openxmlformats.org/drawingml/2006/table">
            <a:tbl>
              <a:tblPr>
                <a:noFill/>
                <a:tableStyleId>{5FDB7778-4B9B-4F75-A243-9CE2E5E1D684}</a:tableStyleId>
              </a:tblPr>
              <a:tblGrid>
                <a:gridCol w="3546500"/>
                <a:gridCol w="3546500"/>
              </a:tblGrid>
              <a:tr h="1710625">
                <a:tc>
                  <a:txBody>
                    <a:bodyPr/>
                    <a:lstStyle/>
                    <a:p>
                      <a:pPr indent="0" lvl="0" marL="0" rtl="0" algn="ctr">
                        <a:spcBef>
                          <a:spcPts val="0"/>
                        </a:spcBef>
                        <a:spcAft>
                          <a:spcPts val="0"/>
                        </a:spcAft>
                        <a:buNone/>
                      </a:pPr>
                      <a:r>
                        <a:rPr b="1" lang="en" sz="1100">
                          <a:latin typeface="Inter"/>
                          <a:ea typeface="Inter"/>
                          <a:cs typeface="Inter"/>
                          <a:sym typeface="Inter"/>
                        </a:rPr>
                        <a:t>DOK 1</a:t>
                      </a:r>
                      <a:endParaRPr b="1"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Identifying what is explicitly shown</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physical setting?</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are the elements arranged?</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Are there any words present? What do they identify?</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Who are the people? Are they representing a specific person or a larger group?</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objects or items do you notice?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colors, textures, or patterns stand out?</a:t>
                      </a:r>
                      <a:endParaRPr sz="900">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2</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Noticing patterns, making basic connections</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Do color schemes or use of light and shadows convey meaning? (light = good, dark = evil)</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Are there any obvious or hidden symbols? (e.g., stars and stripes, Uncle Sam, broken chains)</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mood or tone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Are the people or items shown in realistic or exaggerated ways? Why?</a:t>
                      </a:r>
                      <a:endParaRPr b="1" sz="900">
                        <a:solidFill>
                          <a:srgbClr val="E95C3D"/>
                        </a:solidFill>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r h="1710625">
                <a:tc>
                  <a:txBody>
                    <a:bodyPr/>
                    <a:lstStyle/>
                    <a:p>
                      <a:pPr indent="0" lvl="0" marL="0" rtl="0" algn="ctr">
                        <a:spcBef>
                          <a:spcPts val="0"/>
                        </a:spcBef>
                        <a:spcAft>
                          <a:spcPts val="0"/>
                        </a:spcAft>
                        <a:buNone/>
                      </a:pPr>
                      <a:r>
                        <a:rPr b="1" lang="en" sz="1100">
                          <a:latin typeface="Inter"/>
                          <a:ea typeface="Inter"/>
                          <a:cs typeface="Inter"/>
                          <a:sym typeface="Inter"/>
                        </a:rPr>
                        <a:t>DOK 3</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Analyzing purpose, audience, and perspective</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Who is the author and/or audience? How does this impact the message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purpose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message do the symbols convey?</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Why did the artist include specific elements?</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Is there anything missing from the image? How does that impact its meaning?</a:t>
                      </a:r>
                      <a:endParaRPr b="1" sz="900">
                        <a:solidFill>
                          <a:srgbClr val="E95C3D"/>
                        </a:solidFill>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4</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Contextualizing and developing interpretations</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historical context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does the artist’s message relate to the political, social, or cultural issues of the time?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might different people at the time have interpreted this image differently?</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does this image compare to another source from the same time period?</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questions does this image raise that could be investigated further?</a:t>
                      </a:r>
                      <a:endParaRPr b="1" sz="900">
                        <a:solidFill>
                          <a:srgbClr val="E95C3D"/>
                        </a:solidFill>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bl>
          </a:graphicData>
        </a:graphic>
      </p:graphicFrame>
      <p:sp>
        <p:nvSpPr>
          <p:cNvPr id="63" name="Google Shape;63;p13"/>
          <p:cNvSpPr txBox="1"/>
          <p:nvPr/>
        </p:nvSpPr>
        <p:spPr>
          <a:xfrm>
            <a:off x="381550" y="1145375"/>
            <a:ext cx="7093200" cy="2708400"/>
          </a:xfrm>
          <a:prstGeom prst="rect">
            <a:avLst/>
          </a:prstGeom>
          <a:noFill/>
          <a:ln>
            <a:noFill/>
          </a:ln>
        </p:spPr>
        <p:txBody>
          <a:bodyPr anchorCtr="0" anchor="ctr" bIns="116075" lIns="116075" spcFirstLastPara="1" rIns="116075" wrap="square" tIns="116075">
            <a:noAutofit/>
          </a:bodyPr>
          <a:lstStyle/>
          <a:p>
            <a:pPr indent="0" lvl="0" marL="0" rtl="0" algn="ctr">
              <a:lnSpc>
                <a:spcPct val="100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Making Predictions</a:t>
            </a:r>
            <a:endParaRPr b="1"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Before analyzing images from the Indus River Valley Civilization, think about </a:t>
            </a:r>
            <a:r>
              <a:rPr lang="en" sz="1200">
                <a:solidFill>
                  <a:schemeClr val="dk1"/>
                </a:solidFill>
                <a:latin typeface="Halant"/>
                <a:ea typeface="Halant"/>
                <a:cs typeface="Halant"/>
                <a:sym typeface="Halant"/>
              </a:rPr>
              <a:t>what</a:t>
            </a:r>
            <a:r>
              <a:rPr lang="en" sz="1200">
                <a:solidFill>
                  <a:schemeClr val="dk1"/>
                </a:solidFill>
                <a:latin typeface="Halant"/>
                <a:ea typeface="Halant"/>
                <a:cs typeface="Halant"/>
                <a:sym typeface="Halant"/>
              </a:rPr>
              <a:t> you already know about ancient river civilizations and what clues you might expect to find in the images. Use what you know about geography, agriculture, and culture in other early civilizations to make predictions about life in the Indus River Valley.</a:t>
            </a:r>
            <a:br>
              <a:rPr lang="en" sz="1200">
                <a:solidFill>
                  <a:schemeClr val="dk1"/>
                </a:solidFill>
                <a:latin typeface="Halant"/>
                <a:ea typeface="Halant"/>
                <a:cs typeface="Halant"/>
                <a:sym typeface="Halant"/>
              </a:rPr>
            </a:br>
            <a:br>
              <a:rPr lang="en" sz="1200">
                <a:solidFill>
                  <a:schemeClr val="dk1"/>
                </a:solidFill>
                <a:latin typeface="Halant"/>
                <a:ea typeface="Halant"/>
                <a:cs typeface="Halant"/>
                <a:sym typeface="Halant"/>
              </a:rPr>
            </a:br>
            <a:r>
              <a:rPr b="1" lang="en" sz="1200">
                <a:solidFill>
                  <a:schemeClr val="dk1"/>
                </a:solidFill>
                <a:latin typeface="Halant"/>
                <a:ea typeface="Halant"/>
                <a:cs typeface="Halant"/>
                <a:sym typeface="Halant"/>
              </a:rPr>
              <a:t>Directions</a:t>
            </a:r>
            <a:r>
              <a:rPr b="1" lang="en" sz="1200">
                <a:solidFill>
                  <a:schemeClr val="dk1"/>
                </a:solidFill>
                <a:latin typeface="Halant"/>
                <a:ea typeface="Halant"/>
                <a:cs typeface="Halant"/>
                <a:sym typeface="Halant"/>
              </a:rPr>
              <a:t>: </a:t>
            </a:r>
            <a:r>
              <a:rPr lang="en" sz="1200">
                <a:solidFill>
                  <a:schemeClr val="dk1"/>
                </a:solidFill>
                <a:latin typeface="Halant"/>
                <a:ea typeface="Halant"/>
                <a:cs typeface="Halant"/>
                <a:sym typeface="Halant"/>
              </a:rPr>
              <a:t>Write three </a:t>
            </a:r>
            <a:r>
              <a:rPr lang="en" sz="1200">
                <a:solidFill>
                  <a:schemeClr val="dk1"/>
                </a:solidFill>
                <a:latin typeface="Halant"/>
                <a:ea typeface="Halant"/>
                <a:cs typeface="Halant"/>
                <a:sym typeface="Halant"/>
              </a:rPr>
              <a:t>predictions</a:t>
            </a:r>
            <a:r>
              <a:rPr lang="en" sz="1200">
                <a:solidFill>
                  <a:schemeClr val="dk1"/>
                </a:solidFill>
                <a:latin typeface="Halant"/>
                <a:ea typeface="Halant"/>
                <a:cs typeface="Halant"/>
                <a:sym typeface="Halant"/>
              </a:rPr>
              <a:t> about what you think you will learn or observe about the Indus River Valley.</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1.</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2.</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3.</a:t>
            </a:r>
            <a:endParaRPr sz="1200">
              <a:solidFill>
                <a:schemeClr val="dk1"/>
              </a:solidFill>
              <a:latin typeface="Halant"/>
              <a:ea typeface="Halant"/>
              <a:cs typeface="Halant"/>
              <a:sym typeface="Halan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2" name="Shape 182"/>
        <p:cNvGrpSpPr/>
        <p:nvPr/>
      </p:nvGrpSpPr>
      <p:grpSpPr>
        <a:xfrm>
          <a:off x="0" y="0"/>
          <a:ext cx="0" cy="0"/>
          <a:chOff x="0" y="0"/>
          <a:chExt cx="0" cy="0"/>
        </a:xfrm>
      </p:grpSpPr>
      <p:sp>
        <p:nvSpPr>
          <p:cNvPr id="183" name="Google Shape;183;p22"/>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Image Analysis Indus River Valley (Exemplar)</a:t>
            </a:r>
            <a:endParaRPr sz="1900">
              <a:solidFill>
                <a:schemeClr val="dk1"/>
              </a:solidFill>
              <a:latin typeface="Halant"/>
              <a:ea typeface="Halant"/>
              <a:cs typeface="Halant"/>
              <a:sym typeface="Halant"/>
            </a:endParaRPr>
          </a:p>
        </p:txBody>
      </p:sp>
      <p:pic>
        <p:nvPicPr>
          <p:cNvPr id="184" name="Google Shape;184;p22"/>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85" name="Google Shape;185;p2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6" name="Google Shape;186;p22"/>
          <p:cNvSpPr/>
          <p:nvPr/>
        </p:nvSpPr>
        <p:spPr>
          <a:xfrm>
            <a:off x="339750" y="675475"/>
            <a:ext cx="3564600" cy="4097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p>
        </p:txBody>
      </p:sp>
      <p:sp>
        <p:nvSpPr>
          <p:cNvPr id="187" name="Google Shape;187;p22"/>
          <p:cNvSpPr txBox="1"/>
          <p:nvPr/>
        </p:nvSpPr>
        <p:spPr>
          <a:xfrm>
            <a:off x="379950" y="3941276"/>
            <a:ext cx="3484200" cy="99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rgbClr val="202122"/>
                </a:solidFill>
                <a:latin typeface="Inter"/>
                <a:ea typeface="Inter"/>
                <a:cs typeface="Inter"/>
                <a:sym typeface="Inter"/>
              </a:rPr>
              <a:t>Source: Indus Priest/King Statue. The statue is 17.5 cm high and carved from steatite a.k.a. soapstone. It was found in Mohenjo-daro in 1927. It is on display in the National Museum, Karachi, Pakistan. CC-BY-SA 1.0</a:t>
            </a:r>
            <a:endParaRPr sz="1000">
              <a:solidFill>
                <a:srgbClr val="202122"/>
              </a:solidFill>
              <a:latin typeface="Inter"/>
              <a:ea typeface="Inter"/>
              <a:cs typeface="Inter"/>
              <a:sym typeface="Inter"/>
            </a:endParaRPr>
          </a:p>
        </p:txBody>
      </p:sp>
      <p:sp>
        <p:nvSpPr>
          <p:cNvPr id="188" name="Google Shape;188;p2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89" name="Google Shape;189;p22"/>
          <p:cNvPicPr preferRelativeResize="0"/>
          <p:nvPr/>
        </p:nvPicPr>
        <p:blipFill>
          <a:blip r:embed="rId4">
            <a:alphaModFix/>
          </a:blip>
          <a:stretch>
            <a:fillRect/>
          </a:stretch>
        </p:blipFill>
        <p:spPr>
          <a:xfrm>
            <a:off x="927063" y="714863"/>
            <a:ext cx="2473574" cy="3193625"/>
          </a:xfrm>
          <a:prstGeom prst="rect">
            <a:avLst/>
          </a:prstGeom>
          <a:noFill/>
          <a:ln>
            <a:noFill/>
          </a:ln>
        </p:spPr>
      </p:pic>
      <p:sp>
        <p:nvSpPr>
          <p:cNvPr id="190" name="Google Shape;190;p22"/>
          <p:cNvSpPr txBox="1"/>
          <p:nvPr/>
        </p:nvSpPr>
        <p:spPr>
          <a:xfrm>
            <a:off x="469050" y="4926925"/>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2 - Find the most prominent element in the image. Describe your observation.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191" name="Google Shape;191;p22"/>
          <p:cNvGraphicFramePr/>
          <p:nvPr/>
        </p:nvGraphicFramePr>
        <p:xfrm>
          <a:off x="584650" y="5347438"/>
          <a:ext cx="3000000" cy="3000000"/>
        </p:xfrm>
        <a:graphic>
          <a:graphicData uri="http://schemas.openxmlformats.org/drawingml/2006/table">
            <a:tbl>
              <a:tblPr>
                <a:noFill/>
                <a:tableStyleId>{5FDB7778-4B9B-4F75-A243-9CE2E5E1D684}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Observe</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most noticeable part of the image is the statue of the Priest-King itself. He has a short beard, calm eyes that look half-closed, and wears a headband. His clothing is decorated with fancy patterns.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192" name="Google Shape;192;p22"/>
          <p:cNvSpPr txBox="1"/>
          <p:nvPr/>
        </p:nvSpPr>
        <p:spPr>
          <a:xfrm>
            <a:off x="469100" y="6992063"/>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3 - Make a connection! What do you think was the purpose of this statue? What does this reveal about the Indus River Valley?</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193" name="Google Shape;193;p22"/>
          <p:cNvGraphicFramePr/>
          <p:nvPr/>
        </p:nvGraphicFramePr>
        <p:xfrm>
          <a:off x="584650" y="7562263"/>
          <a:ext cx="3000000" cy="3000000"/>
        </p:xfrm>
        <a:graphic>
          <a:graphicData uri="http://schemas.openxmlformats.org/drawingml/2006/table">
            <a:tbl>
              <a:tblPr>
                <a:noFill/>
                <a:tableStyleId>{5FDB7778-4B9B-4F75-A243-9CE2E5E1D684}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Connect &amp; Infer</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I think the statue was made to show respect for an important leader or religious figure in the community. This tells us that the Indus River Valley people had organized leadership or spiritual beliefs, and they valued art and skilled craftsmanship to honor important individuals.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194" name="Google Shape;194;p22"/>
          <p:cNvSpPr txBox="1"/>
          <p:nvPr/>
        </p:nvSpPr>
        <p:spPr>
          <a:xfrm>
            <a:off x="4202225" y="714878"/>
            <a:ext cx="2951700" cy="409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1 - Brainstorm: Read the source information and list what you know.</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b="1" lang="en" sz="1200">
                <a:solidFill>
                  <a:srgbClr val="E95C3D"/>
                </a:solidFill>
                <a:latin typeface="Inter"/>
                <a:ea typeface="Inter"/>
                <a:cs typeface="Inter"/>
                <a:sym typeface="Inter"/>
              </a:rPr>
              <a:t>The object is a statue called the Indus Priest/King that is 17.5 cm tall</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b="1" lang="en" sz="1200">
                <a:solidFill>
                  <a:srgbClr val="E95C3D"/>
                </a:solidFill>
                <a:latin typeface="Inter"/>
                <a:ea typeface="Inter"/>
                <a:cs typeface="Inter"/>
                <a:sym typeface="Inter"/>
              </a:rPr>
              <a:t>It was discovered in 1927 in the ancient city of Mohenjo-daro</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b="1" lang="en" sz="1200">
                <a:solidFill>
                  <a:srgbClr val="E95C3D"/>
                </a:solidFill>
                <a:latin typeface="Inter"/>
                <a:ea typeface="Inter"/>
                <a:cs typeface="Inter"/>
                <a:sym typeface="Inter"/>
              </a:rPr>
              <a:t>It’s made from a stone called steatite, also known as soapstone</a:t>
            </a:r>
            <a:endParaRPr b="1" sz="1200">
              <a:solidFill>
                <a:srgbClr val="E95C3D"/>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8" name="Shape 198"/>
        <p:cNvGrpSpPr/>
        <p:nvPr/>
      </p:nvGrpSpPr>
      <p:grpSpPr>
        <a:xfrm>
          <a:off x="0" y="0"/>
          <a:ext cx="0" cy="0"/>
          <a:chOff x="0" y="0"/>
          <a:chExt cx="0" cy="0"/>
        </a:xfrm>
      </p:grpSpPr>
      <p:sp>
        <p:nvSpPr>
          <p:cNvPr id="199" name="Google Shape;199;p23"/>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Image Analysis Indus River Valley (Exemplar)</a:t>
            </a:r>
            <a:endParaRPr sz="1900">
              <a:solidFill>
                <a:schemeClr val="dk1"/>
              </a:solidFill>
              <a:latin typeface="Halant"/>
              <a:ea typeface="Halant"/>
              <a:cs typeface="Halant"/>
              <a:sym typeface="Halant"/>
            </a:endParaRPr>
          </a:p>
        </p:txBody>
      </p:sp>
      <p:pic>
        <p:nvPicPr>
          <p:cNvPr id="200" name="Google Shape;200;p23"/>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01" name="Google Shape;201;p2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02" name="Google Shape;202;p23"/>
          <p:cNvSpPr/>
          <p:nvPr/>
        </p:nvSpPr>
        <p:spPr>
          <a:xfrm>
            <a:off x="339750" y="996563"/>
            <a:ext cx="4173900" cy="39093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p>
        </p:txBody>
      </p:sp>
      <p:sp>
        <p:nvSpPr>
          <p:cNvPr id="203" name="Google Shape;203;p23"/>
          <p:cNvSpPr txBox="1"/>
          <p:nvPr/>
        </p:nvSpPr>
        <p:spPr>
          <a:xfrm>
            <a:off x="452425" y="3906464"/>
            <a:ext cx="3484200" cy="99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rgbClr val="202122"/>
                </a:solidFill>
                <a:latin typeface="Inter"/>
                <a:ea typeface="Inter"/>
                <a:cs typeface="Inter"/>
                <a:sym typeface="Inter"/>
              </a:rPr>
              <a:t>Source: Disha Kaka Boat with Direction Finding Birds, model of Mohenjo-Daro seal, 3000 BCE. Maritime Heritage Gallery, India National Museum, New Delhi. Public Domain.</a:t>
            </a:r>
            <a:endParaRPr sz="1000">
              <a:solidFill>
                <a:srgbClr val="202122"/>
              </a:solidFill>
              <a:latin typeface="Inter"/>
              <a:ea typeface="Inter"/>
              <a:cs typeface="Inter"/>
              <a:sym typeface="Inter"/>
            </a:endParaRPr>
          </a:p>
        </p:txBody>
      </p:sp>
      <p:sp>
        <p:nvSpPr>
          <p:cNvPr id="204" name="Google Shape;204;p2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05" name="Google Shape;205;p23"/>
          <p:cNvPicPr preferRelativeResize="0"/>
          <p:nvPr/>
        </p:nvPicPr>
        <p:blipFill rotWithShape="1">
          <a:blip r:embed="rId4">
            <a:alphaModFix/>
          </a:blip>
          <a:srcRect b="0" l="2837" r="0" t="0"/>
          <a:stretch/>
        </p:blipFill>
        <p:spPr>
          <a:xfrm>
            <a:off x="452425" y="1454763"/>
            <a:ext cx="4055400" cy="2221700"/>
          </a:xfrm>
          <a:prstGeom prst="rect">
            <a:avLst/>
          </a:prstGeom>
          <a:noFill/>
          <a:ln>
            <a:noFill/>
          </a:ln>
        </p:spPr>
      </p:pic>
      <p:sp>
        <p:nvSpPr>
          <p:cNvPr id="206" name="Google Shape;206;p23"/>
          <p:cNvSpPr txBox="1"/>
          <p:nvPr/>
        </p:nvSpPr>
        <p:spPr>
          <a:xfrm>
            <a:off x="469050" y="5003125"/>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2 - Find the most prominent element in the image. Describe your observation.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207" name="Google Shape;207;p23"/>
          <p:cNvGraphicFramePr/>
          <p:nvPr/>
        </p:nvGraphicFramePr>
        <p:xfrm>
          <a:off x="584650" y="5423638"/>
          <a:ext cx="3000000" cy="3000000"/>
        </p:xfrm>
        <a:graphic>
          <a:graphicData uri="http://schemas.openxmlformats.org/drawingml/2006/table">
            <a:tbl>
              <a:tblPr>
                <a:noFill/>
                <a:tableStyleId>{5FDB7778-4B9B-4F75-A243-9CE2E5E1D684}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Observe</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most important thing in the image is the model of the Disha Kaka Boat. The bottom seal includes a small, detailed boat with two birds sitting on it. The top seal includes what appears to be a human figure and symbols.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208" name="Google Shape;208;p23"/>
          <p:cNvSpPr txBox="1"/>
          <p:nvPr/>
        </p:nvSpPr>
        <p:spPr>
          <a:xfrm>
            <a:off x="469100" y="7068263"/>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3 - Make a connection! What do you think was the purpose of this seal? What does this reveal about the Indus River Valley?</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209" name="Google Shape;209;p23"/>
          <p:cNvGraphicFramePr/>
          <p:nvPr/>
        </p:nvGraphicFramePr>
        <p:xfrm>
          <a:off x="584650" y="7638463"/>
          <a:ext cx="3000000" cy="3000000"/>
        </p:xfrm>
        <a:graphic>
          <a:graphicData uri="http://schemas.openxmlformats.org/drawingml/2006/table">
            <a:tbl>
              <a:tblPr>
                <a:noFill/>
                <a:tableStyleId>{5FDB7778-4B9B-4F75-A243-9CE2E5E1D684}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Connect &amp; Infer</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I think this seal was used to show the importance of boats and travel for the people of the Indus Valley. It might have helped with trade or communication by water. This tells us that the Indus River Valley civilization was connected to other places and that they were skilled travelers who used nature, like birds, to help them find their way.</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210" name="Google Shape;210;p23"/>
          <p:cNvSpPr txBox="1"/>
          <p:nvPr/>
        </p:nvSpPr>
        <p:spPr>
          <a:xfrm>
            <a:off x="4738875" y="675475"/>
            <a:ext cx="2693700" cy="423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1 - Brainstorm: Read the source information and list what you know.</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b="1" lang="en" sz="1200">
                <a:solidFill>
                  <a:srgbClr val="E95C3D"/>
                </a:solidFill>
                <a:latin typeface="Inter"/>
                <a:ea typeface="Inter"/>
                <a:cs typeface="Inter"/>
                <a:sym typeface="Inter"/>
              </a:rPr>
              <a:t>The object is called the Disha Kaka Boat with Direction Finding Birds.</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b="1" lang="en" sz="1200">
                <a:solidFill>
                  <a:srgbClr val="E95C3D"/>
                </a:solidFill>
                <a:latin typeface="Inter"/>
                <a:ea typeface="Inter"/>
                <a:cs typeface="Inter"/>
                <a:sym typeface="Inter"/>
              </a:rPr>
              <a:t>It is a model based on a seal from Mohenjo-Daro.</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b="1" lang="en" sz="1200">
                <a:solidFill>
                  <a:srgbClr val="E95C3D"/>
                </a:solidFill>
                <a:latin typeface="Inter"/>
                <a:ea typeface="Inter"/>
                <a:cs typeface="Inter"/>
                <a:sym typeface="Inter"/>
              </a:rPr>
              <a:t>The seal dates back to around 3000 BCE.</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4" name="Shape 214"/>
        <p:cNvGrpSpPr/>
        <p:nvPr/>
      </p:nvGrpSpPr>
      <p:grpSpPr>
        <a:xfrm>
          <a:off x="0" y="0"/>
          <a:ext cx="0" cy="0"/>
          <a:chOff x="0" y="0"/>
          <a:chExt cx="0" cy="0"/>
        </a:xfrm>
      </p:grpSpPr>
      <p:sp>
        <p:nvSpPr>
          <p:cNvPr id="215" name="Google Shape;215;p24"/>
          <p:cNvSpPr txBox="1"/>
          <p:nvPr/>
        </p:nvSpPr>
        <p:spPr>
          <a:xfrm>
            <a:off x="0" y="0"/>
            <a:ext cx="7772400" cy="7323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1800">
                <a:solidFill>
                  <a:schemeClr val="dk1"/>
                </a:solidFill>
                <a:latin typeface="Plus Jakarta Sans Medium"/>
                <a:ea typeface="Plus Jakarta Sans Medium"/>
                <a:cs typeface="Plus Jakarta Sans Medium"/>
                <a:sym typeface="Plus Jakarta Sans Medium"/>
              </a:rPr>
              <a:t>Crash Course Video Questions (Exemplar)</a:t>
            </a:r>
            <a:endParaRPr sz="18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sp>
        <p:nvSpPr>
          <p:cNvPr id="216" name="Google Shape;216;p24"/>
          <p:cNvSpPr txBox="1"/>
          <p:nvPr/>
        </p:nvSpPr>
        <p:spPr>
          <a:xfrm>
            <a:off x="5582853" y="960869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17" name="Google Shape;217;p24"/>
          <p:cNvPicPr preferRelativeResize="0"/>
          <p:nvPr/>
        </p:nvPicPr>
        <p:blipFill>
          <a:blip r:embed="rId3">
            <a:alphaModFix/>
          </a:blip>
          <a:stretch>
            <a:fillRect/>
          </a:stretch>
        </p:blipFill>
        <p:spPr>
          <a:xfrm>
            <a:off x="349656" y="9546871"/>
            <a:ext cx="431174" cy="431174"/>
          </a:xfrm>
          <a:prstGeom prst="rect">
            <a:avLst/>
          </a:prstGeom>
          <a:noFill/>
          <a:ln>
            <a:noFill/>
          </a:ln>
        </p:spPr>
      </p:pic>
      <p:sp>
        <p:nvSpPr>
          <p:cNvPr id="218" name="Google Shape;218;p24"/>
          <p:cNvSpPr txBox="1"/>
          <p:nvPr/>
        </p:nvSpPr>
        <p:spPr>
          <a:xfrm>
            <a:off x="2966250" y="9608711"/>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19" name="Google Shape;219;p24"/>
          <p:cNvPicPr preferRelativeResize="0"/>
          <p:nvPr/>
        </p:nvPicPr>
        <p:blipFill>
          <a:blip r:embed="rId4">
            <a:alphaModFix/>
          </a:blip>
          <a:stretch>
            <a:fillRect/>
          </a:stretch>
        </p:blipFill>
        <p:spPr>
          <a:xfrm>
            <a:off x="216272" y="110272"/>
            <a:ext cx="1056536" cy="438114"/>
          </a:xfrm>
          <a:prstGeom prst="rect">
            <a:avLst/>
          </a:prstGeom>
          <a:noFill/>
          <a:ln>
            <a:noFill/>
          </a:ln>
        </p:spPr>
      </p:pic>
      <p:graphicFrame>
        <p:nvGraphicFramePr>
          <p:cNvPr id="220" name="Google Shape;220;p24"/>
          <p:cNvGraphicFramePr/>
          <p:nvPr/>
        </p:nvGraphicFramePr>
        <p:xfrm>
          <a:off x="315750" y="871050"/>
          <a:ext cx="3000000" cy="3000000"/>
        </p:xfrm>
        <a:graphic>
          <a:graphicData uri="http://schemas.openxmlformats.org/drawingml/2006/table">
            <a:tbl>
              <a:tblPr>
                <a:noFill/>
                <a:tableStyleId>{5FDB7778-4B9B-4F75-A243-9CE2E5E1D684}</a:tableStyleId>
              </a:tblPr>
              <a:tblGrid>
                <a:gridCol w="7140900"/>
              </a:tblGrid>
              <a:tr h="438100">
                <a:tc>
                  <a:txBody>
                    <a:bodyPr/>
                    <a:lstStyle/>
                    <a:p>
                      <a:pPr indent="0" lvl="0" marL="0" marR="152400" rtl="0" algn="l">
                        <a:lnSpc>
                          <a:spcPct val="100000"/>
                        </a:lnSpc>
                        <a:spcBef>
                          <a:spcPts val="0"/>
                        </a:spcBef>
                        <a:spcAft>
                          <a:spcPts val="0"/>
                        </a:spcAft>
                        <a:buNone/>
                      </a:pPr>
                      <a:r>
                        <a:rPr b="1" lang="en" sz="1300">
                          <a:solidFill>
                            <a:schemeClr val="dk1"/>
                          </a:solidFill>
                          <a:latin typeface="Halant"/>
                          <a:ea typeface="Halant"/>
                          <a:cs typeface="Halant"/>
                          <a:sym typeface="Halant"/>
                        </a:rPr>
                        <a:t>Directions: </a:t>
                      </a:r>
                      <a:r>
                        <a:rPr lang="en" sz="1300">
                          <a:solidFill>
                            <a:schemeClr val="dk1"/>
                          </a:solidFill>
                          <a:latin typeface="Halant"/>
                          <a:ea typeface="Halant"/>
                          <a:cs typeface="Halant"/>
                          <a:sym typeface="Halant"/>
                        </a:rPr>
                        <a:t>Answer the following questions based on the video </a:t>
                      </a:r>
                      <a:endParaRPr sz="1200">
                        <a:solidFill>
                          <a:schemeClr val="dk1"/>
                        </a:solidFill>
                        <a:latin typeface="Inter"/>
                        <a:ea typeface="Inter"/>
                        <a:cs typeface="Inter"/>
                        <a:sym typeface="Inte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221" name="Google Shape;221;p24"/>
          <p:cNvSpPr txBox="1"/>
          <p:nvPr/>
        </p:nvSpPr>
        <p:spPr>
          <a:xfrm>
            <a:off x="414200" y="1271800"/>
            <a:ext cx="6817800" cy="54480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Why was the location of the Indus Valley Civilization ideal for early settlement and agriculture? </a:t>
            </a:r>
            <a:endParaRPr sz="1200">
              <a:solidFill>
                <a:schemeClr val="dk1"/>
              </a:solidFill>
              <a:latin typeface="Inter"/>
              <a:ea typeface="Inter"/>
              <a:cs typeface="Inter"/>
              <a:sym typeface="Inter"/>
            </a:endParaRPr>
          </a:p>
          <a:p>
            <a:pPr indent="0" lvl="0" marL="457200" rtl="0" algn="l">
              <a:spcBef>
                <a:spcPts val="0"/>
              </a:spcBef>
              <a:spcAft>
                <a:spcPts val="0"/>
              </a:spcAft>
              <a:buNone/>
            </a:pPr>
            <a:r>
              <a:rPr b="1" lang="en" sz="1200">
                <a:solidFill>
                  <a:srgbClr val="E95C3D"/>
                </a:solidFill>
                <a:latin typeface="Inter"/>
                <a:ea typeface="Inter"/>
                <a:cs typeface="Inter"/>
                <a:sym typeface="Inter"/>
              </a:rPr>
              <a:t>T</a:t>
            </a:r>
            <a:r>
              <a:rPr b="1" lang="en" sz="1200">
                <a:solidFill>
                  <a:srgbClr val="E95C3D"/>
                </a:solidFill>
                <a:latin typeface="Inter"/>
                <a:ea typeface="Inter"/>
                <a:cs typeface="Inter"/>
                <a:sym typeface="Inter"/>
              </a:rPr>
              <a:t>he Indus Valley Civilization was located in a floodplain where rivers flooded twice a year, making the land very fertile and perfect for farming and early settlement.</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features of cities like Harappa and Mohenjo Daro suggest the Indus Valley had an organized government? </a:t>
            </a:r>
            <a:endParaRPr sz="1200">
              <a:solidFill>
                <a:schemeClr val="dk1"/>
              </a:solidFill>
              <a:latin typeface="Inter"/>
              <a:ea typeface="Inter"/>
              <a:cs typeface="Inter"/>
              <a:sym typeface="Inter"/>
            </a:endParaRPr>
          </a:p>
          <a:p>
            <a:pPr indent="0" lvl="0" marL="457200" rtl="0" algn="l">
              <a:spcBef>
                <a:spcPts val="0"/>
              </a:spcBef>
              <a:spcAft>
                <a:spcPts val="0"/>
              </a:spcAft>
              <a:buNone/>
            </a:pPr>
            <a:r>
              <a:rPr b="1" lang="en" sz="1200">
                <a:solidFill>
                  <a:srgbClr val="E95C3D"/>
                </a:solidFill>
                <a:latin typeface="Inter"/>
                <a:ea typeface="Inter"/>
                <a:cs typeface="Inter"/>
                <a:sym typeface="Inter"/>
              </a:rPr>
              <a:t>C</a:t>
            </a:r>
            <a:r>
              <a:rPr b="1" lang="en" sz="1200">
                <a:solidFill>
                  <a:srgbClr val="E95C3D"/>
                </a:solidFill>
                <a:latin typeface="Inter"/>
                <a:ea typeface="Inter"/>
                <a:cs typeface="Inter"/>
                <a:sym typeface="Inter"/>
              </a:rPr>
              <a:t>ities like Harappa and Mohenjo Daro had carefully planned streets and buildings made of uniform bricks, which suggests they had an organized government that controlled city planning.</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might the purpose of the Great Bath suggest about the beliefs or values of the Indus Valley people? </a:t>
            </a:r>
            <a:endParaRPr sz="1200">
              <a:solidFill>
                <a:schemeClr val="dk1"/>
              </a:solidFill>
              <a:latin typeface="Inter"/>
              <a:ea typeface="Inter"/>
              <a:cs typeface="Inter"/>
              <a:sym typeface="Inter"/>
            </a:endParaRPr>
          </a:p>
          <a:p>
            <a:pPr indent="0" lvl="0" marL="457200" rtl="0" algn="l">
              <a:spcBef>
                <a:spcPts val="0"/>
              </a:spcBef>
              <a:spcAft>
                <a:spcPts val="0"/>
              </a:spcAft>
              <a:buNone/>
            </a:pPr>
            <a:r>
              <a:rPr b="1" lang="en" sz="1200">
                <a:solidFill>
                  <a:srgbClr val="E95C3D"/>
                </a:solidFill>
                <a:latin typeface="Inter"/>
                <a:ea typeface="Inter"/>
                <a:cs typeface="Inter"/>
                <a:sym typeface="Inter"/>
              </a:rPr>
              <a:t>The Great Bath might have been used for religious or ritual cleansing, showing that the people valued purity and possibly had spiritual beliefs connected to cleanliness.</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do the seals found in the Indus Valley tell us about their trade and communication with other places?</a:t>
            </a:r>
            <a:endParaRPr sz="1200">
              <a:solidFill>
                <a:schemeClr val="dk1"/>
              </a:solidFill>
              <a:latin typeface="Inter"/>
              <a:ea typeface="Inter"/>
              <a:cs typeface="Inter"/>
              <a:sym typeface="Inter"/>
            </a:endParaRPr>
          </a:p>
          <a:p>
            <a:pPr indent="0" lvl="0" marL="457200" rtl="0" algn="l">
              <a:spcBef>
                <a:spcPts val="0"/>
              </a:spcBef>
              <a:spcAft>
                <a:spcPts val="0"/>
              </a:spcAft>
              <a:buNone/>
            </a:pPr>
            <a:r>
              <a:rPr b="1" lang="en" sz="1200">
                <a:solidFill>
                  <a:srgbClr val="E95C3D"/>
                </a:solidFill>
                <a:latin typeface="Inter"/>
                <a:ea typeface="Inter"/>
                <a:cs typeface="Inter"/>
                <a:sym typeface="Inter"/>
              </a:rPr>
              <a:t>The seals found far from the Indus Valley, like in Mesopotamia, show that they traded goods like cotton cloth and had ways to communicate and identify products during trade.</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graphicFrame>
        <p:nvGraphicFramePr>
          <p:cNvPr id="222" name="Google Shape;222;p24"/>
          <p:cNvGraphicFramePr/>
          <p:nvPr/>
        </p:nvGraphicFramePr>
        <p:xfrm>
          <a:off x="414200" y="6457388"/>
          <a:ext cx="3000000" cy="3000000"/>
        </p:xfrm>
        <a:graphic>
          <a:graphicData uri="http://schemas.openxmlformats.org/drawingml/2006/table">
            <a:tbl>
              <a:tblPr>
                <a:noFill/>
                <a:tableStyleId>{5FDB7778-4B9B-4F75-A243-9CE2E5E1D684}</a:tableStyleId>
              </a:tblPr>
              <a:tblGrid>
                <a:gridCol w="3504275"/>
                <a:gridCol w="3504275"/>
              </a:tblGrid>
              <a:tr h="417325">
                <a:tc gridSpan="2">
                  <a:txBody>
                    <a:bodyPr/>
                    <a:lstStyle/>
                    <a:p>
                      <a:pPr indent="0" lvl="0" marL="0" rtl="0" algn="ctr">
                        <a:spcBef>
                          <a:spcPts val="0"/>
                        </a:spcBef>
                        <a:spcAft>
                          <a:spcPts val="0"/>
                        </a:spcAft>
                        <a:buNone/>
                      </a:pPr>
                      <a:r>
                        <a:rPr b="1" lang="en" sz="1200">
                          <a:latin typeface="Inter"/>
                          <a:ea typeface="Inter"/>
                          <a:cs typeface="Inter"/>
                          <a:sym typeface="Inter"/>
                        </a:rPr>
                        <a:t>How is the Indus Valley Civilization similar to and different from other civilizations you’ve studied so far?</a:t>
                      </a:r>
                      <a:endParaRPr b="1" sz="1200">
                        <a:latin typeface="Inter"/>
                        <a:ea typeface="Inter"/>
                        <a:cs typeface="Inter"/>
                        <a:sym typeface="Inter"/>
                      </a:endParaRPr>
                    </a:p>
                  </a:txBody>
                  <a:tcPr marT="91425" marB="91425" marR="91425" marL="91425">
                    <a:solidFill>
                      <a:schemeClr val="lt2"/>
                    </a:solidFill>
                  </a:tcPr>
                </a:tc>
                <a:tc hMerge="1"/>
              </a:tr>
              <a:tr h="289825">
                <a:tc>
                  <a:txBody>
                    <a:bodyPr/>
                    <a:lstStyle/>
                    <a:p>
                      <a:pPr indent="0" lvl="0" marL="0" rtl="0" algn="ctr">
                        <a:spcBef>
                          <a:spcPts val="0"/>
                        </a:spcBef>
                        <a:spcAft>
                          <a:spcPts val="0"/>
                        </a:spcAft>
                        <a:buNone/>
                      </a:pPr>
                      <a:r>
                        <a:rPr lang="en" sz="1200">
                          <a:latin typeface="Inter"/>
                          <a:ea typeface="Inter"/>
                          <a:cs typeface="Inter"/>
                          <a:sym typeface="Inter"/>
                        </a:rPr>
                        <a:t>Similarities (name at least 3)</a:t>
                      </a:r>
                      <a:endParaRPr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solidFill>
                      <a:schemeClr val="lt2"/>
                    </a:solidFill>
                  </a:tcPr>
                </a:tc>
                <a:tc>
                  <a:txBody>
                    <a:bodyPr/>
                    <a:lstStyle/>
                    <a:p>
                      <a:pPr indent="0" lvl="0" marL="0" rtl="0" algn="ctr">
                        <a:spcBef>
                          <a:spcPts val="0"/>
                        </a:spcBef>
                        <a:spcAft>
                          <a:spcPts val="0"/>
                        </a:spcAft>
                        <a:buNone/>
                      </a:pPr>
                      <a:r>
                        <a:rPr lang="en" sz="1200">
                          <a:latin typeface="Inter"/>
                          <a:ea typeface="Inter"/>
                          <a:cs typeface="Inter"/>
                          <a:sym typeface="Inter"/>
                        </a:rPr>
                        <a:t>Differences </a:t>
                      </a:r>
                      <a:r>
                        <a:rPr lang="en" sz="1200">
                          <a:solidFill>
                            <a:schemeClr val="dk1"/>
                          </a:solidFill>
                          <a:latin typeface="Inter"/>
                          <a:ea typeface="Inter"/>
                          <a:cs typeface="Inter"/>
                          <a:sym typeface="Inter"/>
                        </a:rPr>
                        <a:t>( name at least 2)</a:t>
                      </a:r>
                      <a:endParaRPr sz="1200">
                        <a:latin typeface="Inter"/>
                        <a:ea typeface="Inter"/>
                        <a:cs typeface="Inter"/>
                        <a:sym typeface="Inter"/>
                      </a:endParaRPr>
                    </a:p>
                  </a:txBody>
                  <a:tcPr marT="91425" marB="91425" marR="91425" marL="91425">
                    <a:lnB cap="flat" cmpd="sng" w="9525">
                      <a:solidFill>
                        <a:srgbClr val="9E9E9E"/>
                      </a:solidFill>
                      <a:prstDash val="solid"/>
                      <a:round/>
                      <a:headEnd len="sm" w="sm" type="none"/>
                      <a:tailEnd len="sm" w="sm" type="none"/>
                    </a:lnB>
                    <a:solidFill>
                      <a:schemeClr val="lt2"/>
                    </a:solidFill>
                  </a:tcPr>
                </a:tc>
              </a:tr>
              <a:tr h="1437525">
                <a:tc>
                  <a:txBody>
                    <a:bodyPr/>
                    <a:lstStyle/>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They built organized cities with strong governments, head by kings or priests.</a:t>
                      </a:r>
                      <a:endParaRPr b="1" sz="1200">
                        <a:solidFill>
                          <a:srgbClr val="E95C3D"/>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Had religious beliefs</a:t>
                      </a:r>
                      <a:endParaRPr b="1" sz="1200">
                        <a:solidFill>
                          <a:srgbClr val="E95C3D"/>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Traded goods with other regions (similar to Ancient Egypt &amp; Mesopotamia)</a:t>
                      </a:r>
                      <a:endParaRPr b="1" sz="1200">
                        <a:solidFill>
                          <a:srgbClr val="E95C3D"/>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They used tools and technology to craft artwork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304800" lvl="0" marL="457200" rtl="0" algn="l">
                        <a:spcBef>
                          <a:spcPts val="0"/>
                        </a:spcBef>
                        <a:spcAft>
                          <a:spcPts val="0"/>
                        </a:spcAft>
                        <a:buClr>
                          <a:srgbClr val="E95C3D"/>
                        </a:buClr>
                        <a:buSzPts val="1200"/>
                        <a:buChar char="●"/>
                      </a:pPr>
                      <a:r>
                        <a:rPr b="1" lang="en" sz="1200">
                          <a:solidFill>
                            <a:srgbClr val="E95C3D"/>
                          </a:solidFill>
                        </a:rPr>
                        <a:t>Unlike Mesopotamia, Egypt, and Shang we still can’t read the Indus Valley’s writing because no key like the Rosetta Stone has been found.</a:t>
                      </a:r>
                      <a:endParaRPr b="1" sz="1200">
                        <a:solidFill>
                          <a:srgbClr val="E95C3D"/>
                        </a:solidFill>
                      </a:endParaRPr>
                    </a:p>
                    <a:p>
                      <a:pPr indent="-304800" lvl="0" marL="457200" rtl="0" algn="l">
                        <a:spcBef>
                          <a:spcPts val="0"/>
                        </a:spcBef>
                        <a:spcAft>
                          <a:spcPts val="0"/>
                        </a:spcAft>
                        <a:buClr>
                          <a:srgbClr val="E95C3D"/>
                        </a:buClr>
                        <a:buSzPts val="1200"/>
                        <a:buChar char="●"/>
                      </a:pPr>
                      <a:r>
                        <a:rPr b="1" lang="en" sz="1200">
                          <a:solidFill>
                            <a:srgbClr val="E95C3D"/>
                          </a:solidFill>
                        </a:rPr>
                        <a:t>The Indus Valley people seem to have been more peaceful, with very little evidence of weapons or warfare compared to other civilizations.</a:t>
                      </a:r>
                      <a:endParaRPr b="1" sz="1200">
                        <a:solidFill>
                          <a:srgbClr val="E95C3D"/>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7" name="Shape 67"/>
        <p:cNvGrpSpPr/>
        <p:nvPr/>
      </p:nvGrpSpPr>
      <p:grpSpPr>
        <a:xfrm>
          <a:off x="0" y="0"/>
          <a:ext cx="0" cy="0"/>
          <a:chOff x="0" y="0"/>
          <a:chExt cx="0" cy="0"/>
        </a:xfrm>
      </p:grpSpPr>
      <p:sp>
        <p:nvSpPr>
          <p:cNvPr id="68" name="Google Shape;68;p1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Image Analysis:</a:t>
            </a:r>
            <a:r>
              <a:rPr lang="en" sz="1900">
                <a:solidFill>
                  <a:schemeClr val="dk1"/>
                </a:solidFill>
                <a:latin typeface="Halant"/>
                <a:ea typeface="Halant"/>
                <a:cs typeface="Halant"/>
                <a:sym typeface="Halant"/>
              </a:rPr>
              <a:t> Indus River Valley</a:t>
            </a:r>
            <a:endParaRPr sz="1900">
              <a:solidFill>
                <a:schemeClr val="dk1"/>
              </a:solidFill>
              <a:latin typeface="Halant"/>
              <a:ea typeface="Halant"/>
              <a:cs typeface="Halant"/>
              <a:sym typeface="Halant"/>
            </a:endParaRPr>
          </a:p>
        </p:txBody>
      </p:sp>
      <p:pic>
        <p:nvPicPr>
          <p:cNvPr id="69" name="Google Shape;69;p14"/>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70" name="Google Shape;70;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1" name="Google Shape;71;p14"/>
          <p:cNvSpPr/>
          <p:nvPr/>
        </p:nvSpPr>
        <p:spPr>
          <a:xfrm>
            <a:off x="381550" y="723550"/>
            <a:ext cx="3895200" cy="3196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p>
        </p:txBody>
      </p:sp>
      <p:sp>
        <p:nvSpPr>
          <p:cNvPr id="72" name="Google Shape;72;p14"/>
          <p:cNvSpPr txBox="1"/>
          <p:nvPr/>
        </p:nvSpPr>
        <p:spPr>
          <a:xfrm>
            <a:off x="425504" y="3355135"/>
            <a:ext cx="3807300" cy="60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900">
                <a:solidFill>
                  <a:srgbClr val="202122"/>
                </a:solidFill>
                <a:latin typeface="Inter"/>
                <a:ea typeface="Inter"/>
                <a:cs typeface="Inter"/>
                <a:sym typeface="Inter"/>
              </a:rPr>
              <a:t>Source: 7m wide pool known as "The Great Bath" is located at the centre of the Citadel, is made of fine baked waterproof mud bricks and a thick layer of bitumen. CC-BY-SA 3.0</a:t>
            </a:r>
            <a:endParaRPr sz="900">
              <a:solidFill>
                <a:srgbClr val="202122"/>
              </a:solidFill>
              <a:latin typeface="Inter"/>
              <a:ea typeface="Inter"/>
              <a:cs typeface="Inter"/>
              <a:sym typeface="Inter"/>
            </a:endParaRPr>
          </a:p>
        </p:txBody>
      </p:sp>
      <p:sp>
        <p:nvSpPr>
          <p:cNvPr id="73" name="Google Shape;73;p14"/>
          <p:cNvSpPr txBox="1"/>
          <p:nvPr/>
        </p:nvSpPr>
        <p:spPr>
          <a:xfrm>
            <a:off x="4481000" y="714325"/>
            <a:ext cx="2951700" cy="327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1 - Brainstorm: Read the source information and list what you know.</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p:txBody>
      </p:sp>
      <p:sp>
        <p:nvSpPr>
          <p:cNvPr id="74" name="Google Shape;74;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75" name="Google Shape;75;p14"/>
          <p:cNvPicPr preferRelativeResize="0"/>
          <p:nvPr/>
        </p:nvPicPr>
        <p:blipFill>
          <a:blip r:embed="rId4">
            <a:alphaModFix/>
          </a:blip>
          <a:stretch>
            <a:fillRect/>
          </a:stretch>
        </p:blipFill>
        <p:spPr>
          <a:xfrm>
            <a:off x="598775" y="791751"/>
            <a:ext cx="3460752" cy="2595550"/>
          </a:xfrm>
          <a:prstGeom prst="rect">
            <a:avLst/>
          </a:prstGeom>
          <a:noFill/>
          <a:ln>
            <a:noFill/>
          </a:ln>
        </p:spPr>
      </p:pic>
      <p:graphicFrame>
        <p:nvGraphicFramePr>
          <p:cNvPr id="76" name="Google Shape;76;p14"/>
          <p:cNvGraphicFramePr/>
          <p:nvPr/>
        </p:nvGraphicFramePr>
        <p:xfrm>
          <a:off x="584600" y="4876800"/>
          <a:ext cx="3000000" cy="3000000"/>
        </p:xfrm>
        <a:graphic>
          <a:graphicData uri="http://schemas.openxmlformats.org/drawingml/2006/table">
            <a:tbl>
              <a:tblPr>
                <a:noFill/>
                <a:tableStyleId>{5FDB7778-4B9B-4F75-A243-9CE2E5E1D684}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Observe</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77" name="Google Shape;77;p14"/>
          <p:cNvSpPr txBox="1"/>
          <p:nvPr/>
        </p:nvSpPr>
        <p:spPr>
          <a:xfrm>
            <a:off x="469100" y="6636938"/>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3 - Make a connection! What do you think was the purpose of this pool? What does this reveal about the cities in the Indus River Valley?</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78" name="Google Shape;78;p14"/>
          <p:cNvGraphicFramePr/>
          <p:nvPr/>
        </p:nvGraphicFramePr>
        <p:xfrm>
          <a:off x="584650" y="7207138"/>
          <a:ext cx="3000000" cy="3000000"/>
        </p:xfrm>
        <a:graphic>
          <a:graphicData uri="http://schemas.openxmlformats.org/drawingml/2006/table">
            <a:tbl>
              <a:tblPr>
                <a:noFill/>
                <a:tableStyleId>{5FDB7778-4B9B-4F75-A243-9CE2E5E1D684}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Connect &amp; Infer</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79" name="Google Shape;79;p14"/>
          <p:cNvSpPr txBox="1"/>
          <p:nvPr/>
        </p:nvSpPr>
        <p:spPr>
          <a:xfrm>
            <a:off x="469050" y="4382800"/>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2 - Find the most prominent element in the image. Describe your observation.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3" name="Shape 83"/>
        <p:cNvGrpSpPr/>
        <p:nvPr/>
      </p:nvGrpSpPr>
      <p:grpSpPr>
        <a:xfrm>
          <a:off x="0" y="0"/>
          <a:ext cx="0" cy="0"/>
          <a:chOff x="0" y="0"/>
          <a:chExt cx="0" cy="0"/>
        </a:xfrm>
      </p:grpSpPr>
      <p:sp>
        <p:nvSpPr>
          <p:cNvPr id="84" name="Google Shape;84;p1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Image Analysis: Indus River Valley</a:t>
            </a:r>
            <a:endParaRPr sz="1900">
              <a:solidFill>
                <a:schemeClr val="dk1"/>
              </a:solidFill>
              <a:latin typeface="Halant"/>
              <a:ea typeface="Halant"/>
              <a:cs typeface="Halant"/>
              <a:sym typeface="Halant"/>
            </a:endParaRPr>
          </a:p>
        </p:txBody>
      </p:sp>
      <p:pic>
        <p:nvPicPr>
          <p:cNvPr id="85" name="Google Shape;85;p15"/>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86" name="Google Shape;86;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7" name="Google Shape;87;p15"/>
          <p:cNvSpPr/>
          <p:nvPr/>
        </p:nvSpPr>
        <p:spPr>
          <a:xfrm>
            <a:off x="339750" y="675475"/>
            <a:ext cx="3564600" cy="4097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p>
        </p:txBody>
      </p:sp>
      <p:sp>
        <p:nvSpPr>
          <p:cNvPr id="88" name="Google Shape;88;p15"/>
          <p:cNvSpPr txBox="1"/>
          <p:nvPr/>
        </p:nvSpPr>
        <p:spPr>
          <a:xfrm>
            <a:off x="379950" y="3941276"/>
            <a:ext cx="3484200" cy="99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rgbClr val="202122"/>
                </a:solidFill>
                <a:latin typeface="Inter"/>
                <a:ea typeface="Inter"/>
                <a:cs typeface="Inter"/>
                <a:sym typeface="Inter"/>
              </a:rPr>
              <a:t>Source: Indus Priest/King Statue. The statue is 17.5 cm high and carved from steatite a.k.a. soapstone. It was found in Mohenjo-daro in 1927. It is on display in the National Museum, Karachi, Pakistan. CC-BY-SA 1.0</a:t>
            </a:r>
            <a:endParaRPr sz="1000">
              <a:solidFill>
                <a:srgbClr val="202122"/>
              </a:solidFill>
              <a:latin typeface="Inter"/>
              <a:ea typeface="Inter"/>
              <a:cs typeface="Inter"/>
              <a:sym typeface="Inter"/>
            </a:endParaRPr>
          </a:p>
        </p:txBody>
      </p:sp>
      <p:sp>
        <p:nvSpPr>
          <p:cNvPr id="89" name="Google Shape;89;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90" name="Google Shape;90;p15"/>
          <p:cNvSpPr txBox="1"/>
          <p:nvPr/>
        </p:nvSpPr>
        <p:spPr>
          <a:xfrm>
            <a:off x="4202225" y="714878"/>
            <a:ext cx="2951700" cy="409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1 - Brainstorm: Read the source information and list what you know.</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p:txBody>
      </p:sp>
      <p:pic>
        <p:nvPicPr>
          <p:cNvPr id="91" name="Google Shape;91;p15"/>
          <p:cNvPicPr preferRelativeResize="0"/>
          <p:nvPr/>
        </p:nvPicPr>
        <p:blipFill>
          <a:blip r:embed="rId4">
            <a:alphaModFix/>
          </a:blip>
          <a:stretch>
            <a:fillRect/>
          </a:stretch>
        </p:blipFill>
        <p:spPr>
          <a:xfrm>
            <a:off x="927063" y="714863"/>
            <a:ext cx="2473574" cy="3193625"/>
          </a:xfrm>
          <a:prstGeom prst="rect">
            <a:avLst/>
          </a:prstGeom>
          <a:noFill/>
          <a:ln>
            <a:noFill/>
          </a:ln>
        </p:spPr>
      </p:pic>
      <p:sp>
        <p:nvSpPr>
          <p:cNvPr id="92" name="Google Shape;92;p15"/>
          <p:cNvSpPr txBox="1"/>
          <p:nvPr/>
        </p:nvSpPr>
        <p:spPr>
          <a:xfrm>
            <a:off x="469050" y="4926925"/>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2 - Find the most prominent element in the image. Describe your observation.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93" name="Google Shape;93;p15"/>
          <p:cNvGraphicFramePr/>
          <p:nvPr/>
        </p:nvGraphicFramePr>
        <p:xfrm>
          <a:off x="584650" y="5347438"/>
          <a:ext cx="3000000" cy="3000000"/>
        </p:xfrm>
        <a:graphic>
          <a:graphicData uri="http://schemas.openxmlformats.org/drawingml/2006/table">
            <a:tbl>
              <a:tblPr>
                <a:noFill/>
                <a:tableStyleId>{5FDB7778-4B9B-4F75-A243-9CE2E5E1D684}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Observe</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94" name="Google Shape;94;p15"/>
          <p:cNvSpPr txBox="1"/>
          <p:nvPr/>
        </p:nvSpPr>
        <p:spPr>
          <a:xfrm>
            <a:off x="469100" y="6992063"/>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3 - Make a connection! What do you think was the purpose of this statue? What does this reveal about the Indus River Valley?</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95" name="Google Shape;95;p15"/>
          <p:cNvGraphicFramePr/>
          <p:nvPr/>
        </p:nvGraphicFramePr>
        <p:xfrm>
          <a:off x="584650" y="7562263"/>
          <a:ext cx="3000000" cy="3000000"/>
        </p:xfrm>
        <a:graphic>
          <a:graphicData uri="http://schemas.openxmlformats.org/drawingml/2006/table">
            <a:tbl>
              <a:tblPr>
                <a:noFill/>
                <a:tableStyleId>{5FDB7778-4B9B-4F75-A243-9CE2E5E1D684}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Connect &amp; Infer</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9" name="Shape 99"/>
        <p:cNvGrpSpPr/>
        <p:nvPr/>
      </p:nvGrpSpPr>
      <p:grpSpPr>
        <a:xfrm>
          <a:off x="0" y="0"/>
          <a:ext cx="0" cy="0"/>
          <a:chOff x="0" y="0"/>
          <a:chExt cx="0" cy="0"/>
        </a:xfrm>
      </p:grpSpPr>
      <p:sp>
        <p:nvSpPr>
          <p:cNvPr id="100" name="Google Shape;100;p1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Image Analysis: Indus River Valley</a:t>
            </a:r>
            <a:endParaRPr sz="1900">
              <a:solidFill>
                <a:schemeClr val="dk1"/>
              </a:solidFill>
              <a:latin typeface="Halant"/>
              <a:ea typeface="Halant"/>
              <a:cs typeface="Halant"/>
              <a:sym typeface="Halant"/>
            </a:endParaRPr>
          </a:p>
        </p:txBody>
      </p:sp>
      <p:pic>
        <p:nvPicPr>
          <p:cNvPr id="101" name="Google Shape;101;p16"/>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02" name="Google Shape;102;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3" name="Google Shape;103;p16"/>
          <p:cNvSpPr/>
          <p:nvPr/>
        </p:nvSpPr>
        <p:spPr>
          <a:xfrm>
            <a:off x="339750" y="996563"/>
            <a:ext cx="4173900" cy="39093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p>
        </p:txBody>
      </p:sp>
      <p:sp>
        <p:nvSpPr>
          <p:cNvPr id="104" name="Google Shape;104;p16"/>
          <p:cNvSpPr txBox="1"/>
          <p:nvPr/>
        </p:nvSpPr>
        <p:spPr>
          <a:xfrm>
            <a:off x="452425" y="3906464"/>
            <a:ext cx="3484200" cy="99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rgbClr val="202122"/>
                </a:solidFill>
                <a:latin typeface="Inter"/>
                <a:ea typeface="Inter"/>
                <a:cs typeface="Inter"/>
                <a:sym typeface="Inter"/>
              </a:rPr>
              <a:t>Source: Disha Kaka Boat with Direction Finding Birds, model of Mohenjo-Daro seal, 3000 BCE. Maritime Heritage Gallery, India National Museum, New Delhi. Public Domain.</a:t>
            </a:r>
            <a:endParaRPr sz="1000">
              <a:solidFill>
                <a:srgbClr val="202122"/>
              </a:solidFill>
              <a:latin typeface="Inter"/>
              <a:ea typeface="Inter"/>
              <a:cs typeface="Inter"/>
              <a:sym typeface="Inter"/>
            </a:endParaRPr>
          </a:p>
        </p:txBody>
      </p:sp>
      <p:sp>
        <p:nvSpPr>
          <p:cNvPr id="105" name="Google Shape;105;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6" name="Google Shape;106;p16"/>
          <p:cNvSpPr txBox="1"/>
          <p:nvPr/>
        </p:nvSpPr>
        <p:spPr>
          <a:xfrm>
            <a:off x="4738875" y="675475"/>
            <a:ext cx="2693700" cy="480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1 - Brainstorm: Read the source information and list what you know.</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p:txBody>
      </p:sp>
      <p:pic>
        <p:nvPicPr>
          <p:cNvPr id="107" name="Google Shape;107;p16"/>
          <p:cNvPicPr preferRelativeResize="0"/>
          <p:nvPr/>
        </p:nvPicPr>
        <p:blipFill rotWithShape="1">
          <a:blip r:embed="rId4">
            <a:alphaModFix/>
          </a:blip>
          <a:srcRect b="0" l="2837" r="0" t="0"/>
          <a:stretch/>
        </p:blipFill>
        <p:spPr>
          <a:xfrm>
            <a:off x="452425" y="1454763"/>
            <a:ext cx="4055400" cy="2221700"/>
          </a:xfrm>
          <a:prstGeom prst="rect">
            <a:avLst/>
          </a:prstGeom>
          <a:noFill/>
          <a:ln>
            <a:noFill/>
          </a:ln>
        </p:spPr>
      </p:pic>
      <p:sp>
        <p:nvSpPr>
          <p:cNvPr id="108" name="Google Shape;108;p16"/>
          <p:cNvSpPr txBox="1"/>
          <p:nvPr/>
        </p:nvSpPr>
        <p:spPr>
          <a:xfrm>
            <a:off x="469050" y="5003125"/>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2 - Find the most prominent element in the image. Describe your observation.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109" name="Google Shape;109;p16"/>
          <p:cNvGraphicFramePr/>
          <p:nvPr/>
        </p:nvGraphicFramePr>
        <p:xfrm>
          <a:off x="584650" y="5423638"/>
          <a:ext cx="3000000" cy="3000000"/>
        </p:xfrm>
        <a:graphic>
          <a:graphicData uri="http://schemas.openxmlformats.org/drawingml/2006/table">
            <a:tbl>
              <a:tblPr>
                <a:noFill/>
                <a:tableStyleId>{5FDB7778-4B9B-4F75-A243-9CE2E5E1D684}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Observe</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110" name="Google Shape;110;p16"/>
          <p:cNvSpPr txBox="1"/>
          <p:nvPr/>
        </p:nvSpPr>
        <p:spPr>
          <a:xfrm>
            <a:off x="469100" y="7068263"/>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3 - Make a connection! What do you think was the purpose of this seal? What does this reveal about the Indus River Valley?</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111" name="Google Shape;111;p16"/>
          <p:cNvGraphicFramePr/>
          <p:nvPr/>
        </p:nvGraphicFramePr>
        <p:xfrm>
          <a:off x="584650" y="7638463"/>
          <a:ext cx="3000000" cy="3000000"/>
        </p:xfrm>
        <a:graphic>
          <a:graphicData uri="http://schemas.openxmlformats.org/drawingml/2006/table">
            <a:tbl>
              <a:tblPr>
                <a:noFill/>
                <a:tableStyleId>{5FDB7778-4B9B-4F75-A243-9CE2E5E1D684}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Connect &amp; Infer</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5" name="Shape 115"/>
        <p:cNvGrpSpPr/>
        <p:nvPr/>
      </p:nvGrpSpPr>
      <p:grpSpPr>
        <a:xfrm>
          <a:off x="0" y="0"/>
          <a:ext cx="0" cy="0"/>
          <a:chOff x="0" y="0"/>
          <a:chExt cx="0" cy="0"/>
        </a:xfrm>
      </p:grpSpPr>
      <p:sp>
        <p:nvSpPr>
          <p:cNvPr id="116" name="Google Shape;116;p17"/>
          <p:cNvSpPr txBox="1"/>
          <p:nvPr/>
        </p:nvSpPr>
        <p:spPr>
          <a:xfrm>
            <a:off x="0" y="0"/>
            <a:ext cx="7772400" cy="7323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1800">
                <a:solidFill>
                  <a:schemeClr val="dk1"/>
                </a:solidFill>
                <a:latin typeface="Plus Jakarta Sans Medium"/>
                <a:ea typeface="Plus Jakarta Sans Medium"/>
                <a:cs typeface="Plus Jakarta Sans Medium"/>
                <a:sym typeface="Plus Jakarta Sans Medium"/>
              </a:rPr>
              <a:t>Indus River Valley Civilization</a:t>
            </a:r>
            <a:endParaRPr sz="18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sp>
        <p:nvSpPr>
          <p:cNvPr id="117" name="Google Shape;117;p17"/>
          <p:cNvSpPr txBox="1"/>
          <p:nvPr/>
        </p:nvSpPr>
        <p:spPr>
          <a:xfrm>
            <a:off x="5582853" y="960869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18" name="Google Shape;118;p17"/>
          <p:cNvPicPr preferRelativeResize="0"/>
          <p:nvPr/>
        </p:nvPicPr>
        <p:blipFill>
          <a:blip r:embed="rId3">
            <a:alphaModFix/>
          </a:blip>
          <a:stretch>
            <a:fillRect/>
          </a:stretch>
        </p:blipFill>
        <p:spPr>
          <a:xfrm>
            <a:off x="349656" y="9546871"/>
            <a:ext cx="431174" cy="431174"/>
          </a:xfrm>
          <a:prstGeom prst="rect">
            <a:avLst/>
          </a:prstGeom>
          <a:noFill/>
          <a:ln>
            <a:noFill/>
          </a:ln>
        </p:spPr>
      </p:pic>
      <p:sp>
        <p:nvSpPr>
          <p:cNvPr id="119" name="Google Shape;119;p17"/>
          <p:cNvSpPr txBox="1"/>
          <p:nvPr/>
        </p:nvSpPr>
        <p:spPr>
          <a:xfrm>
            <a:off x="2966250" y="9608711"/>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20" name="Google Shape;120;p17"/>
          <p:cNvPicPr preferRelativeResize="0"/>
          <p:nvPr/>
        </p:nvPicPr>
        <p:blipFill>
          <a:blip r:embed="rId4">
            <a:alphaModFix/>
          </a:blip>
          <a:stretch>
            <a:fillRect/>
          </a:stretch>
        </p:blipFill>
        <p:spPr>
          <a:xfrm>
            <a:off x="216272" y="110272"/>
            <a:ext cx="1056536" cy="438114"/>
          </a:xfrm>
          <a:prstGeom prst="rect">
            <a:avLst/>
          </a:prstGeom>
          <a:noFill/>
          <a:ln>
            <a:noFill/>
          </a:ln>
        </p:spPr>
      </p:pic>
      <p:graphicFrame>
        <p:nvGraphicFramePr>
          <p:cNvPr id="121" name="Google Shape;121;p17"/>
          <p:cNvGraphicFramePr/>
          <p:nvPr/>
        </p:nvGraphicFramePr>
        <p:xfrm>
          <a:off x="458625" y="876525"/>
          <a:ext cx="3000000" cy="3000000"/>
        </p:xfrm>
        <a:graphic>
          <a:graphicData uri="http://schemas.openxmlformats.org/drawingml/2006/table">
            <a:tbl>
              <a:tblPr>
                <a:noFill/>
                <a:tableStyleId>{5FDB7778-4B9B-4F75-A243-9CE2E5E1D684}</a:tableStyleId>
              </a:tblPr>
              <a:tblGrid>
                <a:gridCol w="6855150"/>
              </a:tblGrid>
              <a:tr h="4503275">
                <a:tc>
                  <a:txBody>
                    <a:bodyPr/>
                    <a:lstStyle/>
                    <a:p>
                      <a:pPr indent="0" lvl="0" marL="0" rtl="0" algn="l">
                        <a:spcBef>
                          <a:spcPts val="0"/>
                        </a:spcBef>
                        <a:spcAft>
                          <a:spcPts val="0"/>
                        </a:spcAft>
                        <a:buNone/>
                      </a:pPr>
                      <a:r>
                        <a:rPr b="1" lang="en" sz="1300" u="sng">
                          <a:solidFill>
                            <a:schemeClr val="hlink"/>
                          </a:solidFill>
                          <a:latin typeface="Halant"/>
                          <a:ea typeface="Halant"/>
                          <a:cs typeface="Halant"/>
                          <a:sym typeface="Halant"/>
                          <a:hlinkClick r:id="rId5"/>
                        </a:rPr>
                        <a:t>Video Transcript:</a:t>
                      </a:r>
                      <a:r>
                        <a:rPr lang="en" sz="1300">
                          <a:latin typeface="Halant"/>
                          <a:ea typeface="Halant"/>
                          <a:cs typeface="Halant"/>
                          <a:sym typeface="Halant"/>
                        </a:rPr>
                        <a:t> Begin at 3:00, End at 5:52</a:t>
                      </a:r>
                      <a:endParaRPr sz="1300">
                        <a:latin typeface="Halant"/>
                        <a:ea typeface="Halant"/>
                        <a:cs typeface="Halant"/>
                        <a:sym typeface="Halant"/>
                      </a:endParaRPr>
                    </a:p>
                    <a:p>
                      <a:pPr indent="0" lvl="0" marL="0" marR="152400" rtl="0" algn="l">
                        <a:lnSpc>
                          <a:spcPct val="100000"/>
                        </a:lnSpc>
                        <a:spcBef>
                          <a:spcPts val="0"/>
                        </a:spcBef>
                        <a:spcAft>
                          <a:spcPts val="0"/>
                        </a:spcAft>
                        <a:buNone/>
                      </a:pPr>
                      <a:r>
                        <a:rPr lang="en" sz="1200">
                          <a:solidFill>
                            <a:schemeClr val="dk1"/>
                          </a:solidFill>
                          <a:latin typeface="Inter"/>
                          <a:ea typeface="Inter"/>
                          <a:cs typeface="Inter"/>
                          <a:sym typeface="Inter"/>
                        </a:rPr>
                        <a:t>The Indus Valley Civilization was located in the floodplain of the Indus and Saraswati rivers, and it was about the best place in the world to have an ancient civilization because the rivers flooded very reliably twice a year, which meant that it had the most available calories per acre of pretty much anywhere on the planet. We know the Indus Valley Civilization flourished a long time ago—probably around 3000 BCE. Why is that question literally hanging over my head?</a:t>
                      </a:r>
                      <a:endParaRPr sz="12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200">
                          <a:solidFill>
                            <a:schemeClr val="dk1"/>
                          </a:solidFill>
                          <a:latin typeface="Inter"/>
                          <a:ea typeface="Inter"/>
                          <a:cs typeface="Inter"/>
                          <a:sym typeface="Inter"/>
                        </a:rPr>
                        <a:t>But people of the Indus Valley were trading with Mesopotamians as early as 3500 BCE. We also know that it was the largest of the ancient civilizations. Archaeologists have discovered more than 1500 sites. So what do we know about this civilization? Let’s go to the Thought Bubble. Everything we know about the Indus Valley Civilization comes from archaeology, because while they did use written language, we don’t know how to read it, and no Rosetta Stone has thus appeared to help us learn it. I meant the other Rosetta Stone, Thought Bubble—yeah. Although, come to think of it, either would be acceptable.</a:t>
                      </a:r>
                      <a:endParaRPr sz="12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200">
                          <a:solidFill>
                            <a:schemeClr val="dk1"/>
                          </a:solidFill>
                          <a:latin typeface="Inter"/>
                          <a:ea typeface="Inter"/>
                          <a:cs typeface="Inter"/>
                          <a:sym typeface="Inter"/>
                        </a:rPr>
                        <a:t>So here’s what we know: they had amazing cities. Harappa and Mohenjo Daro are the best known, with dense, multi-story homes constructed out of uniformly sized bricks along perpendicular streets. I mean, this wasn’t some ancient world version of Houston—more like Chicago. This means they must have had some form of government and zoning, but we don’t know what gave this government its authority. Cities were oriented to catch the wind and provide a natural form of air conditioning. And they were clean. Most homes were connected to a centralized drainage system that used gravity to carry waste and water out of the city in big sewer ditches that ran under the main avenues—a plumbing system that would have been the envy of many 18th-century European cities.</a:t>
                      </a:r>
                      <a:endParaRPr sz="12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200">
                          <a:solidFill>
                            <a:schemeClr val="dk1"/>
                          </a:solidFill>
                          <a:latin typeface="Inter"/>
                          <a:ea typeface="Inter"/>
                          <a:cs typeface="Inter"/>
                          <a:sym typeface="Inter"/>
                        </a:rPr>
                        <a:t>Also, in Mohenjo Daro, the largest public building was not a temple or a palace, but a public bath, which historians call the Great Bath. We don’t know what the Great Bath was used for, but since later Indian culture placed a huge emphasis on ritual purity—which is the basis for the caste system—some historians have speculated that the bath might have been like a giant baptismal pool. Also, they traded. One of the coolest things that the Indus Valley Civilization produced were seals used as identification markers on goods and clay tablets. These seals contained the writing that we still can’t decipher, and a number of fantastic designs, many featuring animals and monsters. One of the most famous and frightening is of a man with what looks like water buffalo horns on his head, sitting cross-legged between a tiger and a bull. We don’t know what’s really going on here, but it’s safe to say that this was a powerful dude, because he seems to be able to control the tiger.</a:t>
                      </a:r>
                      <a:endParaRPr sz="12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marR="152400" rtl="0" algn="l">
                        <a:lnSpc>
                          <a:spcPct val="100000"/>
                        </a:lnSpc>
                        <a:spcBef>
                          <a:spcPts val="0"/>
                        </a:spcBef>
                        <a:spcAft>
                          <a:spcPts val="0"/>
                        </a:spcAft>
                        <a:buNone/>
                      </a:pPr>
                      <a:r>
                        <a:rPr lang="en" sz="1200">
                          <a:solidFill>
                            <a:schemeClr val="dk1"/>
                          </a:solidFill>
                          <a:latin typeface="Inter"/>
                          <a:ea typeface="Inter"/>
                          <a:cs typeface="Inter"/>
                          <a:sym typeface="Inter"/>
                        </a:rPr>
                        <a:t>How do these seals let us know that they traded? Well, because we found them in Mesopotamia, not the Indus Valley. Plus, archaeologists have found stuff like bronze in the Indus Valley that is not native to the region. So what did they trade? Cotton cloth—still such a fascinating export, incidentally, that it will be the subject of the 40th and final video in this very series. But here’s the most amazing thing about the Indus Valley people: they were peaceful. Despite archaeologists finding 1500 sites, they have found very little evidence of warfare—almost no weapons.</a:t>
                      </a:r>
                      <a:endParaRPr sz="1200">
                        <a:solidFill>
                          <a:schemeClr val="dk1"/>
                        </a:solidFill>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5" name="Shape 125"/>
        <p:cNvGrpSpPr/>
        <p:nvPr/>
      </p:nvGrpSpPr>
      <p:grpSpPr>
        <a:xfrm>
          <a:off x="0" y="0"/>
          <a:ext cx="0" cy="0"/>
          <a:chOff x="0" y="0"/>
          <a:chExt cx="0" cy="0"/>
        </a:xfrm>
      </p:grpSpPr>
      <p:sp>
        <p:nvSpPr>
          <p:cNvPr id="126" name="Google Shape;126;p18"/>
          <p:cNvSpPr txBox="1"/>
          <p:nvPr/>
        </p:nvSpPr>
        <p:spPr>
          <a:xfrm>
            <a:off x="0" y="0"/>
            <a:ext cx="7772400" cy="7323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1800">
                <a:solidFill>
                  <a:schemeClr val="dk1"/>
                </a:solidFill>
                <a:latin typeface="Plus Jakarta Sans Medium"/>
                <a:ea typeface="Plus Jakarta Sans Medium"/>
                <a:cs typeface="Plus Jakarta Sans Medium"/>
                <a:sym typeface="Plus Jakarta Sans Medium"/>
              </a:rPr>
              <a:t>Crash Course Video Questions</a:t>
            </a:r>
            <a:endParaRPr sz="18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sp>
        <p:nvSpPr>
          <p:cNvPr id="127" name="Google Shape;127;p18"/>
          <p:cNvSpPr txBox="1"/>
          <p:nvPr/>
        </p:nvSpPr>
        <p:spPr>
          <a:xfrm>
            <a:off x="5582853" y="960869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28" name="Google Shape;128;p18"/>
          <p:cNvPicPr preferRelativeResize="0"/>
          <p:nvPr/>
        </p:nvPicPr>
        <p:blipFill>
          <a:blip r:embed="rId3">
            <a:alphaModFix/>
          </a:blip>
          <a:stretch>
            <a:fillRect/>
          </a:stretch>
        </p:blipFill>
        <p:spPr>
          <a:xfrm>
            <a:off x="349656" y="9546871"/>
            <a:ext cx="431174" cy="431174"/>
          </a:xfrm>
          <a:prstGeom prst="rect">
            <a:avLst/>
          </a:prstGeom>
          <a:noFill/>
          <a:ln>
            <a:noFill/>
          </a:ln>
        </p:spPr>
      </p:pic>
      <p:sp>
        <p:nvSpPr>
          <p:cNvPr id="129" name="Google Shape;129;p18"/>
          <p:cNvSpPr txBox="1"/>
          <p:nvPr/>
        </p:nvSpPr>
        <p:spPr>
          <a:xfrm>
            <a:off x="2966250" y="9608711"/>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30" name="Google Shape;130;p18"/>
          <p:cNvPicPr preferRelativeResize="0"/>
          <p:nvPr/>
        </p:nvPicPr>
        <p:blipFill>
          <a:blip r:embed="rId4">
            <a:alphaModFix/>
          </a:blip>
          <a:stretch>
            <a:fillRect/>
          </a:stretch>
        </p:blipFill>
        <p:spPr>
          <a:xfrm>
            <a:off x="216272" y="110272"/>
            <a:ext cx="1056536" cy="438114"/>
          </a:xfrm>
          <a:prstGeom prst="rect">
            <a:avLst/>
          </a:prstGeom>
          <a:noFill/>
          <a:ln>
            <a:noFill/>
          </a:ln>
        </p:spPr>
      </p:pic>
      <p:graphicFrame>
        <p:nvGraphicFramePr>
          <p:cNvPr id="131" name="Google Shape;131;p18"/>
          <p:cNvGraphicFramePr/>
          <p:nvPr/>
        </p:nvGraphicFramePr>
        <p:xfrm>
          <a:off x="315750" y="871050"/>
          <a:ext cx="3000000" cy="3000000"/>
        </p:xfrm>
        <a:graphic>
          <a:graphicData uri="http://schemas.openxmlformats.org/drawingml/2006/table">
            <a:tbl>
              <a:tblPr>
                <a:noFill/>
                <a:tableStyleId>{5FDB7778-4B9B-4F75-A243-9CE2E5E1D684}</a:tableStyleId>
              </a:tblPr>
              <a:tblGrid>
                <a:gridCol w="7140900"/>
              </a:tblGrid>
              <a:tr h="438100">
                <a:tc>
                  <a:txBody>
                    <a:bodyPr/>
                    <a:lstStyle/>
                    <a:p>
                      <a:pPr indent="0" lvl="0" marL="0" marR="152400" rtl="0" algn="l">
                        <a:lnSpc>
                          <a:spcPct val="100000"/>
                        </a:lnSpc>
                        <a:spcBef>
                          <a:spcPts val="0"/>
                        </a:spcBef>
                        <a:spcAft>
                          <a:spcPts val="0"/>
                        </a:spcAft>
                        <a:buNone/>
                      </a:pPr>
                      <a:r>
                        <a:rPr b="1" lang="en" sz="1300">
                          <a:solidFill>
                            <a:schemeClr val="dk1"/>
                          </a:solidFill>
                          <a:latin typeface="Halant"/>
                          <a:ea typeface="Halant"/>
                          <a:cs typeface="Halant"/>
                          <a:sym typeface="Halant"/>
                        </a:rPr>
                        <a:t>Directions: </a:t>
                      </a:r>
                      <a:r>
                        <a:rPr lang="en" sz="1300">
                          <a:solidFill>
                            <a:schemeClr val="dk1"/>
                          </a:solidFill>
                          <a:latin typeface="Halant"/>
                          <a:ea typeface="Halant"/>
                          <a:cs typeface="Halant"/>
                          <a:sym typeface="Halant"/>
                        </a:rPr>
                        <a:t>Answer the following questions based on the video </a:t>
                      </a:r>
                      <a:endParaRPr sz="1200">
                        <a:solidFill>
                          <a:schemeClr val="dk1"/>
                        </a:solidFill>
                        <a:latin typeface="Inter"/>
                        <a:ea typeface="Inter"/>
                        <a:cs typeface="Inter"/>
                        <a:sym typeface="Inter"/>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132" name="Google Shape;132;p18"/>
          <p:cNvSpPr txBox="1"/>
          <p:nvPr/>
        </p:nvSpPr>
        <p:spPr>
          <a:xfrm>
            <a:off x="414200" y="1271800"/>
            <a:ext cx="6817800" cy="54480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Why was the location of the Indus Valley Civilization ideal for early settlement and agriculture?</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features of cities like Harappa and Mohenjo Daro suggest the Indus Valley had an organized government?</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might the purpose of the Great Bath suggest about the beliefs or values of the Indus Valley people?</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do the seals found in the Indus Valley tell us about their trade and communication with other places?</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graphicFrame>
        <p:nvGraphicFramePr>
          <p:cNvPr id="133" name="Google Shape;133;p18"/>
          <p:cNvGraphicFramePr/>
          <p:nvPr/>
        </p:nvGraphicFramePr>
        <p:xfrm>
          <a:off x="414200" y="6838388"/>
          <a:ext cx="3000000" cy="3000000"/>
        </p:xfrm>
        <a:graphic>
          <a:graphicData uri="http://schemas.openxmlformats.org/drawingml/2006/table">
            <a:tbl>
              <a:tblPr>
                <a:noFill/>
                <a:tableStyleId>{5FDB7778-4B9B-4F75-A243-9CE2E5E1D684}</a:tableStyleId>
              </a:tblPr>
              <a:tblGrid>
                <a:gridCol w="3504275"/>
                <a:gridCol w="3504275"/>
              </a:tblGrid>
              <a:tr h="417325">
                <a:tc gridSpan="2">
                  <a:txBody>
                    <a:bodyPr/>
                    <a:lstStyle/>
                    <a:p>
                      <a:pPr indent="0" lvl="0" marL="0" rtl="0" algn="ctr">
                        <a:spcBef>
                          <a:spcPts val="0"/>
                        </a:spcBef>
                        <a:spcAft>
                          <a:spcPts val="0"/>
                        </a:spcAft>
                        <a:buNone/>
                      </a:pPr>
                      <a:r>
                        <a:rPr b="1" lang="en" sz="1200">
                          <a:latin typeface="Inter"/>
                          <a:ea typeface="Inter"/>
                          <a:cs typeface="Inter"/>
                          <a:sym typeface="Inter"/>
                        </a:rPr>
                        <a:t>How is the Indus Valley Civilization similar to and different from other civilizations you’ve studied so far?</a:t>
                      </a:r>
                      <a:endParaRPr b="1" sz="1200">
                        <a:latin typeface="Inter"/>
                        <a:ea typeface="Inter"/>
                        <a:cs typeface="Inter"/>
                        <a:sym typeface="Inter"/>
                      </a:endParaRPr>
                    </a:p>
                  </a:txBody>
                  <a:tcPr marT="91425" marB="91425" marR="91425" marL="91425">
                    <a:solidFill>
                      <a:schemeClr val="lt2"/>
                    </a:solidFill>
                  </a:tcPr>
                </a:tc>
                <a:tc hMerge="1"/>
              </a:tr>
              <a:tr h="289825">
                <a:tc>
                  <a:txBody>
                    <a:bodyPr/>
                    <a:lstStyle/>
                    <a:p>
                      <a:pPr indent="0" lvl="0" marL="0" rtl="0" algn="ctr">
                        <a:spcBef>
                          <a:spcPts val="0"/>
                        </a:spcBef>
                        <a:spcAft>
                          <a:spcPts val="0"/>
                        </a:spcAft>
                        <a:buNone/>
                      </a:pPr>
                      <a:r>
                        <a:rPr lang="en" sz="1200">
                          <a:latin typeface="Inter"/>
                          <a:ea typeface="Inter"/>
                          <a:cs typeface="Inter"/>
                          <a:sym typeface="Inter"/>
                        </a:rPr>
                        <a:t>Similarities (name at least 3)</a:t>
                      </a:r>
                      <a:endParaRPr sz="1200">
                        <a:latin typeface="Inter"/>
                        <a:ea typeface="Inter"/>
                        <a:cs typeface="Inter"/>
                        <a:sym typeface="Inter"/>
                      </a:endParaRPr>
                    </a:p>
                  </a:txBody>
                  <a:tcPr marT="91425" marB="91425" marR="91425" marL="91425">
                    <a:solidFill>
                      <a:schemeClr val="lt2"/>
                    </a:solidFill>
                  </a:tcPr>
                </a:tc>
                <a:tc>
                  <a:txBody>
                    <a:bodyPr/>
                    <a:lstStyle/>
                    <a:p>
                      <a:pPr indent="0" lvl="0" marL="0" rtl="0" algn="ctr">
                        <a:spcBef>
                          <a:spcPts val="0"/>
                        </a:spcBef>
                        <a:spcAft>
                          <a:spcPts val="0"/>
                        </a:spcAft>
                        <a:buNone/>
                      </a:pPr>
                      <a:r>
                        <a:rPr lang="en" sz="1200">
                          <a:latin typeface="Inter"/>
                          <a:ea typeface="Inter"/>
                          <a:cs typeface="Inter"/>
                          <a:sym typeface="Inter"/>
                        </a:rPr>
                        <a:t>Differences </a:t>
                      </a:r>
                      <a:r>
                        <a:rPr lang="en" sz="1200">
                          <a:solidFill>
                            <a:schemeClr val="dk1"/>
                          </a:solidFill>
                          <a:latin typeface="Inter"/>
                          <a:ea typeface="Inter"/>
                          <a:cs typeface="Inter"/>
                          <a:sym typeface="Inter"/>
                        </a:rPr>
                        <a:t>( name at least 2)</a:t>
                      </a:r>
                      <a:endParaRPr sz="1200">
                        <a:latin typeface="Inter"/>
                        <a:ea typeface="Inter"/>
                        <a:cs typeface="Inter"/>
                        <a:sym typeface="Inter"/>
                      </a:endParaRPr>
                    </a:p>
                  </a:txBody>
                  <a:tcPr marT="91425" marB="91425" marR="91425" marL="91425">
                    <a:solidFill>
                      <a:schemeClr val="lt2"/>
                    </a:solidFill>
                  </a:tcPr>
                </a:tc>
              </a:tr>
              <a:tr h="1437525">
                <a:tc>
                  <a:txBody>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7" name="Shape 137"/>
        <p:cNvGrpSpPr/>
        <p:nvPr/>
      </p:nvGrpSpPr>
      <p:grpSpPr>
        <a:xfrm>
          <a:off x="0" y="0"/>
          <a:ext cx="0" cy="0"/>
          <a:chOff x="0" y="0"/>
          <a:chExt cx="0" cy="0"/>
        </a:xfrm>
      </p:grpSpPr>
      <p:sp>
        <p:nvSpPr>
          <p:cNvPr id="138" name="Google Shape;138;p19"/>
          <p:cNvSpPr txBox="1"/>
          <p:nvPr/>
        </p:nvSpPr>
        <p:spPr>
          <a:xfrm>
            <a:off x="0" y="0"/>
            <a:ext cx="7772400" cy="7323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Making Predictions</a:t>
            </a:r>
            <a:endParaRPr sz="1500">
              <a:solidFill>
                <a:schemeClr val="dk1"/>
              </a:solidFill>
              <a:latin typeface="Halant"/>
              <a:ea typeface="Halant"/>
              <a:cs typeface="Halant"/>
              <a:sym typeface="Halant"/>
            </a:endParaRPr>
          </a:p>
          <a:p>
            <a:pPr indent="0" lvl="0" marL="0" rtl="0" algn="ctr">
              <a:spcBef>
                <a:spcPts val="0"/>
              </a:spcBef>
              <a:spcAft>
                <a:spcPts val="0"/>
              </a:spcAft>
              <a:buNone/>
            </a:pPr>
            <a:r>
              <a:rPr lang="en" sz="1800">
                <a:solidFill>
                  <a:schemeClr val="dk1"/>
                </a:solidFill>
                <a:latin typeface="Plus Jakarta Sans Medium"/>
                <a:ea typeface="Plus Jakarta Sans Medium"/>
                <a:cs typeface="Plus Jakarta Sans Medium"/>
                <a:sym typeface="Plus Jakarta Sans Medium"/>
              </a:rPr>
              <a:t>The Indus River Valley Civilization (Exemplar)</a:t>
            </a:r>
            <a:endParaRPr sz="18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sp>
        <p:nvSpPr>
          <p:cNvPr id="139" name="Google Shape;139;p19"/>
          <p:cNvSpPr txBox="1"/>
          <p:nvPr/>
        </p:nvSpPr>
        <p:spPr>
          <a:xfrm>
            <a:off x="5582853" y="960869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40" name="Google Shape;140;p19"/>
          <p:cNvPicPr preferRelativeResize="0"/>
          <p:nvPr/>
        </p:nvPicPr>
        <p:blipFill>
          <a:blip r:embed="rId3">
            <a:alphaModFix/>
          </a:blip>
          <a:stretch>
            <a:fillRect/>
          </a:stretch>
        </p:blipFill>
        <p:spPr>
          <a:xfrm>
            <a:off x="349656" y="9546871"/>
            <a:ext cx="431174" cy="431174"/>
          </a:xfrm>
          <a:prstGeom prst="rect">
            <a:avLst/>
          </a:prstGeom>
          <a:noFill/>
          <a:ln>
            <a:noFill/>
          </a:ln>
        </p:spPr>
      </p:pic>
      <p:sp>
        <p:nvSpPr>
          <p:cNvPr id="141" name="Google Shape;141;p19"/>
          <p:cNvSpPr txBox="1"/>
          <p:nvPr/>
        </p:nvSpPr>
        <p:spPr>
          <a:xfrm>
            <a:off x="2966250" y="9608711"/>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42" name="Google Shape;142;p19"/>
          <p:cNvPicPr preferRelativeResize="0"/>
          <p:nvPr/>
        </p:nvPicPr>
        <p:blipFill>
          <a:blip r:embed="rId4">
            <a:alphaModFix/>
          </a:blip>
          <a:stretch>
            <a:fillRect/>
          </a:stretch>
        </p:blipFill>
        <p:spPr>
          <a:xfrm>
            <a:off x="216272" y="110272"/>
            <a:ext cx="1056536" cy="438114"/>
          </a:xfrm>
          <a:prstGeom prst="rect">
            <a:avLst/>
          </a:prstGeom>
          <a:noFill/>
          <a:ln>
            <a:noFill/>
          </a:ln>
        </p:spPr>
      </p:pic>
      <p:sp>
        <p:nvSpPr>
          <p:cNvPr id="143" name="Google Shape;143;p19"/>
          <p:cNvSpPr txBox="1"/>
          <p:nvPr/>
        </p:nvSpPr>
        <p:spPr>
          <a:xfrm>
            <a:off x="349644" y="803026"/>
            <a:ext cx="7073100" cy="3783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rgbClr val="000000"/>
              </a:buClr>
              <a:buSzPts val="1200"/>
              <a:buFont typeface="Arial"/>
              <a:buNone/>
            </a:pPr>
            <a:r>
              <a:rPr b="1" lang="en" sz="1300">
                <a:solidFill>
                  <a:srgbClr val="000000"/>
                </a:solidFill>
                <a:latin typeface="Inter"/>
                <a:ea typeface="Inter"/>
                <a:cs typeface="Inter"/>
                <a:sym typeface="Inter"/>
              </a:rPr>
              <a:t>Name: ______________________________________  Date: ________ Class: ____________________</a:t>
            </a:r>
            <a:endParaRPr b="1" sz="1300">
              <a:solidFill>
                <a:srgbClr val="000000"/>
              </a:solidFill>
              <a:latin typeface="Inter"/>
              <a:ea typeface="Inter"/>
              <a:cs typeface="Inter"/>
              <a:sym typeface="Inter"/>
            </a:endParaRPr>
          </a:p>
        </p:txBody>
      </p:sp>
      <p:sp>
        <p:nvSpPr>
          <p:cNvPr id="144" name="Google Shape;144;p19"/>
          <p:cNvSpPr txBox="1"/>
          <p:nvPr/>
        </p:nvSpPr>
        <p:spPr>
          <a:xfrm>
            <a:off x="381550" y="3964775"/>
            <a:ext cx="7093200" cy="1716900"/>
          </a:xfrm>
          <a:prstGeom prst="rect">
            <a:avLst/>
          </a:prstGeom>
          <a:solidFill>
            <a:srgbClr val="EFFEF9"/>
          </a:solidFill>
          <a:ln>
            <a:noFill/>
          </a:ln>
        </p:spPr>
        <p:txBody>
          <a:bodyPr anchorCtr="0" anchor="ctr" bIns="116075" lIns="116075" spcFirstLastPara="1" rIns="116075" wrap="square" tIns="116075">
            <a:noAutofit/>
          </a:bodyPr>
          <a:lstStyle/>
          <a:p>
            <a:pPr indent="0" lvl="0" marL="0" rtl="0" algn="ctr">
              <a:lnSpc>
                <a:spcPct val="100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Image Analysis Guide</a:t>
            </a:r>
            <a:endParaRPr b="1"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Being able to analyze visual images—like paintings, photographs, political cartoons, and posters—is an important skill for understanding history. These images are more than just art; they are historical evidence created during or about a specific time. They help us see what people valued, feared, or believed, and they often show details that words alone can’t capture.</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Learning to "read" an image helps us think critically, ask good questions, and make connections between the past and the present. Just like a primary source document, a historical image tells a story—if you know how to look closely!</a:t>
            </a:r>
            <a:endParaRPr i="1" sz="1200">
              <a:solidFill>
                <a:schemeClr val="dk1"/>
              </a:solidFill>
              <a:latin typeface="Halant"/>
              <a:ea typeface="Halant"/>
              <a:cs typeface="Halant"/>
              <a:sym typeface="Halant"/>
            </a:endParaRPr>
          </a:p>
        </p:txBody>
      </p:sp>
      <p:sp>
        <p:nvSpPr>
          <p:cNvPr id="145" name="Google Shape;145;p19"/>
          <p:cNvSpPr txBox="1"/>
          <p:nvPr/>
        </p:nvSpPr>
        <p:spPr>
          <a:xfrm>
            <a:off x="339750" y="5715225"/>
            <a:ext cx="7092900" cy="3693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1200"/>
              </a:spcBef>
              <a:spcAft>
                <a:spcPts val="1200"/>
              </a:spcAft>
              <a:buNone/>
            </a:pPr>
            <a:r>
              <a:rPr i="1" lang="en" sz="1200">
                <a:solidFill>
                  <a:schemeClr val="dk1"/>
                </a:solidFill>
                <a:latin typeface="Inter"/>
                <a:ea typeface="Inter"/>
                <a:cs typeface="Inter"/>
                <a:sym typeface="Inter"/>
              </a:rPr>
              <a:t>Questions to consider when making observations and inferences:</a:t>
            </a:r>
            <a:endParaRPr sz="1200">
              <a:solidFill>
                <a:schemeClr val="dk1"/>
              </a:solidFill>
              <a:latin typeface="Inter"/>
              <a:ea typeface="Inter"/>
              <a:cs typeface="Inter"/>
              <a:sym typeface="Inter"/>
            </a:endParaRPr>
          </a:p>
        </p:txBody>
      </p:sp>
      <p:graphicFrame>
        <p:nvGraphicFramePr>
          <p:cNvPr id="146" name="Google Shape;146;p19"/>
          <p:cNvGraphicFramePr/>
          <p:nvPr/>
        </p:nvGraphicFramePr>
        <p:xfrm>
          <a:off x="339750" y="6077057"/>
          <a:ext cx="3000000" cy="3000000"/>
        </p:xfrm>
        <a:graphic>
          <a:graphicData uri="http://schemas.openxmlformats.org/drawingml/2006/table">
            <a:tbl>
              <a:tblPr>
                <a:noFill/>
                <a:tableStyleId>{5FDB7778-4B9B-4F75-A243-9CE2E5E1D684}</a:tableStyleId>
              </a:tblPr>
              <a:tblGrid>
                <a:gridCol w="3546500"/>
                <a:gridCol w="3546500"/>
              </a:tblGrid>
              <a:tr h="1710625">
                <a:tc>
                  <a:txBody>
                    <a:bodyPr/>
                    <a:lstStyle/>
                    <a:p>
                      <a:pPr indent="0" lvl="0" marL="0" rtl="0" algn="ctr">
                        <a:spcBef>
                          <a:spcPts val="0"/>
                        </a:spcBef>
                        <a:spcAft>
                          <a:spcPts val="0"/>
                        </a:spcAft>
                        <a:buNone/>
                      </a:pPr>
                      <a:r>
                        <a:rPr b="1" lang="en" sz="1100">
                          <a:latin typeface="Inter"/>
                          <a:ea typeface="Inter"/>
                          <a:cs typeface="Inter"/>
                          <a:sym typeface="Inter"/>
                        </a:rPr>
                        <a:t>DOK 1</a:t>
                      </a:r>
                      <a:endParaRPr b="1"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Identifying what is explicitly shown</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physical setting?</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are the elements arranged?</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Are there any words present? What do they identify?</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Who are the people? Are they representing a specific person or a larger group?</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objects or items do you notice?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colors, textures, or patterns stand out?</a:t>
                      </a:r>
                      <a:endParaRPr sz="900">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2</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Noticing patterns, making basic connections</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Do color schemes or use of light and shadows convey meaning? (light = good, dark = evil)</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Are there any obvious or hidden symbols? (e.g., stars and stripes, Uncle Sam, broken chains)</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mood or tone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Are the people or items shown in realistic or exaggerated ways? Why?</a:t>
                      </a:r>
                      <a:endParaRPr b="1" sz="900">
                        <a:solidFill>
                          <a:srgbClr val="E95C3D"/>
                        </a:solidFill>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r h="1710625">
                <a:tc>
                  <a:txBody>
                    <a:bodyPr/>
                    <a:lstStyle/>
                    <a:p>
                      <a:pPr indent="0" lvl="0" marL="0" rtl="0" algn="ctr">
                        <a:spcBef>
                          <a:spcPts val="0"/>
                        </a:spcBef>
                        <a:spcAft>
                          <a:spcPts val="0"/>
                        </a:spcAft>
                        <a:buNone/>
                      </a:pPr>
                      <a:r>
                        <a:rPr b="1" lang="en" sz="1100">
                          <a:latin typeface="Inter"/>
                          <a:ea typeface="Inter"/>
                          <a:cs typeface="Inter"/>
                          <a:sym typeface="Inter"/>
                        </a:rPr>
                        <a:t>DOK 3</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Analyzing purpose, audience, and perspective</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Who is the author and/or audience? How does this impact the message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purpose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message do the symbols convey?</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Why did the artist include specific elements?</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Is there anything missing from the image? How does that impact its meaning?</a:t>
                      </a:r>
                      <a:endParaRPr b="1" sz="900">
                        <a:solidFill>
                          <a:srgbClr val="E95C3D"/>
                        </a:solidFill>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DOK 4</a:t>
                      </a:r>
                      <a:endParaRPr sz="1100">
                        <a:latin typeface="Inter"/>
                        <a:ea typeface="Inter"/>
                        <a:cs typeface="Inter"/>
                        <a:sym typeface="Inter"/>
                      </a:endParaRPr>
                    </a:p>
                    <a:p>
                      <a:pPr indent="0" lvl="0" marL="0" rtl="0" algn="ctr">
                        <a:spcBef>
                          <a:spcPts val="0"/>
                        </a:spcBef>
                        <a:spcAft>
                          <a:spcPts val="0"/>
                        </a:spcAft>
                        <a:buNone/>
                      </a:pPr>
                      <a:r>
                        <a:rPr i="1" lang="en" sz="1100">
                          <a:latin typeface="Inter"/>
                          <a:ea typeface="Inter"/>
                          <a:cs typeface="Inter"/>
                          <a:sym typeface="Inter"/>
                        </a:rPr>
                        <a:t>Contextualizing and developing interpretations</a:t>
                      </a:r>
                      <a:endParaRPr i="1" sz="11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is the historical context of the image?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does the artist’s message relate to the political, social, or cultural issues of the time?</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might different people at the time have interpreted this image differently?</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How does this image compare to another source from the same time period?</a:t>
                      </a:r>
                      <a:endParaRPr sz="900">
                        <a:latin typeface="Inter"/>
                        <a:ea typeface="Inter"/>
                        <a:cs typeface="Inter"/>
                        <a:sym typeface="Inter"/>
                      </a:endParaRPr>
                    </a:p>
                    <a:p>
                      <a:pPr indent="-285750" lvl="0" marL="457200" rtl="0" algn="l">
                        <a:spcBef>
                          <a:spcPts val="0"/>
                        </a:spcBef>
                        <a:spcAft>
                          <a:spcPts val="0"/>
                        </a:spcAft>
                        <a:buSzPts val="900"/>
                        <a:buFont typeface="Inter"/>
                        <a:buChar char="●"/>
                      </a:pPr>
                      <a:r>
                        <a:rPr lang="en" sz="900">
                          <a:latin typeface="Inter"/>
                          <a:ea typeface="Inter"/>
                          <a:cs typeface="Inter"/>
                          <a:sym typeface="Inter"/>
                        </a:rPr>
                        <a:t>What questions does this image raise that could be investigated further?</a:t>
                      </a:r>
                      <a:endParaRPr b="1" sz="900">
                        <a:solidFill>
                          <a:srgbClr val="E95C3D"/>
                        </a:solidFill>
                        <a:latin typeface="Inter"/>
                        <a:ea typeface="Inter"/>
                        <a:cs typeface="Inter"/>
                        <a:sym typeface="Inter"/>
                      </a:endParaRPr>
                    </a:p>
                  </a:txBody>
                  <a:tcPr marT="109750" marB="109750" marR="109725" marL="109725">
                    <a:lnL cap="flat" cmpd="sng" w="6350">
                      <a:solidFill>
                        <a:srgbClr val="595959"/>
                      </a:solidFill>
                      <a:prstDash val="solid"/>
                      <a:round/>
                      <a:headEnd len="sm" w="sm" type="none"/>
                      <a:tailEnd len="sm" w="sm" type="none"/>
                    </a:lnL>
                    <a:lnR cap="flat" cmpd="sng" w="6350">
                      <a:solidFill>
                        <a:srgbClr val="595959"/>
                      </a:solidFill>
                      <a:prstDash val="solid"/>
                      <a:round/>
                      <a:headEnd len="sm" w="sm" type="none"/>
                      <a:tailEnd len="sm" w="sm" type="none"/>
                    </a:lnR>
                    <a:lnT cap="flat" cmpd="sng" w="6350">
                      <a:solidFill>
                        <a:srgbClr val="595959"/>
                      </a:solidFill>
                      <a:prstDash val="solid"/>
                      <a:round/>
                      <a:headEnd len="sm" w="sm" type="none"/>
                      <a:tailEnd len="sm" w="sm" type="none"/>
                    </a:lnT>
                    <a:lnB cap="flat" cmpd="sng" w="6350">
                      <a:solidFill>
                        <a:srgbClr val="595959"/>
                      </a:solidFill>
                      <a:prstDash val="solid"/>
                      <a:round/>
                      <a:headEnd len="sm" w="sm" type="none"/>
                      <a:tailEnd len="sm" w="sm" type="none"/>
                    </a:lnB>
                  </a:tcPr>
                </a:tc>
              </a:tr>
            </a:tbl>
          </a:graphicData>
        </a:graphic>
      </p:graphicFrame>
      <p:sp>
        <p:nvSpPr>
          <p:cNvPr id="147" name="Google Shape;147;p19"/>
          <p:cNvSpPr txBox="1"/>
          <p:nvPr/>
        </p:nvSpPr>
        <p:spPr>
          <a:xfrm>
            <a:off x="381550" y="1145375"/>
            <a:ext cx="7093200" cy="2708400"/>
          </a:xfrm>
          <a:prstGeom prst="rect">
            <a:avLst/>
          </a:prstGeom>
          <a:noFill/>
          <a:ln>
            <a:noFill/>
          </a:ln>
        </p:spPr>
        <p:txBody>
          <a:bodyPr anchorCtr="0" anchor="ctr" bIns="116075" lIns="116075" spcFirstLastPara="1" rIns="116075" wrap="square" tIns="116075">
            <a:noAutofit/>
          </a:bodyPr>
          <a:lstStyle/>
          <a:p>
            <a:pPr indent="0" lvl="0" marL="0" rtl="0" algn="ctr">
              <a:lnSpc>
                <a:spcPct val="100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Making Predictions</a:t>
            </a:r>
            <a:endParaRPr b="1"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Before analyzing images from the Indus River Valley Civilization, think about what you already know about ancient river civilizations and what clues you might expect to find in the images. Use what you know about geography, agriculture, and culture in other early civilizations to make predictions about life in the Indus River Valley.</a:t>
            </a:r>
            <a:br>
              <a:rPr lang="en" sz="1200">
                <a:solidFill>
                  <a:schemeClr val="dk1"/>
                </a:solidFill>
                <a:latin typeface="Halant"/>
                <a:ea typeface="Halant"/>
                <a:cs typeface="Halant"/>
                <a:sym typeface="Halant"/>
              </a:rPr>
            </a:br>
            <a:br>
              <a:rPr lang="en" sz="1200">
                <a:solidFill>
                  <a:schemeClr val="dk1"/>
                </a:solidFill>
                <a:latin typeface="Halant"/>
                <a:ea typeface="Halant"/>
                <a:cs typeface="Halant"/>
                <a:sym typeface="Halant"/>
              </a:rPr>
            </a:b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Write three predictions about what you think you will learn or observe about the Indus River Valley.</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304800" lvl="0" marL="457200" rtl="0" algn="l">
              <a:lnSpc>
                <a:spcPct val="100000"/>
              </a:lnSpc>
              <a:spcBef>
                <a:spcPts val="0"/>
              </a:spcBef>
              <a:spcAft>
                <a:spcPts val="0"/>
              </a:spcAft>
              <a:buClr>
                <a:schemeClr val="dk1"/>
              </a:buClr>
              <a:buSzPts val="1200"/>
              <a:buFont typeface="Halant"/>
              <a:buAutoNum type="arabicPeriod"/>
            </a:pPr>
            <a:r>
              <a:rPr b="1" lang="en" sz="1200">
                <a:solidFill>
                  <a:srgbClr val="E95C3D"/>
                </a:solidFill>
                <a:latin typeface="Halant"/>
                <a:ea typeface="Halant"/>
                <a:cs typeface="Halant"/>
                <a:sym typeface="Halant"/>
              </a:rPr>
              <a:t>I predict the Indus River Valley will use irrigation to grow crops.</a:t>
            </a:r>
            <a:endParaRPr b="1" sz="1200">
              <a:solidFill>
                <a:srgbClr val="E95C3D"/>
              </a:solidFill>
              <a:latin typeface="Halant"/>
              <a:ea typeface="Halant"/>
              <a:cs typeface="Halant"/>
              <a:sym typeface="Halant"/>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p>
            <a:pPr indent="-304800" lvl="0" marL="457200" rtl="0" algn="l">
              <a:lnSpc>
                <a:spcPct val="100000"/>
              </a:lnSpc>
              <a:spcBef>
                <a:spcPts val="0"/>
              </a:spcBef>
              <a:spcAft>
                <a:spcPts val="0"/>
              </a:spcAft>
              <a:buClr>
                <a:schemeClr val="dk1"/>
              </a:buClr>
              <a:buSzPts val="1200"/>
              <a:buFont typeface="Halant"/>
              <a:buAutoNum type="arabicPeriod"/>
            </a:pPr>
            <a:r>
              <a:rPr b="1" lang="en" sz="1200">
                <a:solidFill>
                  <a:srgbClr val="E95C3D"/>
                </a:solidFill>
                <a:latin typeface="Halant"/>
                <a:ea typeface="Halant"/>
                <a:cs typeface="Halant"/>
                <a:sym typeface="Halant"/>
              </a:rPr>
              <a:t>I predict the Indus River Valley will trade surplus crops for other goods in nearby regions.</a:t>
            </a:r>
            <a:endParaRPr b="1" sz="1200">
              <a:solidFill>
                <a:srgbClr val="E95C3D"/>
              </a:solidFill>
              <a:latin typeface="Halant"/>
              <a:ea typeface="Halant"/>
              <a:cs typeface="Halant"/>
              <a:sym typeface="Halant"/>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p>
            <a:pPr indent="-304800" lvl="0" marL="457200" rtl="0" algn="l">
              <a:lnSpc>
                <a:spcPct val="100000"/>
              </a:lnSpc>
              <a:spcBef>
                <a:spcPts val="0"/>
              </a:spcBef>
              <a:spcAft>
                <a:spcPts val="0"/>
              </a:spcAft>
              <a:buClr>
                <a:schemeClr val="dk1"/>
              </a:buClr>
              <a:buSzPts val="1200"/>
              <a:buFont typeface="Halant"/>
              <a:buAutoNum type="arabicPeriod"/>
            </a:pPr>
            <a:r>
              <a:rPr b="1" lang="en" sz="1200">
                <a:solidFill>
                  <a:srgbClr val="E95C3D"/>
                </a:solidFill>
                <a:latin typeface="Halant"/>
                <a:ea typeface="Halant"/>
                <a:cs typeface="Halant"/>
                <a:sym typeface="Halant"/>
              </a:rPr>
              <a:t>I predict artifacts will have symbols that are part of an early writing system.</a:t>
            </a:r>
            <a:endParaRPr b="1" sz="1200">
              <a:solidFill>
                <a:srgbClr val="E95C3D"/>
              </a:solidFill>
              <a:latin typeface="Halant"/>
              <a:ea typeface="Halant"/>
              <a:cs typeface="Halant"/>
              <a:sym typeface="Halan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1" name="Shape 151"/>
        <p:cNvGrpSpPr/>
        <p:nvPr/>
      </p:nvGrpSpPr>
      <p:grpSpPr>
        <a:xfrm>
          <a:off x="0" y="0"/>
          <a:ext cx="0" cy="0"/>
          <a:chOff x="0" y="0"/>
          <a:chExt cx="0" cy="0"/>
        </a:xfrm>
      </p:grpSpPr>
      <p:sp>
        <p:nvSpPr>
          <p:cNvPr id="152" name="Google Shape;152;p20"/>
          <p:cNvSpPr txBox="1"/>
          <p:nvPr/>
        </p:nvSpPr>
        <p:spPr>
          <a:xfrm>
            <a:off x="469050" y="4382800"/>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2 - Find the most prominent element in the image. Describe your observation.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153" name="Google Shape;153;p20"/>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Image Analysis: Indus River Valley (Exemplar)</a:t>
            </a:r>
            <a:endParaRPr sz="1900">
              <a:solidFill>
                <a:schemeClr val="dk1"/>
              </a:solidFill>
              <a:latin typeface="Halant"/>
              <a:ea typeface="Halant"/>
              <a:cs typeface="Halant"/>
              <a:sym typeface="Halant"/>
            </a:endParaRPr>
          </a:p>
        </p:txBody>
      </p:sp>
      <p:pic>
        <p:nvPicPr>
          <p:cNvPr id="154" name="Google Shape;154;p20"/>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55" name="Google Shape;155;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6" name="Google Shape;156;p20"/>
          <p:cNvSpPr/>
          <p:nvPr/>
        </p:nvSpPr>
        <p:spPr>
          <a:xfrm>
            <a:off x="381550" y="723550"/>
            <a:ext cx="3895200" cy="31962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p>
        </p:txBody>
      </p:sp>
      <p:sp>
        <p:nvSpPr>
          <p:cNvPr id="157" name="Google Shape;157;p20"/>
          <p:cNvSpPr txBox="1"/>
          <p:nvPr/>
        </p:nvSpPr>
        <p:spPr>
          <a:xfrm>
            <a:off x="425504" y="3355135"/>
            <a:ext cx="3807300" cy="60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900">
                <a:solidFill>
                  <a:srgbClr val="202122"/>
                </a:solidFill>
                <a:latin typeface="Inter"/>
                <a:ea typeface="Inter"/>
                <a:cs typeface="Inter"/>
                <a:sym typeface="Inter"/>
              </a:rPr>
              <a:t>Source: 7m wide pool known as "The Great Bath" is located at the centre of the Citadel, is made of fine baked waterproof mud bricks and a thick layer of bitumen. CC-BY-SA 3.0</a:t>
            </a:r>
            <a:endParaRPr sz="900">
              <a:solidFill>
                <a:srgbClr val="202122"/>
              </a:solidFill>
              <a:latin typeface="Inter"/>
              <a:ea typeface="Inter"/>
              <a:cs typeface="Inter"/>
              <a:sym typeface="Inter"/>
            </a:endParaRPr>
          </a:p>
        </p:txBody>
      </p:sp>
      <p:sp>
        <p:nvSpPr>
          <p:cNvPr id="158" name="Google Shape;158;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59" name="Google Shape;159;p20"/>
          <p:cNvPicPr preferRelativeResize="0"/>
          <p:nvPr/>
        </p:nvPicPr>
        <p:blipFill>
          <a:blip r:embed="rId4">
            <a:alphaModFix/>
          </a:blip>
          <a:stretch>
            <a:fillRect/>
          </a:stretch>
        </p:blipFill>
        <p:spPr>
          <a:xfrm>
            <a:off x="598775" y="791751"/>
            <a:ext cx="3460752" cy="2595550"/>
          </a:xfrm>
          <a:prstGeom prst="rect">
            <a:avLst/>
          </a:prstGeom>
          <a:noFill/>
          <a:ln>
            <a:noFill/>
          </a:ln>
        </p:spPr>
      </p:pic>
      <p:graphicFrame>
        <p:nvGraphicFramePr>
          <p:cNvPr id="160" name="Google Shape;160;p20"/>
          <p:cNvGraphicFramePr/>
          <p:nvPr/>
        </p:nvGraphicFramePr>
        <p:xfrm>
          <a:off x="584600" y="4876800"/>
          <a:ext cx="3000000" cy="3000000"/>
        </p:xfrm>
        <a:graphic>
          <a:graphicData uri="http://schemas.openxmlformats.org/drawingml/2006/table">
            <a:tbl>
              <a:tblPr>
                <a:noFill/>
                <a:tableStyleId>{5FDB7778-4B9B-4F75-A243-9CE2E5E1D684}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Observe</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It’s a large pool, about the size of a classroom, built right in the middle of the city. The people who built it used strong, waterproof bricks.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161" name="Google Shape;161;p20"/>
          <p:cNvSpPr txBox="1"/>
          <p:nvPr/>
        </p:nvSpPr>
        <p:spPr>
          <a:xfrm>
            <a:off x="469100" y="6636938"/>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3 - Make a connection! What do you think was the purpose of this pool? What does this reveal about the cities in the Indus River Valley?</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162" name="Google Shape;162;p20"/>
          <p:cNvGraphicFramePr/>
          <p:nvPr/>
        </p:nvGraphicFramePr>
        <p:xfrm>
          <a:off x="584650" y="7207138"/>
          <a:ext cx="3000000" cy="3000000"/>
        </p:xfrm>
        <a:graphic>
          <a:graphicData uri="http://schemas.openxmlformats.org/drawingml/2006/table">
            <a:tbl>
              <a:tblPr>
                <a:noFill/>
                <a:tableStyleId>{5FDB7778-4B9B-4F75-A243-9CE2E5E1D684}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Connect &amp; Infer</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I think the purpose of the pool was for people to clean themselves, maybe as part of a religious or cultural tradition. This shows that the cities in the Indus River Valley were very organized and cared about cleanliness and public spaces. It also suggests that they had shared beliefs or rituals that were important to the community.</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163" name="Google Shape;163;p20"/>
          <p:cNvSpPr txBox="1"/>
          <p:nvPr/>
        </p:nvSpPr>
        <p:spPr>
          <a:xfrm>
            <a:off x="4421975" y="685450"/>
            <a:ext cx="2951700" cy="327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1 - Brainstorm: Read the source information and list what you know.</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b="1" lang="en" sz="1200">
                <a:solidFill>
                  <a:srgbClr val="E95C3D"/>
                </a:solidFill>
                <a:latin typeface="Inter"/>
                <a:ea typeface="Inter"/>
                <a:cs typeface="Inter"/>
                <a:sym typeface="Inter"/>
              </a:rPr>
              <a:t>There is a large pool called "The Great Bath" located in the center of the Citadel.</a:t>
            </a:r>
            <a:endParaRPr b="1" sz="1200">
              <a:solidFill>
                <a:srgbClr val="E95C3D"/>
              </a:solidFill>
              <a:latin typeface="Inter"/>
              <a:ea typeface="Inter"/>
              <a:cs typeface="Inter"/>
              <a:sym typeface="Inter"/>
            </a:endParaRPr>
          </a:p>
          <a:p>
            <a:pPr indent="0" lvl="0" marL="457200" rtl="0" algn="l">
              <a:lnSpc>
                <a:spcPct val="200000"/>
              </a:lnSpc>
              <a:spcBef>
                <a:spcPts val="0"/>
              </a:spcBef>
              <a:spcAft>
                <a:spcPts val="0"/>
              </a:spcAft>
              <a:buNone/>
            </a:pPr>
            <a:r>
              <a:t/>
            </a:r>
            <a:endParaRPr b="1" sz="1200">
              <a:solidFill>
                <a:srgbClr val="E95C3D"/>
              </a:solidFill>
              <a:latin typeface="Inter"/>
              <a:ea typeface="Inter"/>
              <a:cs typeface="Inter"/>
              <a:sym typeface="Inter"/>
            </a:endParaRPr>
          </a:p>
          <a:p>
            <a:pPr indent="-304800" lvl="0" marL="457200" rtl="0" algn="l">
              <a:lnSpc>
                <a:spcPct val="200000"/>
              </a:lnSpc>
              <a:spcBef>
                <a:spcPts val="0"/>
              </a:spcBef>
              <a:spcAft>
                <a:spcPts val="0"/>
              </a:spcAft>
              <a:buClr>
                <a:schemeClr val="dk1"/>
              </a:buClr>
              <a:buSzPts val="1200"/>
              <a:buFont typeface="Inter"/>
              <a:buAutoNum type="arabicPeriod"/>
            </a:pPr>
            <a:r>
              <a:rPr b="1" lang="en" sz="1200">
                <a:solidFill>
                  <a:srgbClr val="E95C3D"/>
                </a:solidFill>
                <a:latin typeface="Inter"/>
                <a:ea typeface="Inter"/>
                <a:cs typeface="Inter"/>
                <a:sym typeface="Inter"/>
              </a:rPr>
              <a:t>The bath is 7 meters wide.</a:t>
            </a:r>
            <a:endParaRPr b="1" sz="1200">
              <a:solidFill>
                <a:srgbClr val="E95C3D"/>
              </a:solidFill>
              <a:latin typeface="Inter"/>
              <a:ea typeface="Inter"/>
              <a:cs typeface="Inter"/>
              <a:sym typeface="Inter"/>
            </a:endParaRPr>
          </a:p>
          <a:p>
            <a:pPr indent="0" lvl="0" marL="457200" rtl="0" algn="l">
              <a:lnSpc>
                <a:spcPct val="200000"/>
              </a:lnSpc>
              <a:spcBef>
                <a:spcPts val="0"/>
              </a:spcBef>
              <a:spcAft>
                <a:spcPts val="0"/>
              </a:spcAft>
              <a:buNone/>
            </a:pPr>
            <a:r>
              <a:t/>
            </a:r>
            <a:endParaRPr b="1" sz="1200">
              <a:solidFill>
                <a:srgbClr val="E95C3D"/>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b="1" lang="en" sz="1200">
                <a:solidFill>
                  <a:srgbClr val="E95C3D"/>
                </a:solidFill>
                <a:latin typeface="Inter"/>
                <a:ea typeface="Inter"/>
                <a:cs typeface="Inter"/>
                <a:sym typeface="Inter"/>
              </a:rPr>
              <a:t>A thick layer of bitumen was used.</a:t>
            </a:r>
            <a:endParaRPr b="1" sz="1200">
              <a:solidFill>
                <a:srgbClr val="E95C3D"/>
              </a:solidFill>
              <a:latin typeface="Inter"/>
              <a:ea typeface="Inter"/>
              <a:cs typeface="Inter"/>
              <a:sym typeface="Inter"/>
            </a:endParaRPr>
          </a:p>
          <a:p>
            <a:pPr indent="0" lvl="0" marL="457200" rtl="0" algn="l">
              <a:lnSpc>
                <a:spcPct val="2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7" name="Shape 167"/>
        <p:cNvGrpSpPr/>
        <p:nvPr/>
      </p:nvGrpSpPr>
      <p:grpSpPr>
        <a:xfrm>
          <a:off x="0" y="0"/>
          <a:ext cx="0" cy="0"/>
          <a:chOff x="0" y="0"/>
          <a:chExt cx="0" cy="0"/>
        </a:xfrm>
      </p:grpSpPr>
      <p:sp>
        <p:nvSpPr>
          <p:cNvPr id="168" name="Google Shape;168;p21"/>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Image Analysis Indus River Valley (Exemplar)</a:t>
            </a:r>
            <a:endParaRPr sz="1900">
              <a:solidFill>
                <a:schemeClr val="dk1"/>
              </a:solidFill>
              <a:latin typeface="Halant"/>
              <a:ea typeface="Halant"/>
              <a:cs typeface="Halant"/>
              <a:sym typeface="Halant"/>
            </a:endParaRPr>
          </a:p>
        </p:txBody>
      </p:sp>
      <p:pic>
        <p:nvPicPr>
          <p:cNvPr id="169" name="Google Shape;169;p21"/>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70" name="Google Shape;170;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1" name="Google Shape;171;p21"/>
          <p:cNvSpPr/>
          <p:nvPr/>
        </p:nvSpPr>
        <p:spPr>
          <a:xfrm>
            <a:off x="1336800" y="586400"/>
            <a:ext cx="5098800" cy="3702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p>
        </p:txBody>
      </p:sp>
      <p:sp>
        <p:nvSpPr>
          <p:cNvPr id="172" name="Google Shape;172;p21"/>
          <p:cNvSpPr txBox="1"/>
          <p:nvPr/>
        </p:nvSpPr>
        <p:spPr>
          <a:xfrm>
            <a:off x="469050" y="4382800"/>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2 - Find the most prominent element in the image. Describe your observation.</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173" name="Google Shape;173;p21"/>
          <p:cNvSpPr txBox="1"/>
          <p:nvPr/>
        </p:nvSpPr>
        <p:spPr>
          <a:xfrm>
            <a:off x="1436900" y="3711871"/>
            <a:ext cx="48987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 sz="900">
                <a:solidFill>
                  <a:srgbClr val="202122"/>
                </a:solidFill>
                <a:latin typeface="Inter"/>
                <a:ea typeface="Inter"/>
                <a:cs typeface="Inter"/>
                <a:sym typeface="Inter"/>
              </a:rPr>
              <a:t>Source: 7m wide pool known as "The Great Bath" is located at the centre of the Citadel, is made of fine baked waterproof mud bricks and a thick layer of bitumen. CC-BY-SA 3.0</a:t>
            </a:r>
            <a:endParaRPr sz="900">
              <a:solidFill>
                <a:schemeClr val="dk1"/>
              </a:solidFill>
              <a:latin typeface="Inter"/>
              <a:ea typeface="Inter"/>
              <a:cs typeface="Inter"/>
              <a:sym typeface="Inter"/>
            </a:endParaRPr>
          </a:p>
        </p:txBody>
      </p:sp>
      <p:graphicFrame>
        <p:nvGraphicFramePr>
          <p:cNvPr id="174" name="Google Shape;174;p21"/>
          <p:cNvGraphicFramePr/>
          <p:nvPr/>
        </p:nvGraphicFramePr>
        <p:xfrm>
          <a:off x="584600" y="4953000"/>
          <a:ext cx="3000000" cy="3000000"/>
        </p:xfrm>
        <a:graphic>
          <a:graphicData uri="http://schemas.openxmlformats.org/drawingml/2006/table">
            <a:tbl>
              <a:tblPr>
                <a:noFill/>
                <a:tableStyleId>{5FDB7778-4B9B-4F75-A243-9CE2E5E1D684}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Observe</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It’s a large pool, about the size of a classroom, built right in the middle of the city. The people who built it used strong, waterproof bricks.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sp>
        <p:nvSpPr>
          <p:cNvPr id="175" name="Google Shape;175;p2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76" name="Google Shape;176;p21"/>
          <p:cNvSpPr txBox="1"/>
          <p:nvPr/>
        </p:nvSpPr>
        <p:spPr>
          <a:xfrm>
            <a:off x="469100" y="6865538"/>
            <a:ext cx="6834300" cy="228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Step 3 - Make a connection! What do you think was the purpose of this pool? What does this reveal about the cities in the Indus River Valley?</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graphicFrame>
        <p:nvGraphicFramePr>
          <p:cNvPr id="177" name="Google Shape;177;p21"/>
          <p:cNvGraphicFramePr/>
          <p:nvPr/>
        </p:nvGraphicFramePr>
        <p:xfrm>
          <a:off x="584650" y="7435738"/>
          <a:ext cx="3000000" cy="3000000"/>
        </p:xfrm>
        <a:graphic>
          <a:graphicData uri="http://schemas.openxmlformats.org/drawingml/2006/table">
            <a:tbl>
              <a:tblPr>
                <a:noFill/>
                <a:tableStyleId>{5FDB7778-4B9B-4F75-A243-9CE2E5E1D684}</a:tableStyleId>
              </a:tblPr>
              <a:tblGrid>
                <a:gridCol w="6462175"/>
              </a:tblGrid>
              <a:tr h="381000">
                <a:tc>
                  <a:txBody>
                    <a:bodyPr/>
                    <a:lstStyle/>
                    <a:p>
                      <a:pPr indent="0" lvl="0" marL="0" rtl="0" algn="ctr">
                        <a:spcBef>
                          <a:spcPts val="0"/>
                        </a:spcBef>
                        <a:spcAft>
                          <a:spcPts val="0"/>
                        </a:spcAft>
                        <a:buNone/>
                      </a:pPr>
                      <a:r>
                        <a:rPr b="1" lang="en" sz="1200">
                          <a:latin typeface="Inter"/>
                          <a:ea typeface="Inter"/>
                          <a:cs typeface="Inter"/>
                          <a:sym typeface="Inter"/>
                        </a:rPr>
                        <a:t>Connect &amp; Infer</a:t>
                      </a:r>
                      <a:endParaRPr b="1" sz="1200">
                        <a:latin typeface="Inter"/>
                        <a:ea typeface="Inter"/>
                        <a:cs typeface="Inter"/>
                        <a:sym typeface="Inter"/>
                      </a:endParaRPr>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r h="381000">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I think the purpose of the pool was for people to clean themselves, maybe as part of a religious or cultural tradition. This shows that the cities in the Indus River Valley were very organized and cared about cleanliness and public spaces. It also suggests that they had shared beliefs or rituals that were important to the community.</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a:txBody>
                  <a:tcPr marT="91425" marB="91425" marR="91425" marL="91425">
                    <a:lnL cap="flat" cmpd="sng" w="9525">
                      <a:solidFill>
                        <a:srgbClr val="595959"/>
                      </a:solidFill>
                      <a:prstDash val="solid"/>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solidFill>
                      <a:prstDash val="solid"/>
                      <a:round/>
                      <a:headEnd len="sm" w="sm" type="none"/>
                      <a:tailEnd len="sm" w="sm" type="none"/>
                    </a:lnB>
                  </a:tcPr>
                </a:tc>
              </a:tr>
            </a:tbl>
          </a:graphicData>
        </a:graphic>
      </p:graphicFrame>
      <p:pic>
        <p:nvPicPr>
          <p:cNvPr id="178" name="Google Shape;178;p21"/>
          <p:cNvPicPr preferRelativeResize="0"/>
          <p:nvPr/>
        </p:nvPicPr>
        <p:blipFill>
          <a:blip r:embed="rId4">
            <a:alphaModFix/>
          </a:blip>
          <a:stretch>
            <a:fillRect/>
          </a:stretch>
        </p:blipFill>
        <p:spPr>
          <a:xfrm>
            <a:off x="1732075" y="647550"/>
            <a:ext cx="4167322" cy="312547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