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Halant"/>
      <p:bold r:id="rId15"/>
    </p:embeddedFont>
    <p:embeddedFont>
      <p:font typeface="Inter"/>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bold.fntdata"/><Relationship Id="rId14" Type="http://schemas.openxmlformats.org/officeDocument/2006/relationships/slide" Target="slides/slide9.xml"/><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notesMaster" Target="notesMasters/notesMaster1.xml"/><Relationship Id="rId19" Type="http://schemas.openxmlformats.org/officeDocument/2006/relationships/font" Target="fonts/Inter-boldItalic.fntdata"/><Relationship Id="rId6" Type="http://schemas.openxmlformats.org/officeDocument/2006/relationships/slide" Target="slides/slide1.xml"/><Relationship Id="rId18" Type="http://schemas.openxmlformats.org/officeDocument/2006/relationships/font" Target="fonts/Inter-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746330ecc1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746330ecc1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746330ecc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746330ecc1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5f109b229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35f109b2299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67c64265dc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367c64265dc_0_1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6179ae93bf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36179ae93bf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67c64265dc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g367c64265dc_0_3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67c64265dc_0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g367c64265dc_0_4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5.png"/><Relationship Id="rId4" Type="http://schemas.openxmlformats.org/officeDocument/2006/relationships/image" Target="../media/image12.png"/><Relationship Id="rId5" Type="http://schemas.openxmlformats.org/officeDocument/2006/relationships/hyperlink" Target="https://www.worldhistory.org/image/17844/first-wave--earliest-civilization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5.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8.png"/><Relationship Id="rId5"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15599" y="-3488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431376" y="3672329"/>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3: Seeds of Civilization</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485250" y="1086313"/>
            <a:ext cx="6502200" cy="2586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5600">
                <a:solidFill>
                  <a:srgbClr val="231F20"/>
                </a:solidFill>
                <a:latin typeface="Halant"/>
                <a:ea typeface="Halant"/>
                <a:cs typeface="Halant"/>
                <a:sym typeface="Halant"/>
              </a:rPr>
              <a:t>WRITING AND </a:t>
            </a:r>
            <a:r>
              <a:rPr b="1" lang="en" sz="5600">
                <a:solidFill>
                  <a:srgbClr val="231F20"/>
                </a:solidFill>
                <a:latin typeface="Halant"/>
                <a:ea typeface="Halant"/>
                <a:cs typeface="Halant"/>
                <a:sym typeface="Halant"/>
              </a:rPr>
              <a:t>ARCHITECTURE IN</a:t>
            </a:r>
            <a:r>
              <a:rPr b="1" lang="en" sz="5600">
                <a:solidFill>
                  <a:srgbClr val="231F20"/>
                </a:solidFill>
                <a:latin typeface="Halant"/>
                <a:ea typeface="Halant"/>
                <a:cs typeface="Halant"/>
                <a:sym typeface="Halant"/>
              </a:rPr>
              <a:t> MESOPOTAMIA</a:t>
            </a:r>
            <a:endParaRPr sz="5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What do Mesopoatamian writing and architecture reveal about the complexity of its society?</a:t>
            </a:r>
            <a:endParaRPr i="1" sz="2500">
              <a:solidFill>
                <a:schemeClr val="dk1"/>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96" name="Google Shape;96;p15"/>
          <p:cNvGrpSpPr/>
          <p:nvPr/>
        </p:nvGrpSpPr>
        <p:grpSpPr>
          <a:xfrm>
            <a:off x="7929578" y="-49020"/>
            <a:ext cx="781313" cy="885635"/>
            <a:chOff x="0" y="-130721"/>
            <a:chExt cx="2083500" cy="2361695"/>
          </a:xfrm>
        </p:grpSpPr>
        <p:grpSp>
          <p:nvGrpSpPr>
            <p:cNvPr id="97" name="Google Shape;97;p15"/>
            <p:cNvGrpSpPr/>
            <p:nvPr/>
          </p:nvGrpSpPr>
          <p:grpSpPr>
            <a:xfrm>
              <a:off x="75599" y="-130721"/>
              <a:ext cx="1932614" cy="2361695"/>
              <a:chOff x="0" y="-47625"/>
              <a:chExt cx="704100" cy="860425"/>
            </a:xfrm>
          </p:grpSpPr>
          <p:sp>
            <p:nvSpPr>
              <p:cNvPr id="98" name="Google Shape;98;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 name="Google Shape;99;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0" name="Google Shape;100;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2</a:t>
              </a:r>
              <a:endParaRPr sz="700">
                <a:solidFill>
                  <a:schemeClr val="dk1"/>
                </a:solidFill>
              </a:endParaRPr>
            </a:p>
          </p:txBody>
        </p:sp>
      </p:grpSp>
      <p:sp>
        <p:nvSpPr>
          <p:cNvPr id="101" name="Google Shape;101;p15"/>
          <p:cNvSpPr/>
          <p:nvPr/>
        </p:nvSpPr>
        <p:spPr>
          <a:xfrm>
            <a:off x="-1763203" y="-1038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02" name="Google Shape;102;p15"/>
          <p:cNvGrpSpPr/>
          <p:nvPr/>
        </p:nvGrpSpPr>
        <p:grpSpPr>
          <a:xfrm>
            <a:off x="-127008" y="4615004"/>
            <a:ext cx="9398022" cy="468724"/>
            <a:chOff x="204" y="0"/>
            <a:chExt cx="25061391" cy="1249931"/>
          </a:xfrm>
        </p:grpSpPr>
        <p:grpSp>
          <p:nvGrpSpPr>
            <p:cNvPr id="103" name="Google Shape;103;p15"/>
            <p:cNvGrpSpPr/>
            <p:nvPr/>
          </p:nvGrpSpPr>
          <p:grpSpPr>
            <a:xfrm rot="5400000">
              <a:off x="12002369" y="-11663474"/>
              <a:ext cx="1249931" cy="24576878"/>
              <a:chOff x="0" y="-38100"/>
              <a:chExt cx="246900" cy="4854692"/>
            </a:xfrm>
          </p:grpSpPr>
          <p:sp>
            <p:nvSpPr>
              <p:cNvPr id="104" name="Google Shape;104;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5" name="Google Shape;105;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6" name="Google Shape;106;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107" name="Google Shape;107;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8" name="Google Shape;108;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09" name="Google Shape;109;p15"/>
          <p:cNvSpPr txBox="1"/>
          <p:nvPr/>
        </p:nvSpPr>
        <p:spPr>
          <a:xfrm>
            <a:off x="794300" y="35375"/>
            <a:ext cx="7367400" cy="5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EARLY CIVILIZATIONS</a:t>
            </a:r>
            <a:endParaRPr sz="300"/>
          </a:p>
        </p:txBody>
      </p:sp>
      <p:pic>
        <p:nvPicPr>
          <p:cNvPr id="110" name="Google Shape;110;p15"/>
          <p:cNvPicPr preferRelativeResize="0"/>
          <p:nvPr/>
        </p:nvPicPr>
        <p:blipFill>
          <a:blip r:embed="rId4">
            <a:alphaModFix/>
          </a:blip>
          <a:stretch>
            <a:fillRect/>
          </a:stretch>
        </p:blipFill>
        <p:spPr>
          <a:xfrm>
            <a:off x="1333918" y="670322"/>
            <a:ext cx="6288176" cy="3538187"/>
          </a:xfrm>
          <a:prstGeom prst="rect">
            <a:avLst/>
          </a:prstGeom>
          <a:noFill/>
          <a:ln>
            <a:noFill/>
          </a:ln>
        </p:spPr>
      </p:pic>
      <p:sp>
        <p:nvSpPr>
          <p:cNvPr id="111" name="Google Shape;111;p15"/>
          <p:cNvSpPr txBox="1"/>
          <p:nvPr/>
        </p:nvSpPr>
        <p:spPr>
          <a:xfrm>
            <a:off x="1785963" y="4283200"/>
            <a:ext cx="5384100" cy="2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inquirED, “First-Wave/Earliest Civilizations, October 29, 2023. </a:t>
            </a:r>
            <a:r>
              <a:rPr lang="en" sz="1000" u="sng">
                <a:solidFill>
                  <a:schemeClr val="hlink"/>
                </a:solidFill>
                <a:latin typeface="Inter"/>
                <a:ea typeface="Inter"/>
                <a:cs typeface="Inter"/>
                <a:sym typeface="Inter"/>
                <a:hlinkClick r:id="rId5"/>
              </a:rPr>
              <a:t>CC BY-SA 4.0</a:t>
            </a:r>
            <a:endParaRPr sz="10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7" name="Google Shape;117;p16"/>
          <p:cNvGrpSpPr/>
          <p:nvPr/>
        </p:nvGrpSpPr>
        <p:grpSpPr>
          <a:xfrm>
            <a:off x="-127008" y="4615004"/>
            <a:ext cx="9398022" cy="468724"/>
            <a:chOff x="204" y="0"/>
            <a:chExt cx="25061391" cy="1249931"/>
          </a:xfrm>
        </p:grpSpPr>
        <p:grpSp>
          <p:nvGrpSpPr>
            <p:cNvPr id="118" name="Google Shape;118;p16"/>
            <p:cNvGrpSpPr/>
            <p:nvPr/>
          </p:nvGrpSpPr>
          <p:grpSpPr>
            <a:xfrm rot="5400000">
              <a:off x="12002369" y="-11663474"/>
              <a:ext cx="1249931" cy="24576878"/>
              <a:chOff x="0" y="-38100"/>
              <a:chExt cx="246900" cy="4854692"/>
            </a:xfrm>
          </p:grpSpPr>
          <p:sp>
            <p:nvSpPr>
              <p:cNvPr id="119" name="Google Shape;119;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0" name="Google Shape;120;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1" name="Google Shape;121;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2" name="Google Shape;122;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3" name="Google Shape;123;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24" name="Google Shape;124;p16"/>
          <p:cNvGrpSpPr/>
          <p:nvPr/>
        </p:nvGrpSpPr>
        <p:grpSpPr>
          <a:xfrm>
            <a:off x="7929578" y="-49020"/>
            <a:ext cx="781313" cy="885635"/>
            <a:chOff x="0" y="-130721"/>
            <a:chExt cx="2083500" cy="2361695"/>
          </a:xfrm>
        </p:grpSpPr>
        <p:grpSp>
          <p:nvGrpSpPr>
            <p:cNvPr id="125" name="Google Shape;125;p16"/>
            <p:cNvGrpSpPr/>
            <p:nvPr/>
          </p:nvGrpSpPr>
          <p:grpSpPr>
            <a:xfrm>
              <a:off x="75599" y="-130721"/>
              <a:ext cx="1932614" cy="2361695"/>
              <a:chOff x="0" y="-47625"/>
              <a:chExt cx="704100" cy="860425"/>
            </a:xfrm>
          </p:grpSpPr>
          <p:sp>
            <p:nvSpPr>
              <p:cNvPr id="126" name="Google Shape;126;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7" name="Google Shape;127;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8" name="Google Shape;128;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129" name="Google Shape;129;p1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30" name="Google Shape;130;p16"/>
          <p:cNvSpPr txBox="1"/>
          <p:nvPr/>
        </p:nvSpPr>
        <p:spPr>
          <a:xfrm>
            <a:off x="1276990" y="209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FERTILE CRESCENT</a:t>
            </a:r>
            <a:endParaRPr sz="700"/>
          </a:p>
        </p:txBody>
      </p:sp>
      <p:pic>
        <p:nvPicPr>
          <p:cNvPr id="131" name="Google Shape;131;p16"/>
          <p:cNvPicPr preferRelativeResize="0"/>
          <p:nvPr/>
        </p:nvPicPr>
        <p:blipFill>
          <a:blip r:embed="rId4">
            <a:alphaModFix/>
          </a:blip>
          <a:stretch>
            <a:fillRect/>
          </a:stretch>
        </p:blipFill>
        <p:spPr>
          <a:xfrm>
            <a:off x="3229050" y="880900"/>
            <a:ext cx="5964574" cy="3352101"/>
          </a:xfrm>
          <a:prstGeom prst="rect">
            <a:avLst/>
          </a:prstGeom>
          <a:noFill/>
          <a:ln>
            <a:noFill/>
          </a:ln>
        </p:spPr>
      </p:pic>
      <p:sp>
        <p:nvSpPr>
          <p:cNvPr id="132" name="Google Shape;132;p16"/>
          <p:cNvSpPr txBox="1"/>
          <p:nvPr/>
        </p:nvSpPr>
        <p:spPr>
          <a:xfrm>
            <a:off x="3289200" y="4318650"/>
            <a:ext cx="5918400" cy="29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Simeon Netchev, “The Fertile Crescent and Rise of Agriculture,” August 5, 2020. CC BY</a:t>
            </a:r>
            <a:endParaRPr sz="900">
              <a:solidFill>
                <a:schemeClr val="dk1"/>
              </a:solidFill>
              <a:latin typeface="Inter"/>
              <a:ea typeface="Inter"/>
              <a:cs typeface="Inter"/>
              <a:sym typeface="Inter"/>
            </a:endParaRPr>
          </a:p>
        </p:txBody>
      </p:sp>
      <p:sp>
        <p:nvSpPr>
          <p:cNvPr id="133" name="Google Shape;133;p16"/>
          <p:cNvSpPr txBox="1"/>
          <p:nvPr/>
        </p:nvSpPr>
        <p:spPr>
          <a:xfrm>
            <a:off x="152400" y="990600"/>
            <a:ext cx="3000000" cy="33864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4200"/>
              </a:spcBef>
              <a:spcAft>
                <a:spcPts val="4200"/>
              </a:spcAft>
              <a:buNone/>
            </a:pPr>
            <a:r>
              <a:rPr i="1" lang="en" sz="1600">
                <a:solidFill>
                  <a:schemeClr val="dk1"/>
                </a:solidFill>
                <a:latin typeface="Inter"/>
                <a:ea typeface="Inter"/>
                <a:cs typeface="Inter"/>
                <a:sym typeface="Inter"/>
              </a:rPr>
              <a:t>The term “Fertile Crescent,” first used by University of Chicago Egyptologist James Henry Breasted, describes a crescent-shaped area in Western Asia. Bordered by the Mediterranean Sea and nourished by the Tigris and Euphrates rivers, this region was the birthplace of some of the world’s earliest civilizations, including Mesopotamia.</a:t>
            </a:r>
            <a:endParaRPr i="1" sz="16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7"/>
          <p:cNvSpPr txBox="1"/>
          <p:nvPr/>
        </p:nvSpPr>
        <p:spPr>
          <a:xfrm>
            <a:off x="2286000" y="1647975"/>
            <a:ext cx="6374400" cy="2832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300">
                <a:solidFill>
                  <a:schemeClr val="dk1"/>
                </a:solidFill>
                <a:latin typeface="Inter"/>
                <a:ea typeface="Inter"/>
                <a:cs typeface="Inter"/>
                <a:sym typeface="Inter"/>
              </a:rPr>
              <a:t>Contextualization </a:t>
            </a:r>
            <a:r>
              <a:rPr b="1" lang="en" sz="2300">
                <a:solidFill>
                  <a:schemeClr val="dk1"/>
                </a:solidFill>
                <a:latin typeface="Inter"/>
                <a:ea typeface="Inter"/>
                <a:cs typeface="Inter"/>
                <a:sym typeface="Inter"/>
              </a:rPr>
              <a:t>&amp; Sourcing </a:t>
            </a:r>
            <a:r>
              <a:rPr b="1" lang="en" sz="2300">
                <a:solidFill>
                  <a:schemeClr val="dk1"/>
                </a:solidFill>
                <a:latin typeface="Inter"/>
                <a:ea typeface="Inter"/>
                <a:cs typeface="Inter"/>
                <a:sym typeface="Inter"/>
              </a:rPr>
              <a:t>- </a:t>
            </a:r>
            <a:r>
              <a:rPr lang="en" sz="2300">
                <a:solidFill>
                  <a:schemeClr val="dk1"/>
                </a:solidFill>
                <a:latin typeface="Inter"/>
                <a:ea typeface="Inter"/>
                <a:cs typeface="Inter"/>
                <a:sym typeface="Inter"/>
              </a:rPr>
              <a:t>Thinking historically means interpreting historical events, developments, or processes in light of the surrounding historical context. </a:t>
            </a:r>
            <a:r>
              <a:rPr lang="en" sz="2300">
                <a:solidFill>
                  <a:schemeClr val="dk1"/>
                </a:solidFill>
                <a:latin typeface="Inter"/>
                <a:ea typeface="Inter"/>
                <a:cs typeface="Inter"/>
                <a:sym typeface="Inter"/>
              </a:rPr>
              <a:t>It also means understanding key information about a historical source, such as its purpose, perspective, and reliability as a piece of evidence.</a:t>
            </a:r>
            <a:endParaRPr sz="2300">
              <a:solidFill>
                <a:schemeClr val="dk1"/>
              </a:solidFill>
              <a:latin typeface="Inter"/>
              <a:ea typeface="Inter"/>
              <a:cs typeface="Inter"/>
              <a:sym typeface="Inter"/>
            </a:endParaRPr>
          </a:p>
        </p:txBody>
      </p:sp>
      <p:sp>
        <p:nvSpPr>
          <p:cNvPr id="139" name="Google Shape;139;p17"/>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0" name="Google Shape;140;p17"/>
          <p:cNvGrpSpPr/>
          <p:nvPr/>
        </p:nvGrpSpPr>
        <p:grpSpPr>
          <a:xfrm>
            <a:off x="-127008" y="4615004"/>
            <a:ext cx="9398022" cy="468724"/>
            <a:chOff x="204" y="0"/>
            <a:chExt cx="25061391" cy="1249931"/>
          </a:xfrm>
        </p:grpSpPr>
        <p:grpSp>
          <p:nvGrpSpPr>
            <p:cNvPr id="141" name="Google Shape;141;p17"/>
            <p:cNvGrpSpPr/>
            <p:nvPr/>
          </p:nvGrpSpPr>
          <p:grpSpPr>
            <a:xfrm rot="5400000">
              <a:off x="12002369" y="-11663474"/>
              <a:ext cx="1249931" cy="24576878"/>
              <a:chOff x="0" y="-38100"/>
              <a:chExt cx="246900" cy="4854692"/>
            </a:xfrm>
          </p:grpSpPr>
          <p:sp>
            <p:nvSpPr>
              <p:cNvPr id="142" name="Google Shape;142;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3" name="Google Shape;143;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4" name="Google Shape;144;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5" name="Google Shape;145;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6" name="Google Shape;146;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47" name="Google Shape;147;p17"/>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48" name="Google Shape;148;p17"/>
          <p:cNvGrpSpPr/>
          <p:nvPr/>
        </p:nvGrpSpPr>
        <p:grpSpPr>
          <a:xfrm>
            <a:off x="7929578" y="-49020"/>
            <a:ext cx="781313" cy="885635"/>
            <a:chOff x="0" y="-130721"/>
            <a:chExt cx="2083500" cy="2361695"/>
          </a:xfrm>
        </p:grpSpPr>
        <p:grpSp>
          <p:nvGrpSpPr>
            <p:cNvPr id="149" name="Google Shape;149;p17"/>
            <p:cNvGrpSpPr/>
            <p:nvPr/>
          </p:nvGrpSpPr>
          <p:grpSpPr>
            <a:xfrm>
              <a:off x="75599" y="-130721"/>
              <a:ext cx="1932614" cy="2361695"/>
              <a:chOff x="0" y="-47625"/>
              <a:chExt cx="704100" cy="860425"/>
            </a:xfrm>
          </p:grpSpPr>
          <p:sp>
            <p:nvSpPr>
              <p:cNvPr id="150" name="Google Shape;150;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 name="Google Shape;151;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2" name="Google Shape;152;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53" name="Google Shape;153;p17"/>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54" name="Google Shape;154;p17"/>
          <p:cNvPicPr preferRelativeResize="0"/>
          <p:nvPr/>
        </p:nvPicPr>
        <p:blipFill>
          <a:blip r:embed="rId4">
            <a:alphaModFix/>
          </a:blip>
          <a:stretch>
            <a:fillRect/>
          </a:stretch>
        </p:blipFill>
        <p:spPr>
          <a:xfrm>
            <a:off x="423475" y="2024375"/>
            <a:ext cx="1640725" cy="1640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18"/>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0" name="Google Shape;160;p18"/>
          <p:cNvGrpSpPr/>
          <p:nvPr/>
        </p:nvGrpSpPr>
        <p:grpSpPr>
          <a:xfrm>
            <a:off x="7929578" y="-49020"/>
            <a:ext cx="781313" cy="885635"/>
            <a:chOff x="0" y="-130721"/>
            <a:chExt cx="2083500" cy="2361695"/>
          </a:xfrm>
        </p:grpSpPr>
        <p:grpSp>
          <p:nvGrpSpPr>
            <p:cNvPr id="161" name="Google Shape;161;p18"/>
            <p:cNvGrpSpPr/>
            <p:nvPr/>
          </p:nvGrpSpPr>
          <p:grpSpPr>
            <a:xfrm>
              <a:off x="75599" y="-130721"/>
              <a:ext cx="1932614" cy="2361695"/>
              <a:chOff x="0" y="-47625"/>
              <a:chExt cx="704100" cy="860425"/>
            </a:xfrm>
          </p:grpSpPr>
          <p:sp>
            <p:nvSpPr>
              <p:cNvPr id="162" name="Google Shape;162;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5</a:t>
              </a:r>
              <a:endParaRPr sz="700">
                <a:solidFill>
                  <a:schemeClr val="dk1"/>
                </a:solidFill>
              </a:endParaRPr>
            </a:p>
          </p:txBody>
        </p:sp>
      </p:grpSp>
      <p:sp>
        <p:nvSpPr>
          <p:cNvPr id="165" name="Google Shape;165;p18"/>
          <p:cNvSpPr/>
          <p:nvPr/>
        </p:nvSpPr>
        <p:spPr>
          <a:xfrm>
            <a:off x="-1630103" y="-490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66" name="Google Shape;166;p18"/>
          <p:cNvGrpSpPr/>
          <p:nvPr/>
        </p:nvGrpSpPr>
        <p:grpSpPr>
          <a:xfrm>
            <a:off x="-127008" y="4615004"/>
            <a:ext cx="9398022" cy="468724"/>
            <a:chOff x="204" y="0"/>
            <a:chExt cx="25061391" cy="1249931"/>
          </a:xfrm>
        </p:grpSpPr>
        <p:grpSp>
          <p:nvGrpSpPr>
            <p:cNvPr id="167" name="Google Shape;167;p18"/>
            <p:cNvGrpSpPr/>
            <p:nvPr/>
          </p:nvGrpSpPr>
          <p:grpSpPr>
            <a:xfrm rot="5400000">
              <a:off x="12002369" y="-11663474"/>
              <a:ext cx="1249931" cy="24576878"/>
              <a:chOff x="0" y="-38100"/>
              <a:chExt cx="246900" cy="4854692"/>
            </a:xfrm>
          </p:grpSpPr>
          <p:sp>
            <p:nvSpPr>
              <p:cNvPr id="168" name="Google Shape;168;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9" name="Google Shape;169;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0" name="Google Shape;170;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a:solidFill>
                    <a:srgbClr val="231F20"/>
                  </a:solidFill>
                  <a:latin typeface="Halant"/>
                  <a:ea typeface="Halant"/>
                  <a:cs typeface="Halant"/>
                  <a:sym typeface="Halant"/>
                </a:rPr>
                <a:t>5</a:t>
              </a:r>
              <a:endParaRPr sz="700"/>
            </a:p>
          </p:txBody>
        </p:sp>
        <p:cxnSp>
          <p:nvCxnSpPr>
            <p:cNvPr id="171" name="Google Shape;171;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2" name="Google Shape;172;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3" name="Google Shape;173;p18"/>
          <p:cNvSpPr txBox="1"/>
          <p:nvPr/>
        </p:nvSpPr>
        <p:spPr>
          <a:xfrm>
            <a:off x="794300" y="98000"/>
            <a:ext cx="7367400" cy="1169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CONTEXT FOR </a:t>
            </a:r>
            <a:endParaRPr b="1" sz="38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3800">
                <a:solidFill>
                  <a:srgbClr val="231F20"/>
                </a:solidFill>
                <a:latin typeface="Halant"/>
                <a:ea typeface="Halant"/>
                <a:cs typeface="Halant"/>
                <a:sym typeface="Halant"/>
              </a:rPr>
              <a:t>MESOPOTAMIA</a:t>
            </a:r>
            <a:endParaRPr sz="300"/>
          </a:p>
        </p:txBody>
      </p:sp>
      <p:sp>
        <p:nvSpPr>
          <p:cNvPr id="174" name="Google Shape;174;p18"/>
          <p:cNvSpPr txBox="1"/>
          <p:nvPr/>
        </p:nvSpPr>
        <p:spPr>
          <a:xfrm>
            <a:off x="3937188" y="1392350"/>
            <a:ext cx="4698900" cy="1824000"/>
          </a:xfrm>
          <a:prstGeom prst="rect">
            <a:avLst/>
          </a:prstGeom>
          <a:noFill/>
          <a:ln>
            <a:noFill/>
          </a:ln>
        </p:spPr>
        <p:txBody>
          <a:bodyPr anchorCtr="0" anchor="t" bIns="45725" lIns="45725" spcFirstLastPara="1" rIns="45725" wrap="square" tIns="45725">
            <a:spAutoFit/>
          </a:bodyPr>
          <a:lstStyle/>
          <a:p>
            <a:pPr indent="0" lvl="0" marL="0" rtl="0" algn="l">
              <a:spcBef>
                <a:spcPts val="0"/>
              </a:spcBef>
              <a:spcAft>
                <a:spcPts val="0"/>
              </a:spcAft>
              <a:buNone/>
            </a:pPr>
            <a:r>
              <a:rPr b="1" lang="en" sz="2000">
                <a:solidFill>
                  <a:schemeClr val="dk1"/>
                </a:solidFill>
                <a:latin typeface="Inter"/>
                <a:ea typeface="Inter"/>
                <a:cs typeface="Inter"/>
                <a:sym typeface="Inter"/>
              </a:rPr>
              <a:t>Directions:</a:t>
            </a:r>
            <a:endParaRPr b="1"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Read the “What is the Context? - Mesopotamia” reading</a:t>
            </a:r>
            <a:endParaRPr sz="2000">
              <a:solidFill>
                <a:schemeClr val="dk1"/>
              </a:solidFill>
              <a:latin typeface="Inter"/>
              <a:ea typeface="Inter"/>
              <a:cs typeface="Inter"/>
              <a:sym typeface="Inter"/>
            </a:endParaRPr>
          </a:p>
          <a:p>
            <a:pPr indent="0" lvl="0" marL="457200" rtl="0" algn="l">
              <a:spcBef>
                <a:spcPts val="500"/>
              </a:spcBef>
              <a:spcAft>
                <a:spcPts val="0"/>
              </a:spcAft>
              <a:buNone/>
            </a:pPr>
            <a:r>
              <a:t/>
            </a:r>
            <a:endParaRPr sz="2000">
              <a:solidFill>
                <a:schemeClr val="dk1"/>
              </a:solidFill>
              <a:latin typeface="Inter"/>
              <a:ea typeface="Inter"/>
              <a:cs typeface="Inter"/>
              <a:sym typeface="Inter"/>
            </a:endParaRPr>
          </a:p>
          <a:p>
            <a:pPr indent="-241300" lvl="0" marL="228600" rtl="0" algn="l">
              <a:spcBef>
                <a:spcPts val="500"/>
              </a:spcBef>
              <a:spcAft>
                <a:spcPts val="0"/>
              </a:spcAft>
              <a:buClr>
                <a:schemeClr val="dk1"/>
              </a:buClr>
              <a:buSzPts val="2000"/>
              <a:buFont typeface="Inter"/>
              <a:buChar char="●"/>
            </a:pPr>
            <a:r>
              <a:rPr lang="en" sz="2000">
                <a:solidFill>
                  <a:schemeClr val="dk1"/>
                </a:solidFill>
                <a:latin typeface="Inter"/>
                <a:ea typeface="Inter"/>
                <a:cs typeface="Inter"/>
                <a:sym typeface="Inter"/>
              </a:rPr>
              <a:t>Answer the questions</a:t>
            </a:r>
            <a:endParaRPr sz="2000">
              <a:solidFill>
                <a:schemeClr val="dk1"/>
              </a:solidFill>
              <a:latin typeface="Inter"/>
              <a:ea typeface="Inter"/>
              <a:cs typeface="Inter"/>
              <a:sym typeface="Inter"/>
            </a:endParaRPr>
          </a:p>
        </p:txBody>
      </p:sp>
      <p:pic>
        <p:nvPicPr>
          <p:cNvPr id="175" name="Google Shape;175;p18"/>
          <p:cNvPicPr preferRelativeResize="0"/>
          <p:nvPr/>
        </p:nvPicPr>
        <p:blipFill rotWithShape="1">
          <a:blip r:embed="rId4">
            <a:alphaModFix/>
          </a:blip>
          <a:srcRect b="0" l="24312" r="24373" t="0"/>
          <a:stretch/>
        </p:blipFill>
        <p:spPr>
          <a:xfrm>
            <a:off x="1047075" y="1267712"/>
            <a:ext cx="2431217" cy="3157887"/>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9"/>
          <p:cNvSpPr txBox="1"/>
          <p:nvPr/>
        </p:nvSpPr>
        <p:spPr>
          <a:xfrm>
            <a:off x="2286000" y="1647975"/>
            <a:ext cx="6374400" cy="25860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 sz="2400">
                <a:solidFill>
                  <a:schemeClr val="dk1"/>
                </a:solidFill>
                <a:latin typeface="Inter"/>
                <a:ea typeface="Inter"/>
                <a:cs typeface="Inter"/>
                <a:sym typeface="Inter"/>
              </a:rPr>
              <a:t>Causation - </a:t>
            </a:r>
            <a:r>
              <a:rPr lang="en" sz="24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2400">
              <a:solidFill>
                <a:schemeClr val="dk1"/>
              </a:solidFill>
              <a:latin typeface="Inter"/>
              <a:ea typeface="Inter"/>
              <a:cs typeface="Inter"/>
              <a:sym typeface="Inter"/>
            </a:endParaRPr>
          </a:p>
        </p:txBody>
      </p:sp>
      <p:sp>
        <p:nvSpPr>
          <p:cNvPr id="181" name="Google Shape;181;p19"/>
          <p:cNvSpPr/>
          <p:nvPr/>
        </p:nvSpPr>
        <p:spPr>
          <a:xfrm>
            <a:off x="7420371" y="3904612"/>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2" name="Google Shape;182;p19"/>
          <p:cNvGrpSpPr/>
          <p:nvPr/>
        </p:nvGrpSpPr>
        <p:grpSpPr>
          <a:xfrm>
            <a:off x="-127008" y="4615004"/>
            <a:ext cx="9398022" cy="468724"/>
            <a:chOff x="204" y="0"/>
            <a:chExt cx="25061391" cy="1249931"/>
          </a:xfrm>
        </p:grpSpPr>
        <p:grpSp>
          <p:nvGrpSpPr>
            <p:cNvPr id="183" name="Google Shape;183;p19"/>
            <p:cNvGrpSpPr/>
            <p:nvPr/>
          </p:nvGrpSpPr>
          <p:grpSpPr>
            <a:xfrm rot="5400000">
              <a:off x="12002369" y="-11663474"/>
              <a:ext cx="1249931" cy="24576878"/>
              <a:chOff x="0" y="-38100"/>
              <a:chExt cx="246900" cy="4854692"/>
            </a:xfrm>
          </p:grpSpPr>
          <p:sp>
            <p:nvSpPr>
              <p:cNvPr id="184" name="Google Shape;184;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5" name="Google Shape;185;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6" name="Google Shape;186;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87" name="Google Shape;187;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8" name="Google Shape;188;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89" name="Google Shape;189;p19"/>
          <p:cNvSpPr txBox="1"/>
          <p:nvPr/>
        </p:nvSpPr>
        <p:spPr>
          <a:xfrm>
            <a:off x="362324" y="836613"/>
            <a:ext cx="8419500" cy="600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900">
                <a:solidFill>
                  <a:srgbClr val="231F20"/>
                </a:solidFill>
                <a:latin typeface="Halant"/>
                <a:ea typeface="Halant"/>
                <a:cs typeface="Halant"/>
                <a:sym typeface="Halant"/>
              </a:rPr>
              <a:t>HISTORICAL THINKING SKILL</a:t>
            </a:r>
            <a:endParaRPr sz="400"/>
          </a:p>
        </p:txBody>
      </p:sp>
      <p:grpSp>
        <p:nvGrpSpPr>
          <p:cNvPr id="190" name="Google Shape;190;p19"/>
          <p:cNvGrpSpPr/>
          <p:nvPr/>
        </p:nvGrpSpPr>
        <p:grpSpPr>
          <a:xfrm>
            <a:off x="7929578" y="-49020"/>
            <a:ext cx="781313" cy="885635"/>
            <a:chOff x="0" y="-130721"/>
            <a:chExt cx="2083500" cy="2361695"/>
          </a:xfrm>
        </p:grpSpPr>
        <p:grpSp>
          <p:nvGrpSpPr>
            <p:cNvPr id="191" name="Google Shape;191;p19"/>
            <p:cNvGrpSpPr/>
            <p:nvPr/>
          </p:nvGrpSpPr>
          <p:grpSpPr>
            <a:xfrm>
              <a:off x="75599" y="-130721"/>
              <a:ext cx="1932614" cy="2361695"/>
              <a:chOff x="0" y="-47625"/>
              <a:chExt cx="704100" cy="860425"/>
            </a:xfrm>
          </p:grpSpPr>
          <p:sp>
            <p:nvSpPr>
              <p:cNvPr id="192" name="Google Shape;192;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3" name="Google Shape;193;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4" name="Google Shape;194;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195" name="Google Shape;195;p19"/>
          <p:cNvSpPr/>
          <p:nvPr/>
        </p:nvSpPr>
        <p:spPr>
          <a:xfrm>
            <a:off x="-1313786" y="-40228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96" name="Google Shape;196;p19"/>
          <p:cNvPicPr preferRelativeResize="0"/>
          <p:nvPr/>
        </p:nvPicPr>
        <p:blipFill>
          <a:blip r:embed="rId4">
            <a:alphaModFix/>
          </a:blip>
          <a:stretch>
            <a:fillRect/>
          </a:stretch>
        </p:blipFill>
        <p:spPr>
          <a:xfrm>
            <a:off x="582725" y="1998750"/>
            <a:ext cx="1370775" cy="13707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0"/>
          <p:cNvSpPr txBox="1"/>
          <p:nvPr/>
        </p:nvSpPr>
        <p:spPr>
          <a:xfrm>
            <a:off x="514350" y="438150"/>
            <a:ext cx="81153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chemeClr val="dk1"/>
                </a:solidFill>
                <a:latin typeface="Halant"/>
                <a:ea typeface="Halant"/>
                <a:cs typeface="Halant"/>
                <a:sym typeface="Halant"/>
              </a:rPr>
              <a:t>DOCUMENT JIGSAW</a:t>
            </a:r>
            <a:endParaRPr sz="700">
              <a:solidFill>
                <a:schemeClr val="dk1"/>
              </a:solidFill>
            </a:endParaRPr>
          </a:p>
        </p:txBody>
      </p:sp>
      <p:grpSp>
        <p:nvGrpSpPr>
          <p:cNvPr id="202" name="Google Shape;202;p20"/>
          <p:cNvGrpSpPr/>
          <p:nvPr/>
        </p:nvGrpSpPr>
        <p:grpSpPr>
          <a:xfrm>
            <a:off x="739754" y="1515285"/>
            <a:ext cx="4399693" cy="653925"/>
            <a:chOff x="1704735" y="3307265"/>
            <a:chExt cx="10104945" cy="1234752"/>
          </a:xfrm>
        </p:grpSpPr>
        <p:grpSp>
          <p:nvGrpSpPr>
            <p:cNvPr id="203" name="Google Shape;203;p20"/>
            <p:cNvGrpSpPr/>
            <p:nvPr/>
          </p:nvGrpSpPr>
          <p:grpSpPr>
            <a:xfrm>
              <a:off x="1704735" y="3307265"/>
              <a:ext cx="1105500" cy="1105408"/>
              <a:chOff x="1704735" y="2780838"/>
              <a:chExt cx="1105500" cy="1105408"/>
            </a:xfrm>
          </p:grpSpPr>
          <p:grpSp>
            <p:nvGrpSpPr>
              <p:cNvPr id="204" name="Google Shape;204;p20"/>
              <p:cNvGrpSpPr/>
              <p:nvPr/>
            </p:nvGrpSpPr>
            <p:grpSpPr>
              <a:xfrm>
                <a:off x="1704735" y="2780838"/>
                <a:ext cx="1105408" cy="1105408"/>
                <a:chOff x="0" y="-56030"/>
                <a:chExt cx="812800" cy="812800"/>
              </a:xfrm>
            </p:grpSpPr>
            <p:sp>
              <p:nvSpPr>
                <p:cNvPr id="205" name="Google Shape;205;p2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6" name="Google Shape;206;p20"/>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7" name="Google Shape;207;p20"/>
              <p:cNvSpPr txBox="1"/>
              <p:nvPr/>
            </p:nvSpPr>
            <p:spPr>
              <a:xfrm>
                <a:off x="1704735" y="2954974"/>
                <a:ext cx="1105500" cy="7266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1</a:t>
                </a:r>
                <a:endParaRPr sz="700">
                  <a:solidFill>
                    <a:schemeClr val="lt1"/>
                  </a:solidFill>
                </a:endParaRPr>
              </a:p>
            </p:txBody>
          </p:sp>
        </p:grpSp>
        <p:sp>
          <p:nvSpPr>
            <p:cNvPr id="208" name="Google Shape;208;p20"/>
            <p:cNvSpPr txBox="1"/>
            <p:nvPr/>
          </p:nvSpPr>
          <p:spPr>
            <a:xfrm>
              <a:off x="3145080" y="3437717"/>
              <a:ext cx="8664600" cy="1104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You will be assigned a document set: </a:t>
              </a:r>
              <a:r>
                <a:rPr b="1" lang="en" sz="1900">
                  <a:solidFill>
                    <a:srgbClr val="231F20"/>
                  </a:solidFill>
                  <a:latin typeface="Inter"/>
                  <a:ea typeface="Inter"/>
                  <a:cs typeface="Inter"/>
                  <a:sym typeface="Inter"/>
                </a:rPr>
                <a:t>Writing </a:t>
              </a:r>
              <a:r>
                <a:rPr lang="en" sz="1900" u="sng">
                  <a:solidFill>
                    <a:srgbClr val="231F20"/>
                  </a:solidFill>
                  <a:latin typeface="Inter"/>
                  <a:ea typeface="Inter"/>
                  <a:cs typeface="Inter"/>
                  <a:sym typeface="Inter"/>
                </a:rPr>
                <a:t>OR</a:t>
              </a:r>
              <a:r>
                <a:rPr b="1" lang="en" sz="1900">
                  <a:solidFill>
                    <a:srgbClr val="231F20"/>
                  </a:solidFill>
                  <a:latin typeface="Inter"/>
                  <a:ea typeface="Inter"/>
                  <a:cs typeface="Inter"/>
                  <a:sym typeface="Inter"/>
                </a:rPr>
                <a:t> Architecture</a:t>
              </a:r>
              <a:endParaRPr b="1" sz="1900"/>
            </a:p>
          </p:txBody>
        </p:sp>
      </p:grpSp>
      <p:grpSp>
        <p:nvGrpSpPr>
          <p:cNvPr id="209" name="Google Shape;209;p20"/>
          <p:cNvGrpSpPr/>
          <p:nvPr/>
        </p:nvGrpSpPr>
        <p:grpSpPr>
          <a:xfrm>
            <a:off x="723466" y="2842951"/>
            <a:ext cx="4279813" cy="877375"/>
            <a:chOff x="1704735" y="4782233"/>
            <a:chExt cx="9829611" cy="1750200"/>
          </a:xfrm>
        </p:grpSpPr>
        <p:grpSp>
          <p:nvGrpSpPr>
            <p:cNvPr id="210" name="Google Shape;210;p20"/>
            <p:cNvGrpSpPr/>
            <p:nvPr/>
          </p:nvGrpSpPr>
          <p:grpSpPr>
            <a:xfrm>
              <a:off x="1704735" y="4862980"/>
              <a:ext cx="1105500" cy="1105408"/>
              <a:chOff x="1704735" y="4837365"/>
              <a:chExt cx="1105500" cy="1105408"/>
            </a:xfrm>
          </p:grpSpPr>
          <p:grpSp>
            <p:nvGrpSpPr>
              <p:cNvPr id="211" name="Google Shape;211;p20"/>
              <p:cNvGrpSpPr/>
              <p:nvPr/>
            </p:nvGrpSpPr>
            <p:grpSpPr>
              <a:xfrm>
                <a:off x="1704735" y="4837365"/>
                <a:ext cx="1105408" cy="1105408"/>
                <a:chOff x="0" y="-56030"/>
                <a:chExt cx="812800" cy="812800"/>
              </a:xfrm>
            </p:grpSpPr>
            <p:sp>
              <p:nvSpPr>
                <p:cNvPr id="212" name="Google Shape;212;p20"/>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3" name="Google Shape;213;p20"/>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4" name="Google Shape;214;p20"/>
              <p:cNvSpPr txBox="1"/>
              <p:nvPr/>
            </p:nvSpPr>
            <p:spPr>
              <a:xfrm>
                <a:off x="1704735" y="5011502"/>
                <a:ext cx="1105500" cy="7677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2</a:t>
                </a:r>
                <a:endParaRPr sz="700">
                  <a:solidFill>
                    <a:schemeClr val="lt1"/>
                  </a:solidFill>
                </a:endParaRPr>
              </a:p>
            </p:txBody>
          </p:sp>
        </p:grpSp>
        <p:sp>
          <p:nvSpPr>
            <p:cNvPr id="215" name="Google Shape;215;p20"/>
            <p:cNvSpPr txBox="1"/>
            <p:nvPr/>
          </p:nvSpPr>
          <p:spPr>
            <a:xfrm>
              <a:off x="3061746" y="4782233"/>
              <a:ext cx="8472600" cy="1750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A</a:t>
              </a:r>
              <a:r>
                <a:rPr lang="en" sz="1900">
                  <a:solidFill>
                    <a:srgbClr val="231F20"/>
                  </a:solidFill>
                  <a:latin typeface="Inter"/>
                  <a:ea typeface="Inter"/>
                  <a:cs typeface="Inter"/>
                  <a:sym typeface="Inter"/>
                </a:rPr>
                <a:t>nswer the questions on your student worksheets for your assigned document set.</a:t>
              </a:r>
              <a:endParaRPr sz="1900"/>
            </a:p>
          </p:txBody>
        </p:sp>
      </p:grpSp>
      <p:grpSp>
        <p:nvGrpSpPr>
          <p:cNvPr id="216" name="Google Shape;216;p20"/>
          <p:cNvGrpSpPr/>
          <p:nvPr/>
        </p:nvGrpSpPr>
        <p:grpSpPr>
          <a:xfrm>
            <a:off x="7892365" y="5"/>
            <a:ext cx="781313" cy="885635"/>
            <a:chOff x="0" y="-130721"/>
            <a:chExt cx="2083500" cy="2361695"/>
          </a:xfrm>
        </p:grpSpPr>
        <p:grpSp>
          <p:nvGrpSpPr>
            <p:cNvPr id="217" name="Google Shape;217;p20"/>
            <p:cNvGrpSpPr/>
            <p:nvPr/>
          </p:nvGrpSpPr>
          <p:grpSpPr>
            <a:xfrm>
              <a:off x="75599" y="-130721"/>
              <a:ext cx="1932614" cy="2361695"/>
              <a:chOff x="0" y="-47625"/>
              <a:chExt cx="704100" cy="860425"/>
            </a:xfrm>
          </p:grpSpPr>
          <p:sp>
            <p:nvSpPr>
              <p:cNvPr id="218" name="Google Shape;218;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9" name="Google Shape;219;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0" name="Google Shape;220;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7</a:t>
              </a:r>
              <a:endParaRPr b="1" sz="2800">
                <a:solidFill>
                  <a:srgbClr val="FFFFFF"/>
                </a:solidFill>
                <a:latin typeface="Halant"/>
                <a:ea typeface="Halant"/>
                <a:cs typeface="Halant"/>
                <a:sym typeface="Halant"/>
              </a:endParaRPr>
            </a:p>
          </p:txBody>
        </p:sp>
      </p:grpSp>
      <p:sp>
        <p:nvSpPr>
          <p:cNvPr id="221" name="Google Shape;221;p20"/>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22" name="Google Shape;222;p20"/>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3" name="Google Shape;223;p20"/>
          <p:cNvGrpSpPr/>
          <p:nvPr/>
        </p:nvGrpSpPr>
        <p:grpSpPr>
          <a:xfrm>
            <a:off x="92701" y="-72333"/>
            <a:ext cx="468740" cy="5216002"/>
            <a:chOff x="0" y="-38100"/>
            <a:chExt cx="246900" cy="2747433"/>
          </a:xfrm>
        </p:grpSpPr>
        <p:sp>
          <p:nvSpPr>
            <p:cNvPr id="224" name="Google Shape;224;p2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25" name="Google Shape;225;p20"/>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6" name="Google Shape;226;p20"/>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27" name="Google Shape;227;p20"/>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28" name="Google Shape;228;p20"/>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pic>
        <p:nvPicPr>
          <p:cNvPr id="229" name="Google Shape;229;p20" title="DC 9th_ U3L6 Printable Cuneiform Student Worksheet.png"/>
          <p:cNvPicPr preferRelativeResize="0"/>
          <p:nvPr/>
        </p:nvPicPr>
        <p:blipFill>
          <a:blip r:embed="rId4">
            <a:alphaModFix/>
          </a:blip>
          <a:stretch>
            <a:fillRect/>
          </a:stretch>
        </p:blipFill>
        <p:spPr>
          <a:xfrm>
            <a:off x="5317750" y="1183150"/>
            <a:ext cx="2460473" cy="3184141"/>
          </a:xfrm>
          <a:prstGeom prst="rect">
            <a:avLst/>
          </a:prstGeom>
          <a:noFill/>
          <a:ln cap="flat" cmpd="sng" w="28575">
            <a:solidFill>
              <a:schemeClr val="dk1"/>
            </a:solidFill>
            <a:prstDash val="solid"/>
            <a:round/>
            <a:headEnd len="sm" w="sm" type="none"/>
            <a:tailEnd len="sm" w="sm" type="none"/>
          </a:ln>
        </p:spPr>
      </p:pic>
      <p:pic>
        <p:nvPicPr>
          <p:cNvPr id="230" name="Google Shape;230;p20" title="DC 9th_ U3L6 Printable Monumental Architecture Student Worksheet.png"/>
          <p:cNvPicPr preferRelativeResize="0"/>
          <p:nvPr/>
        </p:nvPicPr>
        <p:blipFill>
          <a:blip r:embed="rId5">
            <a:alphaModFix/>
          </a:blip>
          <a:stretch>
            <a:fillRect/>
          </a:stretch>
        </p:blipFill>
        <p:spPr>
          <a:xfrm>
            <a:off x="6279048" y="1960600"/>
            <a:ext cx="2321763" cy="3004634"/>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1"/>
          <p:cNvSpPr txBox="1"/>
          <p:nvPr/>
        </p:nvSpPr>
        <p:spPr>
          <a:xfrm>
            <a:off x="514350" y="438150"/>
            <a:ext cx="81153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chemeClr val="dk1"/>
                </a:solidFill>
                <a:latin typeface="Halant"/>
                <a:ea typeface="Halant"/>
                <a:cs typeface="Halant"/>
                <a:sym typeface="Halant"/>
              </a:rPr>
              <a:t>PARTNER TEACHING</a:t>
            </a:r>
            <a:endParaRPr sz="700">
              <a:solidFill>
                <a:schemeClr val="dk1"/>
              </a:solidFill>
            </a:endParaRPr>
          </a:p>
        </p:txBody>
      </p:sp>
      <p:grpSp>
        <p:nvGrpSpPr>
          <p:cNvPr id="236" name="Google Shape;236;p21"/>
          <p:cNvGrpSpPr/>
          <p:nvPr/>
        </p:nvGrpSpPr>
        <p:grpSpPr>
          <a:xfrm>
            <a:off x="723454" y="1950979"/>
            <a:ext cx="481335" cy="585424"/>
            <a:chOff x="1704735" y="2780838"/>
            <a:chExt cx="1105500" cy="1105408"/>
          </a:xfrm>
        </p:grpSpPr>
        <p:grpSp>
          <p:nvGrpSpPr>
            <p:cNvPr id="237" name="Google Shape;237;p21"/>
            <p:cNvGrpSpPr/>
            <p:nvPr/>
          </p:nvGrpSpPr>
          <p:grpSpPr>
            <a:xfrm>
              <a:off x="1704735" y="2780838"/>
              <a:ext cx="1105408" cy="1105408"/>
              <a:chOff x="0" y="-56030"/>
              <a:chExt cx="812800" cy="812800"/>
            </a:xfrm>
          </p:grpSpPr>
          <p:sp>
            <p:nvSpPr>
              <p:cNvPr id="238" name="Google Shape;238;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9" name="Google Shape;239;p2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0" name="Google Shape;240;p21"/>
            <p:cNvSpPr txBox="1"/>
            <p:nvPr/>
          </p:nvSpPr>
          <p:spPr>
            <a:xfrm>
              <a:off x="1704735" y="2954974"/>
              <a:ext cx="1105500" cy="7266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2500">
                  <a:solidFill>
                    <a:schemeClr val="lt1"/>
                  </a:solidFill>
                  <a:latin typeface="Halant"/>
                  <a:ea typeface="Halant"/>
                  <a:cs typeface="Halant"/>
                  <a:sym typeface="Halant"/>
                </a:rPr>
                <a:t>2</a:t>
              </a:r>
              <a:endParaRPr sz="700">
                <a:solidFill>
                  <a:schemeClr val="lt1"/>
                </a:solidFill>
              </a:endParaRPr>
            </a:p>
          </p:txBody>
        </p:sp>
      </p:grpSp>
      <p:sp>
        <p:nvSpPr>
          <p:cNvPr id="241" name="Google Shape;241;p21"/>
          <p:cNvSpPr txBox="1"/>
          <p:nvPr/>
        </p:nvSpPr>
        <p:spPr>
          <a:xfrm>
            <a:off x="1350576" y="2020075"/>
            <a:ext cx="4407000" cy="785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Pair up with a classmate who analyzed the opposite document set (</a:t>
            </a:r>
            <a:r>
              <a:rPr b="1" lang="en" sz="1700">
                <a:solidFill>
                  <a:srgbClr val="231F20"/>
                </a:solidFill>
                <a:latin typeface="Inter"/>
                <a:ea typeface="Inter"/>
                <a:cs typeface="Inter"/>
                <a:sym typeface="Inter"/>
              </a:rPr>
              <a:t>Writing</a:t>
            </a:r>
            <a:r>
              <a:rPr b="1" lang="en" sz="1700">
                <a:solidFill>
                  <a:srgbClr val="231F20"/>
                </a:solidFill>
                <a:latin typeface="Inter"/>
                <a:ea typeface="Inter"/>
                <a:cs typeface="Inter"/>
                <a:sym typeface="Inter"/>
              </a:rPr>
              <a:t> </a:t>
            </a:r>
            <a:r>
              <a:rPr lang="en" sz="1700" u="sng">
                <a:solidFill>
                  <a:srgbClr val="231F20"/>
                </a:solidFill>
                <a:latin typeface="Inter"/>
                <a:ea typeface="Inter"/>
                <a:cs typeface="Inter"/>
                <a:sym typeface="Inter"/>
              </a:rPr>
              <a:t>OR</a:t>
            </a:r>
            <a:r>
              <a:rPr b="1" lang="en" sz="1700">
                <a:solidFill>
                  <a:srgbClr val="231F20"/>
                </a:solidFill>
                <a:latin typeface="Inter"/>
                <a:ea typeface="Inter"/>
                <a:cs typeface="Inter"/>
                <a:sym typeface="Inter"/>
              </a:rPr>
              <a:t> Architecture)</a:t>
            </a:r>
            <a:endParaRPr sz="1900">
              <a:solidFill>
                <a:srgbClr val="231F20"/>
              </a:solidFill>
              <a:latin typeface="Inter"/>
              <a:ea typeface="Inter"/>
              <a:cs typeface="Inter"/>
              <a:sym typeface="Inter"/>
            </a:endParaRPr>
          </a:p>
        </p:txBody>
      </p:sp>
      <p:grpSp>
        <p:nvGrpSpPr>
          <p:cNvPr id="242" name="Google Shape;242;p21"/>
          <p:cNvGrpSpPr/>
          <p:nvPr/>
        </p:nvGrpSpPr>
        <p:grpSpPr>
          <a:xfrm>
            <a:off x="7892365" y="5"/>
            <a:ext cx="781313" cy="885635"/>
            <a:chOff x="0" y="-130721"/>
            <a:chExt cx="2083500" cy="2361695"/>
          </a:xfrm>
        </p:grpSpPr>
        <p:grpSp>
          <p:nvGrpSpPr>
            <p:cNvPr id="243" name="Google Shape;243;p21"/>
            <p:cNvGrpSpPr/>
            <p:nvPr/>
          </p:nvGrpSpPr>
          <p:grpSpPr>
            <a:xfrm>
              <a:off x="75599" y="-130721"/>
              <a:ext cx="1932614" cy="2361695"/>
              <a:chOff x="0" y="-47625"/>
              <a:chExt cx="704100" cy="860425"/>
            </a:xfrm>
          </p:grpSpPr>
          <p:sp>
            <p:nvSpPr>
              <p:cNvPr id="244" name="Google Shape;244;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5" name="Google Shape;245;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6" name="Google Shape;246;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8</a:t>
              </a:r>
              <a:endParaRPr b="1" sz="2800">
                <a:solidFill>
                  <a:srgbClr val="FFFFFF"/>
                </a:solidFill>
                <a:latin typeface="Halant"/>
                <a:ea typeface="Halant"/>
                <a:cs typeface="Halant"/>
                <a:sym typeface="Halant"/>
              </a:endParaRPr>
            </a:p>
          </p:txBody>
        </p:sp>
      </p:grpSp>
      <p:sp>
        <p:nvSpPr>
          <p:cNvPr id="247" name="Google Shape;247;p21"/>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48" name="Google Shape;248;p21"/>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9" name="Google Shape;249;p21"/>
          <p:cNvGrpSpPr/>
          <p:nvPr/>
        </p:nvGrpSpPr>
        <p:grpSpPr>
          <a:xfrm>
            <a:off x="92701" y="-72333"/>
            <a:ext cx="468740" cy="5216002"/>
            <a:chOff x="0" y="-38100"/>
            <a:chExt cx="246900" cy="2747433"/>
          </a:xfrm>
        </p:grpSpPr>
        <p:sp>
          <p:nvSpPr>
            <p:cNvPr id="250" name="Google Shape;250;p2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51" name="Google Shape;251;p21"/>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2" name="Google Shape;252;p21"/>
          <p:cNvSpPr txBox="1"/>
          <p:nvPr/>
        </p:nvSpPr>
        <p:spPr>
          <a:xfrm>
            <a:off x="1366765" y="3041486"/>
            <a:ext cx="4637100" cy="523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Take turns explaining your assigned document set and what you’ve learned.</a:t>
            </a:r>
            <a:endParaRPr sz="1700"/>
          </a:p>
        </p:txBody>
      </p:sp>
      <p:sp>
        <p:nvSpPr>
          <p:cNvPr id="253" name="Google Shape;253;p21"/>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54" name="Google Shape;254;p21"/>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55" name="Google Shape;255;p21"/>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256" name="Google Shape;256;p21"/>
          <p:cNvSpPr txBox="1"/>
          <p:nvPr/>
        </p:nvSpPr>
        <p:spPr>
          <a:xfrm>
            <a:off x="1350577" y="4033111"/>
            <a:ext cx="4637100" cy="785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Answer the questions in the second table based on the information you learned from your partner.</a:t>
            </a:r>
            <a:endParaRPr sz="1700"/>
          </a:p>
        </p:txBody>
      </p:sp>
      <p:grpSp>
        <p:nvGrpSpPr>
          <p:cNvPr id="257" name="Google Shape;257;p21"/>
          <p:cNvGrpSpPr/>
          <p:nvPr/>
        </p:nvGrpSpPr>
        <p:grpSpPr>
          <a:xfrm>
            <a:off x="723454" y="1104504"/>
            <a:ext cx="5493768" cy="884942"/>
            <a:chOff x="1704735" y="3307265"/>
            <a:chExt cx="12617750" cy="1670963"/>
          </a:xfrm>
        </p:grpSpPr>
        <p:grpSp>
          <p:nvGrpSpPr>
            <p:cNvPr id="258" name="Google Shape;258;p21"/>
            <p:cNvGrpSpPr/>
            <p:nvPr/>
          </p:nvGrpSpPr>
          <p:grpSpPr>
            <a:xfrm>
              <a:off x="1704735" y="3307265"/>
              <a:ext cx="1105500" cy="1105408"/>
              <a:chOff x="1704735" y="2780838"/>
              <a:chExt cx="1105500" cy="1105408"/>
            </a:xfrm>
          </p:grpSpPr>
          <p:grpSp>
            <p:nvGrpSpPr>
              <p:cNvPr id="259" name="Google Shape;259;p21"/>
              <p:cNvGrpSpPr/>
              <p:nvPr/>
            </p:nvGrpSpPr>
            <p:grpSpPr>
              <a:xfrm>
                <a:off x="1704735" y="2780838"/>
                <a:ext cx="1105408" cy="1105408"/>
                <a:chOff x="0" y="-56030"/>
                <a:chExt cx="812800" cy="812800"/>
              </a:xfrm>
            </p:grpSpPr>
            <p:sp>
              <p:nvSpPr>
                <p:cNvPr id="260" name="Google Shape;260;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1" name="Google Shape;261;p2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2" name="Google Shape;262;p21"/>
              <p:cNvSpPr txBox="1"/>
              <p:nvPr/>
            </p:nvSpPr>
            <p:spPr>
              <a:xfrm>
                <a:off x="1704735" y="2954974"/>
                <a:ext cx="1105500" cy="7266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chemeClr val="lt1"/>
                    </a:solidFill>
                    <a:latin typeface="Halant"/>
                    <a:ea typeface="Halant"/>
                    <a:cs typeface="Halant"/>
                    <a:sym typeface="Halant"/>
                  </a:rPr>
                  <a:t>1</a:t>
                </a:r>
                <a:endParaRPr sz="700">
                  <a:solidFill>
                    <a:schemeClr val="lt1"/>
                  </a:solidFill>
                </a:endParaRPr>
              </a:p>
            </p:txBody>
          </p:sp>
        </p:grpSp>
        <p:sp>
          <p:nvSpPr>
            <p:cNvPr id="263" name="Google Shape;263;p21"/>
            <p:cNvSpPr txBox="1"/>
            <p:nvPr/>
          </p:nvSpPr>
          <p:spPr>
            <a:xfrm>
              <a:off x="3145085" y="3437728"/>
              <a:ext cx="11177400" cy="1540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Complete the first table based on what you’ve learned from your document set.</a:t>
              </a:r>
              <a:endParaRPr sz="17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900">
                <a:solidFill>
                  <a:srgbClr val="231F20"/>
                </a:solidFill>
                <a:latin typeface="Inter"/>
                <a:ea typeface="Inter"/>
                <a:cs typeface="Inter"/>
                <a:sym typeface="Inter"/>
              </a:endParaRPr>
            </a:p>
          </p:txBody>
        </p:sp>
      </p:grpSp>
      <p:grpSp>
        <p:nvGrpSpPr>
          <p:cNvPr id="264" name="Google Shape;264;p21"/>
          <p:cNvGrpSpPr/>
          <p:nvPr/>
        </p:nvGrpSpPr>
        <p:grpSpPr>
          <a:xfrm>
            <a:off x="723442" y="3010366"/>
            <a:ext cx="481335" cy="585424"/>
            <a:chOff x="1704735" y="2780838"/>
            <a:chExt cx="1105500" cy="1105408"/>
          </a:xfrm>
        </p:grpSpPr>
        <p:grpSp>
          <p:nvGrpSpPr>
            <p:cNvPr id="265" name="Google Shape;265;p21"/>
            <p:cNvGrpSpPr/>
            <p:nvPr/>
          </p:nvGrpSpPr>
          <p:grpSpPr>
            <a:xfrm>
              <a:off x="1704735" y="2780838"/>
              <a:ext cx="1105408" cy="1105408"/>
              <a:chOff x="0" y="-56030"/>
              <a:chExt cx="812800" cy="812800"/>
            </a:xfrm>
          </p:grpSpPr>
          <p:sp>
            <p:nvSpPr>
              <p:cNvPr id="266" name="Google Shape;266;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7" name="Google Shape;267;p2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8" name="Google Shape;268;p21"/>
            <p:cNvSpPr txBox="1"/>
            <p:nvPr/>
          </p:nvSpPr>
          <p:spPr>
            <a:xfrm>
              <a:off x="1704735" y="2954974"/>
              <a:ext cx="1105500" cy="7266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2500">
                  <a:solidFill>
                    <a:schemeClr val="lt1"/>
                  </a:solidFill>
                  <a:latin typeface="Halant"/>
                  <a:ea typeface="Halant"/>
                  <a:cs typeface="Halant"/>
                  <a:sym typeface="Halant"/>
                </a:rPr>
                <a:t>3</a:t>
              </a:r>
              <a:endParaRPr sz="700">
                <a:solidFill>
                  <a:schemeClr val="lt1"/>
                </a:solidFill>
              </a:endParaRPr>
            </a:p>
          </p:txBody>
        </p:sp>
      </p:grpSp>
      <p:grpSp>
        <p:nvGrpSpPr>
          <p:cNvPr id="269" name="Google Shape;269;p21"/>
          <p:cNvGrpSpPr/>
          <p:nvPr/>
        </p:nvGrpSpPr>
        <p:grpSpPr>
          <a:xfrm>
            <a:off x="731554" y="4136154"/>
            <a:ext cx="481335" cy="585424"/>
            <a:chOff x="1704735" y="2780838"/>
            <a:chExt cx="1105500" cy="1105408"/>
          </a:xfrm>
        </p:grpSpPr>
        <p:grpSp>
          <p:nvGrpSpPr>
            <p:cNvPr id="270" name="Google Shape;270;p21"/>
            <p:cNvGrpSpPr/>
            <p:nvPr/>
          </p:nvGrpSpPr>
          <p:grpSpPr>
            <a:xfrm>
              <a:off x="1704735" y="2780838"/>
              <a:ext cx="1105408" cy="1105408"/>
              <a:chOff x="0" y="-56030"/>
              <a:chExt cx="812800" cy="812800"/>
            </a:xfrm>
          </p:grpSpPr>
          <p:sp>
            <p:nvSpPr>
              <p:cNvPr id="271" name="Google Shape;271;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2" name="Google Shape;272;p2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3" name="Google Shape;273;p21"/>
            <p:cNvSpPr txBox="1"/>
            <p:nvPr/>
          </p:nvSpPr>
          <p:spPr>
            <a:xfrm>
              <a:off x="1704735" y="2954974"/>
              <a:ext cx="1105500" cy="7266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2500">
                  <a:solidFill>
                    <a:schemeClr val="lt1"/>
                  </a:solidFill>
                  <a:latin typeface="Halant"/>
                  <a:ea typeface="Halant"/>
                  <a:cs typeface="Halant"/>
                  <a:sym typeface="Halant"/>
                </a:rPr>
                <a:t>4</a:t>
              </a:r>
              <a:endParaRPr sz="700">
                <a:solidFill>
                  <a:schemeClr val="lt1"/>
                </a:solidFill>
              </a:endParaRPr>
            </a:p>
          </p:txBody>
        </p:sp>
      </p:grpSp>
      <p:pic>
        <p:nvPicPr>
          <p:cNvPr id="274" name="Google Shape;274;p21"/>
          <p:cNvPicPr preferRelativeResize="0"/>
          <p:nvPr/>
        </p:nvPicPr>
        <p:blipFill rotWithShape="1">
          <a:blip r:embed="rId4">
            <a:alphaModFix/>
          </a:blip>
          <a:srcRect b="0" l="24545" r="24646" t="0"/>
          <a:stretch/>
        </p:blipFill>
        <p:spPr>
          <a:xfrm>
            <a:off x="6217225" y="1378375"/>
            <a:ext cx="2548598" cy="334319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