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Lst>
  <p:sldSz cy="10058400" cx="7772400"/>
  <p:notesSz cx="6858000" cy="9144000"/>
  <p:embeddedFontLst>
    <p:embeddedFont>
      <p:font typeface="Halant"/>
      <p:regular r:id="rId16"/>
      <p:bold r:id="rId17"/>
    </p:embeddedFont>
    <p:embeddedFont>
      <p:font typeface="Inter"/>
      <p:regular r:id="rId18"/>
      <p:bold r:id="rId19"/>
      <p:italic r:id="rId20"/>
      <p:boldItalic r:id="rId21"/>
    </p:embeddedFont>
    <p:embeddedFont>
      <p:font typeface="Plus Jakarta Sans Medium"/>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5965626-38DF-420A-8311-F1E52C6A38AF}">
  <a:tblStyle styleId="{D5965626-38DF-420A-8311-F1E52C6A38AF}"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5FD77D02-8E5D-48B8-90BD-F6005DB31D7D}"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22" Type="http://schemas.openxmlformats.org/officeDocument/2006/relationships/font" Target="fonts/PlusJakartaSansMedium-regular.fntdata"/><Relationship Id="rId21" Type="http://schemas.openxmlformats.org/officeDocument/2006/relationships/font" Target="fonts/Inter-boldItalic.fntdata"/><Relationship Id="rId24" Type="http://schemas.openxmlformats.org/officeDocument/2006/relationships/font" Target="fonts/PlusJakartaSansMedium-italic.fntdata"/><Relationship Id="rId23" Type="http://schemas.openxmlformats.org/officeDocument/2006/relationships/font" Target="fonts/PlusJakartaSansMedium-bold.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5" Type="http://schemas.openxmlformats.org/officeDocument/2006/relationships/font" Target="fonts/PlusJakartaSansMedium-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font" Target="fonts/Halant-bold.fntdata"/><Relationship Id="rId16" Type="http://schemas.openxmlformats.org/officeDocument/2006/relationships/font" Target="fonts/Halant-regular.fntdata"/><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7466295dda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7466295dda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695bafaecf_1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695bafaecf_1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695bafaecf_1_6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695bafaecf_1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7466aa780a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7466aa780a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7466295dda_0_11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37466295dda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67c5996fc5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367c5996fc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67c5996fc5_0_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67c5996fc5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7466aa780a_0_11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7466aa780a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64945" y="2253729"/>
            <a:ext cx="7242600" cy="66813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64" name="Google Shape;64;p16"/>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64945"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8" name="Google Shape;68;p17"/>
          <p:cNvSpPr txBox="1"/>
          <p:nvPr>
            <p:ph idx="2" type="body"/>
          </p:nvPr>
        </p:nvSpPr>
        <p:spPr>
          <a:xfrm>
            <a:off x="4107540" y="2253729"/>
            <a:ext cx="3399900" cy="6681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9" name="Google Shape;69;p17"/>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6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76" name="Google Shape;76;p19"/>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85" name="Google Shape;85;p21"/>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64945" y="6164351"/>
            <a:ext cx="7242600" cy="2544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92" name="Google Shape;92;p23"/>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5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6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64945" y="2253729"/>
            <a:ext cx="7242600" cy="66813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7201589" y="9119180"/>
            <a:ext cx="466200" cy="7695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What is the Context? - Mesopotamia</a:t>
            </a:r>
            <a:endParaRPr sz="1800">
              <a:latin typeface="Halant"/>
              <a:ea typeface="Halant"/>
              <a:cs typeface="Halant"/>
              <a:sym typeface="Halant"/>
            </a:endParaRPr>
          </a:p>
        </p:txBody>
      </p:sp>
      <p:pic>
        <p:nvPicPr>
          <p:cNvPr id="100" name="Google Shape;100;p25"/>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01" name="Google Shape;101;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2" name="Google Shape;102;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3" name="Google Shape;103;p25"/>
          <p:cNvSpPr txBox="1"/>
          <p:nvPr/>
        </p:nvSpPr>
        <p:spPr>
          <a:xfrm>
            <a:off x="1878102" y="891863"/>
            <a:ext cx="5439300" cy="7776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04" name="Google Shape;104;p25"/>
          <p:cNvPicPr preferRelativeResize="0"/>
          <p:nvPr/>
        </p:nvPicPr>
        <p:blipFill rotWithShape="1">
          <a:blip r:embed="rId4">
            <a:alphaModFix/>
          </a:blip>
          <a:srcRect b="0" l="0" r="0" t="0"/>
          <a:stretch/>
        </p:blipFill>
        <p:spPr>
          <a:xfrm>
            <a:off x="694375" y="809559"/>
            <a:ext cx="1004826" cy="1004826"/>
          </a:xfrm>
          <a:prstGeom prst="rect">
            <a:avLst/>
          </a:prstGeom>
          <a:noFill/>
          <a:ln>
            <a:noFill/>
          </a:ln>
        </p:spPr>
      </p:pic>
      <p:sp>
        <p:nvSpPr>
          <p:cNvPr id="105" name="Google Shape;105;p25"/>
          <p:cNvSpPr txBox="1"/>
          <p:nvPr/>
        </p:nvSpPr>
        <p:spPr>
          <a:xfrm>
            <a:off x="359789" y="573270"/>
            <a:ext cx="75570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graphicFrame>
        <p:nvGraphicFramePr>
          <p:cNvPr id="106" name="Google Shape;106;p25"/>
          <p:cNvGraphicFramePr/>
          <p:nvPr/>
        </p:nvGraphicFramePr>
        <p:xfrm>
          <a:off x="453788" y="1913388"/>
          <a:ext cx="3000000" cy="3000000"/>
        </p:xfrm>
        <a:graphic>
          <a:graphicData uri="http://schemas.openxmlformats.org/drawingml/2006/table">
            <a:tbl>
              <a:tblPr>
                <a:noFill/>
                <a:tableStyleId>{D5965626-38DF-420A-8311-F1E52C6A38AF}</a:tableStyleId>
              </a:tblPr>
              <a:tblGrid>
                <a:gridCol w="4433525"/>
                <a:gridCol w="2431375"/>
              </a:tblGrid>
              <a:tr h="4895200">
                <a:tc>
                  <a:txBody>
                    <a:bodyPr/>
                    <a:lstStyle/>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“The Cradle of Civilization” and “The Fertile Crescent” are both names to describe the same area, Mesopotamia. Situated in modern-day Iraq, between the Tigris and Euphrates rivers, archeologists and historians often describe Mesopotamia as the first known civilization </a:t>
                      </a:r>
                      <a:r>
                        <a:rPr b="1" lang="en" sz="1200">
                          <a:solidFill>
                            <a:srgbClr val="000000"/>
                          </a:solidFill>
                          <a:latin typeface="Inter"/>
                          <a:ea typeface="Inter"/>
                          <a:cs typeface="Inter"/>
                          <a:sym typeface="Inter"/>
                        </a:rPr>
                        <a:t>(A)</a:t>
                      </a:r>
                      <a:r>
                        <a:rPr lang="en" sz="1200">
                          <a:solidFill>
                            <a:srgbClr val="000000"/>
                          </a:solidFill>
                          <a:latin typeface="Inter"/>
                          <a:ea typeface="Inter"/>
                          <a:cs typeface="Inter"/>
                          <a:sym typeface="Inter"/>
                        </a:rPr>
                        <a: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There, hunting and gathering—and the nomadic lifestyle it required—was replaced by a sedentary way of life </a:t>
                      </a:r>
                      <a:r>
                        <a:rPr b="1" lang="en" sz="1200">
                          <a:solidFill>
                            <a:srgbClr val="000000"/>
                          </a:solidFill>
                          <a:latin typeface="Inter"/>
                          <a:ea typeface="Inter"/>
                          <a:cs typeface="Inter"/>
                          <a:sym typeface="Inter"/>
                        </a:rPr>
                        <a:t>(B)</a:t>
                      </a:r>
                      <a:r>
                        <a:rPr lang="en" sz="1200">
                          <a:solidFill>
                            <a:srgbClr val="000000"/>
                          </a:solidFill>
                          <a:latin typeface="Inter"/>
                          <a:ea typeface="Inter"/>
                          <a:cs typeface="Inter"/>
                          <a:sym typeface="Inter"/>
                        </a:rPr>
                        <a:t>. The people of Mesopotamia innovated irrigation and farming using the rivers’ resources and were able to expand and grow as a people group.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With population growth, a society developed, and the need for more complex tools and systems became apparent. Governments were formed and inventions created. Inventions like the wheel, the plow, and the sailboat sustained the material needs of the growing population </a:t>
                      </a:r>
                      <a:r>
                        <a:rPr b="1" lang="en" sz="1200">
                          <a:solidFill>
                            <a:srgbClr val="000000"/>
                          </a:solidFill>
                          <a:latin typeface="Inter"/>
                          <a:ea typeface="Inter"/>
                          <a:cs typeface="Inter"/>
                          <a:sym typeface="Inter"/>
                        </a:rPr>
                        <a:t>(C)</a:t>
                      </a:r>
                      <a:r>
                        <a:rPr lang="en" sz="1200">
                          <a:solidFill>
                            <a:srgbClr val="000000"/>
                          </a:solidFill>
                          <a:latin typeface="Inter"/>
                          <a:ea typeface="Inter"/>
                          <a:cs typeface="Inter"/>
                          <a:sym typeface="Inter"/>
                        </a:rPr>
                        <a:t>. The invention of writing sustained both cultural and political needs.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Writing, or cuneiform, at first was only used to record lists: crops grown, rulers in power, and transactions made. But as society became more complex, so did the uses for writing </a:t>
                      </a:r>
                      <a:r>
                        <a:rPr b="1" lang="en" sz="1200">
                          <a:solidFill>
                            <a:srgbClr val="000000"/>
                          </a:solidFill>
                          <a:latin typeface="Inter"/>
                          <a:ea typeface="Inter"/>
                          <a:cs typeface="Inter"/>
                          <a:sym typeface="Inter"/>
                        </a:rPr>
                        <a:t>(D)</a:t>
                      </a:r>
                      <a:r>
                        <a:rPr lang="en" sz="1200">
                          <a:solidFill>
                            <a:srgbClr val="000000"/>
                          </a:solidFill>
                          <a:latin typeface="Inter"/>
                          <a:ea typeface="Inter"/>
                          <a:cs typeface="Inter"/>
                          <a:sym typeface="Inter"/>
                        </a:rPr>
                        <a: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The Epic of Gilgamesh is one of the oldest known literary work and reveals much about Mesopotamian culture and how kings, such as Gilgamesh, were seen by Mesopotamian people </a:t>
                      </a:r>
                      <a:r>
                        <a:rPr b="1" lang="en" sz="1200">
                          <a:solidFill>
                            <a:srgbClr val="000000"/>
                          </a:solidFill>
                          <a:latin typeface="Inter"/>
                          <a:ea typeface="Inter"/>
                          <a:cs typeface="Inter"/>
                          <a:sym typeface="Inter"/>
                        </a:rPr>
                        <a:t>(E)</a:t>
                      </a:r>
                      <a:r>
                        <a:rPr lang="en" sz="1200">
                          <a:solidFill>
                            <a:srgbClr val="000000"/>
                          </a:solidFill>
                          <a:latin typeface="Inter"/>
                          <a:ea typeface="Inter"/>
                          <a:cs typeface="Inter"/>
                          <a:sym typeface="Inter"/>
                        </a:rPr>
                        <a:t>. Hammurabi’s Code is one of the oldest known legal codes, giving historians a better understanding of how ancient government worked in Mesopotamia. Without these written sources, Mesopotamian life would be largely lost to the past </a:t>
                      </a:r>
                      <a:r>
                        <a:rPr b="1" lang="en" sz="1200">
                          <a:solidFill>
                            <a:srgbClr val="000000"/>
                          </a:solidFill>
                          <a:latin typeface="Inter"/>
                          <a:ea typeface="Inter"/>
                          <a:cs typeface="Inter"/>
                          <a:sym typeface="Inter"/>
                        </a:rPr>
                        <a:t>(F)</a:t>
                      </a:r>
                      <a:r>
                        <a:rPr lang="en" sz="1200">
                          <a:solidFill>
                            <a:srgbClr val="000000"/>
                          </a:solidFill>
                          <a:latin typeface="Inter"/>
                          <a:ea typeface="Inter"/>
                          <a:cs typeface="Inter"/>
                          <a:sym typeface="Inter"/>
                        </a:rPr>
                        <a: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Civilizations within Mesopotamia existed from about 5000 to 330 B.C.E. when the Greek king, Alexander the Great, conquered the area. The invention of writing, which came about around 3500 B.C.E., makes Mesopotamia an incredibly important civilization to study </a:t>
                      </a:r>
                      <a:r>
                        <a:rPr b="1" lang="en" sz="1200">
                          <a:solidFill>
                            <a:srgbClr val="000000"/>
                          </a:solidFill>
                          <a:latin typeface="Inter"/>
                          <a:ea typeface="Inter"/>
                          <a:cs typeface="Inter"/>
                          <a:sym typeface="Inter"/>
                        </a:rPr>
                        <a:t>(G)</a:t>
                      </a:r>
                      <a:r>
                        <a:rPr lang="en" sz="1200">
                          <a:solidFill>
                            <a:srgbClr val="000000"/>
                          </a:solidFill>
                          <a:latin typeface="Inter"/>
                          <a:ea typeface="Inter"/>
                          <a:cs typeface="Inter"/>
                          <a:sym typeface="Inter"/>
                        </a:rPr>
                        <a:t>.</a:t>
                      </a:r>
                      <a:endParaRPr sz="1200">
                        <a:latin typeface="Inter"/>
                        <a:ea typeface="Inter"/>
                        <a:cs typeface="Inter"/>
                        <a:sym typeface="Inter"/>
                      </a:endParaRPr>
                    </a:p>
                  </a:txBody>
                  <a:tcPr marT="109725" marB="109725" marR="109725" marL="109725">
                    <a:lnL cap="flat" cmpd="sng" w="12700">
                      <a:solidFill>
                        <a:srgbClr val="FFFFFF"/>
                      </a:solidFill>
                      <a:prstDash val="solid"/>
                      <a:round/>
                      <a:headEnd len="sm" w="sm" type="none"/>
                      <a:tailEnd len="sm" w="sm" type="none"/>
                    </a:lnL>
                    <a:lnR cap="flat" cmpd="sng" w="28575">
                      <a:solidFill>
                        <a:srgbClr val="E95C3D"/>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A. </a:t>
                      </a:r>
                      <a:r>
                        <a:rPr lang="en" sz="1200">
                          <a:solidFill>
                            <a:srgbClr val="000000"/>
                          </a:solidFill>
                          <a:latin typeface="Inter"/>
                          <a:ea typeface="Inter"/>
                          <a:cs typeface="Inter"/>
                          <a:sym typeface="Inter"/>
                        </a:rPr>
                        <a:t>Where was Ancient Mesopotamia located?</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B. </a:t>
                      </a:r>
                      <a:r>
                        <a:rPr lang="en" sz="1200">
                          <a:solidFill>
                            <a:srgbClr val="000000"/>
                          </a:solidFill>
                          <a:latin typeface="Inter"/>
                          <a:ea typeface="Inter"/>
                          <a:cs typeface="Inter"/>
                          <a:sym typeface="Inter"/>
                        </a:rPr>
                        <a:t>Given the context clues, what do you think the word “sedentary” means?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C. </a:t>
                      </a:r>
                      <a:r>
                        <a:rPr lang="en" sz="1200">
                          <a:solidFill>
                            <a:srgbClr val="000000"/>
                          </a:solidFill>
                          <a:latin typeface="Inter"/>
                          <a:ea typeface="Inter"/>
                          <a:cs typeface="Inter"/>
                          <a:sym typeface="Inter"/>
                        </a:rPr>
                        <a:t>What were some inventions of the Mesopotamians?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D. </a:t>
                      </a:r>
                      <a:r>
                        <a:rPr lang="en" sz="1200">
                          <a:solidFill>
                            <a:srgbClr val="000000"/>
                          </a:solidFill>
                          <a:latin typeface="Inter"/>
                          <a:ea typeface="Inter"/>
                          <a:cs typeface="Inter"/>
                          <a:sym typeface="Inter"/>
                        </a:rPr>
                        <a:t>What is Mesopotamian writing called?</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E. </a:t>
                      </a:r>
                      <a:r>
                        <a:rPr lang="en" sz="1200">
                          <a:solidFill>
                            <a:srgbClr val="000000"/>
                          </a:solidFill>
                          <a:latin typeface="Inter"/>
                          <a:ea typeface="Inter"/>
                          <a:cs typeface="Inter"/>
                          <a:sym typeface="Inter"/>
                        </a:rPr>
                        <a:t>What is the significance of The Epic of Gilgamesh?</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F.</a:t>
                      </a:r>
                      <a:r>
                        <a:rPr lang="en" sz="1200">
                          <a:solidFill>
                            <a:srgbClr val="000000"/>
                          </a:solidFill>
                          <a:latin typeface="Inter"/>
                          <a:ea typeface="Inter"/>
                          <a:cs typeface="Inter"/>
                          <a:sym typeface="Inter"/>
                        </a:rPr>
                        <a:t> What is the significance of Hammurabi’s Code?</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G. </a:t>
                      </a:r>
                      <a:r>
                        <a:rPr lang="en" sz="1200">
                          <a:solidFill>
                            <a:srgbClr val="000000"/>
                          </a:solidFill>
                          <a:latin typeface="Inter"/>
                          <a:ea typeface="Inter"/>
                          <a:cs typeface="Inter"/>
                          <a:sym typeface="Inter"/>
                        </a:rPr>
                        <a:t>What years do many historians use to define the era of Mesopotamia?</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latin typeface="Inter"/>
                        <a:ea typeface="Inter"/>
                        <a:cs typeface="Inter"/>
                        <a:sym typeface="Inter"/>
                      </a:endParaRPr>
                    </a:p>
                  </a:txBody>
                  <a:tcPr marT="109725" marB="109725" marR="109725" marL="109725">
                    <a:lnL cap="flat" cmpd="sng" w="28575">
                      <a:solidFill>
                        <a:srgbClr val="E95C3D"/>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12" name="Google Shape;112;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3" name="Google Shape;113;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4" name="Google Shape;114;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5" name="Google Shape;115;p26"/>
          <p:cNvSpPr txBox="1"/>
          <p:nvPr/>
        </p:nvSpPr>
        <p:spPr>
          <a:xfrm>
            <a:off x="400150" y="5589075"/>
            <a:ext cx="6921000" cy="3759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do you think the people of Ur built such a large structure to honor the moon god Nanna?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does the construction of the Ziggurat of Ur suggest about the government, labor, and resources in ancient Mesopotamia?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The Ziggurat of Ur was both a religious and administrative center. How might this combination of purposes have helped organize life in the city of Ur?</a:t>
            </a:r>
            <a:endParaRPr sz="1200">
              <a:solidFill>
                <a:schemeClr val="dk1"/>
              </a:solidFill>
              <a:latin typeface="Inter"/>
              <a:ea typeface="Inter"/>
              <a:cs typeface="Inter"/>
              <a:sym typeface="Inter"/>
            </a:endParaRPr>
          </a:p>
        </p:txBody>
      </p:sp>
      <p:graphicFrame>
        <p:nvGraphicFramePr>
          <p:cNvPr id="116" name="Google Shape;116;p26"/>
          <p:cNvGraphicFramePr/>
          <p:nvPr/>
        </p:nvGraphicFramePr>
        <p:xfrm>
          <a:off x="393550" y="726188"/>
          <a:ext cx="3000000" cy="3000000"/>
        </p:xfrm>
        <a:graphic>
          <a:graphicData uri="http://schemas.openxmlformats.org/drawingml/2006/table">
            <a:tbl>
              <a:tblPr>
                <a:noFill/>
                <a:tableStyleId>{D5965626-38DF-420A-8311-F1E52C6A38AF}</a:tableStyleId>
              </a:tblPr>
              <a:tblGrid>
                <a:gridCol w="6934200"/>
              </a:tblGrid>
              <a:tr h="305425">
                <a:tc>
                  <a:txBody>
                    <a:bodyPr/>
                    <a:lstStyle/>
                    <a:p>
                      <a:pPr indent="0" lvl="0" marL="0" rtl="0" algn="l">
                        <a:spcBef>
                          <a:spcPts val="0"/>
                        </a:spcBef>
                        <a:spcAft>
                          <a:spcPts val="0"/>
                        </a:spcAft>
                        <a:buNone/>
                      </a:pPr>
                      <a:r>
                        <a:rPr lang="en" sz="1200">
                          <a:latin typeface="Halant"/>
                          <a:ea typeface="Halant"/>
                          <a:cs typeface="Halant"/>
                          <a:sym typeface="Halant"/>
                        </a:rPr>
                        <a:t>Source: Ziggurat of Ur, built by King Ur-Nammu c. 2112 – c. 2094 BC, located in present day Dhi Qar Province, Iraq. Photo originally taken in 2006. Public Domain.</a:t>
                      </a:r>
                      <a:endParaRPr sz="10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7022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pic>
        <p:nvPicPr>
          <p:cNvPr id="117" name="Google Shape;117;p26"/>
          <p:cNvPicPr preferRelativeResize="0"/>
          <p:nvPr/>
        </p:nvPicPr>
        <p:blipFill>
          <a:blip r:embed="rId4">
            <a:alphaModFix/>
          </a:blip>
          <a:stretch>
            <a:fillRect/>
          </a:stretch>
        </p:blipFill>
        <p:spPr>
          <a:xfrm>
            <a:off x="425700" y="1408975"/>
            <a:ext cx="6921001" cy="3408751"/>
          </a:xfrm>
          <a:prstGeom prst="rect">
            <a:avLst/>
          </a:prstGeom>
          <a:noFill/>
          <a:ln>
            <a:noFill/>
          </a:ln>
        </p:spPr>
      </p:pic>
      <p:sp>
        <p:nvSpPr>
          <p:cNvPr id="118" name="Google Shape;118;p26"/>
          <p:cNvSpPr txBox="1"/>
          <p:nvPr/>
        </p:nvSpPr>
        <p:spPr>
          <a:xfrm>
            <a:off x="400150" y="4817725"/>
            <a:ext cx="6921000" cy="90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Ziggurat of Ur, a stepped-temple tower in ancient Mesopotamia, was built by the Sumerians and dedicated to the moon god Nanna. It served as a religious and administrative center for the city of Ur.</a:t>
            </a:r>
            <a:endParaRPr sz="12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2" name="Shape 122"/>
        <p:cNvGrpSpPr/>
        <p:nvPr/>
      </p:nvGrpSpPr>
      <p:grpSpPr>
        <a:xfrm>
          <a:off x="0" y="0"/>
          <a:ext cx="0" cy="0"/>
          <a:chOff x="0" y="0"/>
          <a:chExt cx="0" cy="0"/>
        </a:xfrm>
      </p:grpSpPr>
      <p:sp>
        <p:nvSpPr>
          <p:cNvPr id="123" name="Google Shape;123;p2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124" name="Google Shape;124;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5" name="Google Shape;125;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6" name="Google Shape;126;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7" name="Google Shape;127;p27"/>
          <p:cNvSpPr txBox="1"/>
          <p:nvPr/>
        </p:nvSpPr>
        <p:spPr>
          <a:xfrm>
            <a:off x="400150" y="5589075"/>
            <a:ext cx="6921000" cy="3759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Examine the photo of the Ishtar Gate. What is something that stands out to you?</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the inscription, why did the king rebuild the gates and decorate them with images of bulls and dragons?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Based on your answers to the above questions, what does this suggest about the purpose of monumental architecture in Babylon?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28" name="Google Shape;128;p27"/>
          <p:cNvGraphicFramePr/>
          <p:nvPr/>
        </p:nvGraphicFramePr>
        <p:xfrm>
          <a:off x="393550" y="726188"/>
          <a:ext cx="3000000" cy="3000000"/>
        </p:xfrm>
        <a:graphic>
          <a:graphicData uri="http://schemas.openxmlformats.org/drawingml/2006/table">
            <a:tbl>
              <a:tblPr>
                <a:noFill/>
                <a:tableStyleId>{D5965626-38DF-420A-8311-F1E52C6A38AF}</a:tableStyleId>
              </a:tblPr>
              <a:tblGrid>
                <a:gridCol w="6934200"/>
              </a:tblGrid>
              <a:tr h="305425">
                <a:tc>
                  <a:txBody>
                    <a:bodyPr/>
                    <a:lstStyle/>
                    <a:p>
                      <a:pPr indent="0" lvl="0" marL="0" rtl="0" algn="l">
                        <a:spcBef>
                          <a:spcPts val="0"/>
                        </a:spcBef>
                        <a:spcAft>
                          <a:spcPts val="0"/>
                        </a:spcAft>
                        <a:buNone/>
                      </a:pPr>
                      <a:r>
                        <a:rPr lang="en" sz="1200">
                          <a:latin typeface="Halant"/>
                          <a:ea typeface="Halant"/>
                          <a:cs typeface="Halant"/>
                          <a:sym typeface="Halant"/>
                        </a:rPr>
                        <a:t>Source: The Ishtar Gate replica, much smaller than the original, in Babylon (Present day Iraq) in 1968. Public Domain.</a:t>
                      </a:r>
                      <a:endParaRPr sz="10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7022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
        <p:nvSpPr>
          <p:cNvPr id="129" name="Google Shape;129;p27"/>
          <p:cNvSpPr txBox="1"/>
          <p:nvPr/>
        </p:nvSpPr>
        <p:spPr>
          <a:xfrm>
            <a:off x="3427200" y="1413800"/>
            <a:ext cx="3900600" cy="402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inscription of the Ishtar Gate is written in Akkadian cuneiform and can be read by visitors: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“...Both gate entrances of Imgur-Ellil and Nemetti-Ellil —following the filling of the street from Babylon—had become increasingly lower. Therefore, I pulled down these gates and laid their foundations at the water-table with asphalt and bricks and had them made of bricks with blue stone on which wonderful bulls and dragons were depicted. I placed wild bulls and ferocious dragons in the gateways and thus adorned them with luxurious splendor so that people might gaze on them in wonder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 let the temple of Esiskursiskur (the highest festival house of Markduk, the Lord of the Gods—a place of joy and celebration for the major and minor gods) be built firm like a mountain in the precinct of Babylon of asphalt and fired bricks.”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pic>
        <p:nvPicPr>
          <p:cNvPr id="130" name="Google Shape;130;p27"/>
          <p:cNvPicPr preferRelativeResize="0"/>
          <p:nvPr/>
        </p:nvPicPr>
        <p:blipFill>
          <a:blip r:embed="rId4">
            <a:alphaModFix/>
          </a:blip>
          <a:stretch>
            <a:fillRect/>
          </a:stretch>
        </p:blipFill>
        <p:spPr>
          <a:xfrm>
            <a:off x="400150" y="1359213"/>
            <a:ext cx="2780631" cy="4136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4" name="Shape 134"/>
        <p:cNvGrpSpPr/>
        <p:nvPr/>
      </p:nvGrpSpPr>
      <p:grpSpPr>
        <a:xfrm>
          <a:off x="0" y="0"/>
          <a:ext cx="0" cy="0"/>
          <a:chOff x="0" y="0"/>
          <a:chExt cx="0" cy="0"/>
        </a:xfrm>
      </p:grpSpPr>
      <p:pic>
        <p:nvPicPr>
          <p:cNvPr id="135" name="Google Shape;135;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6" name="Google Shape;136;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7" name="Google Shape;137;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8" name="Google Shape;138;p28"/>
          <p:cNvSpPr txBox="1"/>
          <p:nvPr/>
        </p:nvSpPr>
        <p:spPr>
          <a:xfrm>
            <a:off x="0" y="0"/>
            <a:ext cx="7772400" cy="754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200">
                <a:latin typeface="Plus Jakarta Sans Medium"/>
                <a:ea typeface="Plus Jakarta Sans Medium"/>
                <a:cs typeface="Plus Jakarta Sans Medium"/>
                <a:sym typeface="Plus Jakarta Sans Medium"/>
              </a:rPr>
              <a:t>Peer Teaching Worksheet</a:t>
            </a:r>
            <a:endParaRPr sz="2100">
              <a:latin typeface="Plus Jakarta Sans Medium"/>
              <a:ea typeface="Plus Jakarta Sans Medium"/>
              <a:cs typeface="Plus Jakarta Sans Medium"/>
              <a:sym typeface="Plus Jakarta Sans Medium"/>
            </a:endParaRPr>
          </a:p>
        </p:txBody>
      </p:sp>
      <p:pic>
        <p:nvPicPr>
          <p:cNvPr id="139" name="Google Shape;139;p28"/>
          <p:cNvPicPr preferRelativeResize="0"/>
          <p:nvPr/>
        </p:nvPicPr>
        <p:blipFill>
          <a:blip r:embed="rId4">
            <a:alphaModFix/>
          </a:blip>
          <a:stretch>
            <a:fillRect/>
          </a:stretch>
        </p:blipFill>
        <p:spPr>
          <a:xfrm>
            <a:off x="77225" y="161512"/>
            <a:ext cx="1039823" cy="431175"/>
          </a:xfrm>
          <a:prstGeom prst="rect">
            <a:avLst/>
          </a:prstGeom>
          <a:noFill/>
          <a:ln>
            <a:noFill/>
          </a:ln>
        </p:spPr>
      </p:pic>
      <p:graphicFrame>
        <p:nvGraphicFramePr>
          <p:cNvPr id="140" name="Google Shape;140;p28"/>
          <p:cNvGraphicFramePr/>
          <p:nvPr/>
        </p:nvGraphicFramePr>
        <p:xfrm>
          <a:off x="465500" y="1408825"/>
          <a:ext cx="3000000" cy="3000000"/>
        </p:xfrm>
        <a:graphic>
          <a:graphicData uri="http://schemas.openxmlformats.org/drawingml/2006/table">
            <a:tbl>
              <a:tblPr>
                <a:noFill/>
                <a:tableStyleId>{5FD77D02-8E5D-48B8-90BD-F6005DB31D7D}</a:tableStyleId>
              </a:tblPr>
              <a:tblGrid>
                <a:gridCol w="3420700"/>
                <a:gridCol w="3420700"/>
              </a:tblGrid>
              <a:tr h="283650">
                <a:tc gridSpan="2">
                  <a:txBody>
                    <a:bodyPr/>
                    <a:lstStyle/>
                    <a:p>
                      <a:pPr indent="0" lvl="0" marL="0" rtl="0" algn="l">
                        <a:spcBef>
                          <a:spcPts val="0"/>
                        </a:spcBef>
                        <a:spcAft>
                          <a:spcPts val="0"/>
                        </a:spcAft>
                        <a:buNone/>
                      </a:pPr>
                      <a:r>
                        <a:rPr b="1" lang="en" sz="1300">
                          <a:solidFill>
                            <a:schemeClr val="dk1"/>
                          </a:solidFill>
                          <a:latin typeface="Inter"/>
                          <a:ea typeface="Inter"/>
                          <a:cs typeface="Inter"/>
                          <a:sym typeface="Inter"/>
                        </a:rPr>
                        <a:t>My Document Set:   </a:t>
                      </a:r>
                      <a:r>
                        <a:rPr lang="en" sz="1300">
                          <a:solidFill>
                            <a:schemeClr val="dk1"/>
                          </a:solidFill>
                          <a:latin typeface="Inter"/>
                          <a:ea typeface="Inter"/>
                          <a:cs typeface="Inter"/>
                          <a:sym typeface="Inter"/>
                        </a:rPr>
                        <a:t>    ☐ Writing       ☐ Architecture    </a:t>
                      </a:r>
                      <a:endParaRPr sz="15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062325">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Summarize your Source Set</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Write a short summary (2–3 sentences) explaining the main idea of your documents</a:t>
                      </a:r>
                      <a:endParaRPr i="1" sz="1200">
                        <a:solidFill>
                          <a:schemeClr val="dk1"/>
                        </a:solidFill>
                        <a:latin typeface="Inter"/>
                        <a:ea typeface="Inter"/>
                        <a:cs typeface="Inter"/>
                        <a:sym typeface="Inter"/>
                      </a:endParaRPr>
                    </a:p>
                    <a:p>
                      <a:pPr indent="0" lvl="0" marL="0" rtl="0" algn="ctr">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What I learned about Mesopotamia</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List two things you learned about Mesopotamia</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141" name="Google Shape;141;p28"/>
          <p:cNvSpPr txBox="1"/>
          <p:nvPr/>
        </p:nvSpPr>
        <p:spPr>
          <a:xfrm>
            <a:off x="381550" y="900700"/>
            <a:ext cx="6841500" cy="43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 While your partner is teaching, listen carefully and jot down notes in each of the boxes.</a:t>
            </a:r>
            <a:endParaRPr sz="1200">
              <a:solidFill>
                <a:schemeClr val="dk1"/>
              </a:solidFill>
              <a:latin typeface="Inter"/>
              <a:ea typeface="Inter"/>
              <a:cs typeface="Inter"/>
              <a:sym typeface="Inter"/>
            </a:endParaRPr>
          </a:p>
        </p:txBody>
      </p:sp>
      <p:sp>
        <p:nvSpPr>
          <p:cNvPr id="142" name="Google Shape;142;p28"/>
          <p:cNvSpPr/>
          <p:nvPr/>
        </p:nvSpPr>
        <p:spPr>
          <a:xfrm>
            <a:off x="465500" y="4958975"/>
            <a:ext cx="6841500" cy="3612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500">
                <a:solidFill>
                  <a:schemeClr val="lt1"/>
                </a:solidFill>
                <a:latin typeface="Inter"/>
                <a:ea typeface="Inter"/>
                <a:cs typeface="Inter"/>
                <a:sym typeface="Inter"/>
              </a:rPr>
              <a:t>Learn from your Partner</a:t>
            </a:r>
            <a:endParaRPr b="1" sz="1500">
              <a:solidFill>
                <a:schemeClr val="lt1"/>
              </a:solidFill>
              <a:latin typeface="Inter"/>
              <a:ea typeface="Inter"/>
              <a:cs typeface="Inter"/>
              <a:sym typeface="Inter"/>
            </a:endParaRPr>
          </a:p>
        </p:txBody>
      </p:sp>
      <p:graphicFrame>
        <p:nvGraphicFramePr>
          <p:cNvPr id="143" name="Google Shape;143;p28"/>
          <p:cNvGraphicFramePr/>
          <p:nvPr/>
        </p:nvGraphicFramePr>
        <p:xfrm>
          <a:off x="465500" y="5427050"/>
          <a:ext cx="3000000" cy="3000000"/>
        </p:xfrm>
        <a:graphic>
          <a:graphicData uri="http://schemas.openxmlformats.org/drawingml/2006/table">
            <a:tbl>
              <a:tblPr>
                <a:noFill/>
                <a:tableStyleId>{5FD77D02-8E5D-48B8-90BD-F6005DB31D7D}</a:tableStyleId>
              </a:tblPr>
              <a:tblGrid>
                <a:gridCol w="3420700"/>
                <a:gridCol w="3420700"/>
              </a:tblGrid>
              <a:tr h="408100">
                <a:tc gridSpan="2">
                  <a:txBody>
                    <a:bodyPr/>
                    <a:lstStyle/>
                    <a:p>
                      <a:pPr indent="0" lvl="0" marL="0" rtl="0" algn="l">
                        <a:spcBef>
                          <a:spcPts val="0"/>
                        </a:spcBef>
                        <a:spcAft>
                          <a:spcPts val="0"/>
                        </a:spcAft>
                        <a:buNone/>
                      </a:pPr>
                      <a:r>
                        <a:rPr b="1" lang="en" sz="1300">
                          <a:solidFill>
                            <a:schemeClr val="dk1"/>
                          </a:solidFill>
                          <a:latin typeface="Inter"/>
                          <a:ea typeface="Inter"/>
                          <a:cs typeface="Inter"/>
                          <a:sym typeface="Inter"/>
                        </a:rPr>
                        <a:t>My Partner’s Document Set:   </a:t>
                      </a:r>
                      <a:r>
                        <a:rPr lang="en" sz="1300">
                          <a:solidFill>
                            <a:schemeClr val="dk1"/>
                          </a:solidFill>
                          <a:latin typeface="Inter"/>
                          <a:ea typeface="Inter"/>
                          <a:cs typeface="Inter"/>
                          <a:sym typeface="Inter"/>
                        </a:rPr>
                        <a:t>    ☐ Writing       ☐ Architecture    </a:t>
                      </a:r>
                      <a:endParaRPr sz="15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132125">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Summarize your Partner’s Source Set</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Write a short summary (2–3 sentences) explaining the main idea of your partner’s document set.</a:t>
                      </a:r>
                      <a:endParaRPr i="1" sz="1200">
                        <a:solidFill>
                          <a:schemeClr val="dk1"/>
                        </a:solidFill>
                        <a:latin typeface="Inter"/>
                        <a:ea typeface="Inter"/>
                        <a:cs typeface="Inter"/>
                        <a:sym typeface="Inter"/>
                      </a:endParaRPr>
                    </a:p>
                    <a:p>
                      <a:pPr indent="0" lvl="0" marL="0" rtl="0" algn="ctr">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What I learned about Mesopotamia</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List two things you learned about Mesopotamia from your partner.</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7" name="Shape 147"/>
        <p:cNvGrpSpPr/>
        <p:nvPr/>
      </p:nvGrpSpPr>
      <p:grpSpPr>
        <a:xfrm>
          <a:off x="0" y="0"/>
          <a:ext cx="0" cy="0"/>
          <a:chOff x="0" y="0"/>
          <a:chExt cx="0" cy="0"/>
        </a:xfrm>
      </p:grpSpPr>
      <p:sp>
        <p:nvSpPr>
          <p:cNvPr id="148" name="Google Shape;148;p2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What is the Context? - Mesopotamia (Exemplar)</a:t>
            </a:r>
            <a:endParaRPr sz="1800">
              <a:latin typeface="Halant"/>
              <a:ea typeface="Halant"/>
              <a:cs typeface="Halant"/>
              <a:sym typeface="Halant"/>
            </a:endParaRPr>
          </a:p>
        </p:txBody>
      </p:sp>
      <p:pic>
        <p:nvPicPr>
          <p:cNvPr id="149" name="Google Shape;149;p29"/>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50" name="Google Shape;150;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1" name="Google Shape;151;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2" name="Google Shape;152;p29"/>
          <p:cNvSpPr txBox="1"/>
          <p:nvPr/>
        </p:nvSpPr>
        <p:spPr>
          <a:xfrm>
            <a:off x="1878102" y="891863"/>
            <a:ext cx="5439300" cy="777600"/>
          </a:xfrm>
          <a:prstGeom prst="rect">
            <a:avLst/>
          </a:prstGeom>
          <a:noFill/>
          <a:ln>
            <a:noFill/>
          </a:ln>
        </p:spPr>
        <p:txBody>
          <a:bodyPr anchorCtr="0" anchor="t" bIns="116075" lIns="116075" spcFirstLastPara="1" rIns="116075" wrap="square" tIns="116075">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53" name="Google Shape;153;p29"/>
          <p:cNvPicPr preferRelativeResize="0"/>
          <p:nvPr/>
        </p:nvPicPr>
        <p:blipFill rotWithShape="1">
          <a:blip r:embed="rId4">
            <a:alphaModFix/>
          </a:blip>
          <a:srcRect b="0" l="0" r="0" t="0"/>
          <a:stretch/>
        </p:blipFill>
        <p:spPr>
          <a:xfrm>
            <a:off x="694375" y="809559"/>
            <a:ext cx="1004826" cy="1004826"/>
          </a:xfrm>
          <a:prstGeom prst="rect">
            <a:avLst/>
          </a:prstGeom>
          <a:noFill/>
          <a:ln>
            <a:noFill/>
          </a:ln>
        </p:spPr>
      </p:pic>
      <p:sp>
        <p:nvSpPr>
          <p:cNvPr id="154" name="Google Shape;154;p29"/>
          <p:cNvSpPr txBox="1"/>
          <p:nvPr/>
        </p:nvSpPr>
        <p:spPr>
          <a:xfrm>
            <a:off x="359789" y="573270"/>
            <a:ext cx="75570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graphicFrame>
        <p:nvGraphicFramePr>
          <p:cNvPr id="155" name="Google Shape;155;p29"/>
          <p:cNvGraphicFramePr/>
          <p:nvPr/>
        </p:nvGraphicFramePr>
        <p:xfrm>
          <a:off x="453788" y="1913388"/>
          <a:ext cx="3000000" cy="3000000"/>
        </p:xfrm>
        <a:graphic>
          <a:graphicData uri="http://schemas.openxmlformats.org/drawingml/2006/table">
            <a:tbl>
              <a:tblPr>
                <a:noFill/>
                <a:tableStyleId>{D5965626-38DF-420A-8311-F1E52C6A38AF}</a:tableStyleId>
              </a:tblPr>
              <a:tblGrid>
                <a:gridCol w="4433525"/>
                <a:gridCol w="2431375"/>
              </a:tblGrid>
              <a:tr h="4895200">
                <a:tc>
                  <a:txBody>
                    <a:bodyPr/>
                    <a:lstStyle/>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“The Cradle of Civilization” and “The Fertile Crescent” are both names to describe the same area, Mesopotamia. Situated in modern-day Iraq, between the Tigris and Euphrates rivers, archeologists and historians often describe Mesopotamia as the first known civilization </a:t>
                      </a:r>
                      <a:r>
                        <a:rPr b="1" lang="en" sz="1200">
                          <a:solidFill>
                            <a:srgbClr val="000000"/>
                          </a:solidFill>
                          <a:latin typeface="Inter"/>
                          <a:ea typeface="Inter"/>
                          <a:cs typeface="Inter"/>
                          <a:sym typeface="Inter"/>
                        </a:rPr>
                        <a:t>(A)</a:t>
                      </a:r>
                      <a:r>
                        <a:rPr lang="en" sz="1200">
                          <a:solidFill>
                            <a:srgbClr val="000000"/>
                          </a:solidFill>
                          <a:latin typeface="Inter"/>
                          <a:ea typeface="Inter"/>
                          <a:cs typeface="Inter"/>
                          <a:sym typeface="Inter"/>
                        </a:rPr>
                        <a: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There, hunting and gathering—and the nomadic lifestyle it required—was replaced by a sedentary way of life </a:t>
                      </a:r>
                      <a:r>
                        <a:rPr b="1" lang="en" sz="1200">
                          <a:solidFill>
                            <a:srgbClr val="000000"/>
                          </a:solidFill>
                          <a:latin typeface="Inter"/>
                          <a:ea typeface="Inter"/>
                          <a:cs typeface="Inter"/>
                          <a:sym typeface="Inter"/>
                        </a:rPr>
                        <a:t>(B)</a:t>
                      </a:r>
                      <a:r>
                        <a:rPr lang="en" sz="1200">
                          <a:solidFill>
                            <a:srgbClr val="000000"/>
                          </a:solidFill>
                          <a:latin typeface="Inter"/>
                          <a:ea typeface="Inter"/>
                          <a:cs typeface="Inter"/>
                          <a:sym typeface="Inter"/>
                        </a:rPr>
                        <a:t>. The people of Mesopotamia innovated irrigation and farming using the rivers’ resources and were able to expand and grow as a people group.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With population growth, a society developed, and the need for more complex tools and systems became apparent. Governments were formed and inventions created. Inventions like the wheel, the plow, and the sailboat sustained the material needs of the growing population </a:t>
                      </a:r>
                      <a:r>
                        <a:rPr b="1" lang="en" sz="1200">
                          <a:solidFill>
                            <a:srgbClr val="000000"/>
                          </a:solidFill>
                          <a:latin typeface="Inter"/>
                          <a:ea typeface="Inter"/>
                          <a:cs typeface="Inter"/>
                          <a:sym typeface="Inter"/>
                        </a:rPr>
                        <a:t>(C)</a:t>
                      </a:r>
                      <a:r>
                        <a:rPr lang="en" sz="1200">
                          <a:solidFill>
                            <a:srgbClr val="000000"/>
                          </a:solidFill>
                          <a:latin typeface="Inter"/>
                          <a:ea typeface="Inter"/>
                          <a:cs typeface="Inter"/>
                          <a:sym typeface="Inter"/>
                        </a:rPr>
                        <a:t>. The invention of writing sustained both cultural and political needs.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Writing, or cuneiform, at first was only used to record lists: crops grown, rulers in power, and transactions made. But as society became more complex, so did the uses for writing </a:t>
                      </a:r>
                      <a:r>
                        <a:rPr b="1" lang="en" sz="1200">
                          <a:solidFill>
                            <a:srgbClr val="000000"/>
                          </a:solidFill>
                          <a:latin typeface="Inter"/>
                          <a:ea typeface="Inter"/>
                          <a:cs typeface="Inter"/>
                          <a:sym typeface="Inter"/>
                        </a:rPr>
                        <a:t>(D)</a:t>
                      </a:r>
                      <a:r>
                        <a:rPr lang="en" sz="1200">
                          <a:solidFill>
                            <a:srgbClr val="000000"/>
                          </a:solidFill>
                          <a:latin typeface="Inter"/>
                          <a:ea typeface="Inter"/>
                          <a:cs typeface="Inter"/>
                          <a:sym typeface="Inter"/>
                        </a:rPr>
                        <a: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The Epic of Gilgamesh is one of the oldest known literary work and reveals much about Mesopotamian culture and how kings, such as Gilgamesh, were seen by Mesopotamian people </a:t>
                      </a:r>
                      <a:r>
                        <a:rPr b="1" lang="en" sz="1200">
                          <a:solidFill>
                            <a:srgbClr val="000000"/>
                          </a:solidFill>
                          <a:latin typeface="Inter"/>
                          <a:ea typeface="Inter"/>
                          <a:cs typeface="Inter"/>
                          <a:sym typeface="Inter"/>
                        </a:rPr>
                        <a:t>(E)</a:t>
                      </a:r>
                      <a:r>
                        <a:rPr lang="en" sz="1200">
                          <a:solidFill>
                            <a:srgbClr val="000000"/>
                          </a:solidFill>
                          <a:latin typeface="Inter"/>
                          <a:ea typeface="Inter"/>
                          <a:cs typeface="Inter"/>
                          <a:sym typeface="Inter"/>
                        </a:rPr>
                        <a:t>. Hammurabi’s Code is one of the oldest known legal codes, giving historians a better understanding of how ancient government worked in Mesopotamia. Without these written sources, Mesopotamian life would be largely lost to the past </a:t>
                      </a:r>
                      <a:r>
                        <a:rPr b="1" lang="en" sz="1200">
                          <a:solidFill>
                            <a:srgbClr val="000000"/>
                          </a:solidFill>
                          <a:latin typeface="Inter"/>
                          <a:ea typeface="Inter"/>
                          <a:cs typeface="Inter"/>
                          <a:sym typeface="Inter"/>
                        </a:rPr>
                        <a:t>(F)</a:t>
                      </a:r>
                      <a:r>
                        <a:rPr lang="en" sz="1200">
                          <a:solidFill>
                            <a:srgbClr val="000000"/>
                          </a:solidFill>
                          <a:latin typeface="Inter"/>
                          <a:ea typeface="Inter"/>
                          <a:cs typeface="Inter"/>
                          <a:sym typeface="Inter"/>
                        </a:rPr>
                        <a:t>.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000000"/>
                          </a:solidFill>
                          <a:latin typeface="Inter"/>
                          <a:ea typeface="Inter"/>
                          <a:cs typeface="Inter"/>
                          <a:sym typeface="Inter"/>
                        </a:rPr>
                        <a:t>Civilizations within Mesopotamia existed from about 5000 to 330 B.C.E. when the Greek king, Alexander the Great, conquered the area. The invention of writing, which came about around 3500 B.C.E., makes Mesopotamia an incredibly important civilization to study </a:t>
                      </a:r>
                      <a:r>
                        <a:rPr b="1" lang="en" sz="1200">
                          <a:solidFill>
                            <a:srgbClr val="000000"/>
                          </a:solidFill>
                          <a:latin typeface="Inter"/>
                          <a:ea typeface="Inter"/>
                          <a:cs typeface="Inter"/>
                          <a:sym typeface="Inter"/>
                        </a:rPr>
                        <a:t>(G)</a:t>
                      </a:r>
                      <a:r>
                        <a:rPr lang="en" sz="1200">
                          <a:solidFill>
                            <a:srgbClr val="000000"/>
                          </a:solidFill>
                          <a:latin typeface="Inter"/>
                          <a:ea typeface="Inter"/>
                          <a:cs typeface="Inter"/>
                          <a:sym typeface="Inter"/>
                        </a:rPr>
                        <a:t>.</a:t>
                      </a:r>
                      <a:endParaRPr sz="1200">
                        <a:latin typeface="Inter"/>
                        <a:ea typeface="Inter"/>
                        <a:cs typeface="Inter"/>
                        <a:sym typeface="Inter"/>
                      </a:endParaRPr>
                    </a:p>
                  </a:txBody>
                  <a:tcPr marT="109725" marB="109725" marR="109725" marL="109725">
                    <a:lnL cap="flat" cmpd="sng" w="12700">
                      <a:solidFill>
                        <a:srgbClr val="FFFFFF"/>
                      </a:solidFill>
                      <a:prstDash val="solid"/>
                      <a:round/>
                      <a:headEnd len="sm" w="sm" type="none"/>
                      <a:tailEnd len="sm" w="sm" type="none"/>
                    </a:lnL>
                    <a:lnR cap="flat" cmpd="sng" w="28575">
                      <a:solidFill>
                        <a:srgbClr val="E95C3D"/>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A. </a:t>
                      </a:r>
                      <a:r>
                        <a:rPr lang="en" sz="1200">
                          <a:solidFill>
                            <a:srgbClr val="000000"/>
                          </a:solidFill>
                          <a:latin typeface="Inter"/>
                          <a:ea typeface="Inter"/>
                          <a:cs typeface="Inter"/>
                          <a:sym typeface="Inter"/>
                        </a:rPr>
                        <a:t>Where was Ancient Mesopotamia located?</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E95C3D"/>
                          </a:solidFill>
                          <a:latin typeface="Inter"/>
                          <a:ea typeface="Inter"/>
                          <a:cs typeface="Inter"/>
                          <a:sym typeface="Inter"/>
                        </a:rPr>
                        <a:t>In modern-day Iraq between the Tigris and Euphrates rivers</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B. </a:t>
                      </a:r>
                      <a:r>
                        <a:rPr lang="en" sz="1200">
                          <a:solidFill>
                            <a:srgbClr val="000000"/>
                          </a:solidFill>
                          <a:latin typeface="Inter"/>
                          <a:ea typeface="Inter"/>
                          <a:cs typeface="Inter"/>
                          <a:sym typeface="Inter"/>
                        </a:rPr>
                        <a:t>Given the context clues, what do you think the word “sedentary” means?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E95C3D"/>
                          </a:solidFill>
                          <a:latin typeface="Inter"/>
                          <a:ea typeface="Inter"/>
                          <a:cs typeface="Inter"/>
                          <a:sym typeface="Inter"/>
                        </a:rPr>
                        <a:t>Staying in one place</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C. </a:t>
                      </a:r>
                      <a:r>
                        <a:rPr lang="en" sz="1200">
                          <a:solidFill>
                            <a:srgbClr val="000000"/>
                          </a:solidFill>
                          <a:latin typeface="Inter"/>
                          <a:ea typeface="Inter"/>
                          <a:cs typeface="Inter"/>
                          <a:sym typeface="Inter"/>
                        </a:rPr>
                        <a:t>What were some inventions of the Mesopotamians?</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E95C3D"/>
                          </a:solidFill>
                          <a:latin typeface="Inter"/>
                          <a:ea typeface="Inter"/>
                          <a:cs typeface="Inter"/>
                          <a:sym typeface="Inter"/>
                        </a:rPr>
                        <a:t>The wheel, the plow, the sailboat, and writing</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D. </a:t>
                      </a:r>
                      <a:r>
                        <a:rPr lang="en" sz="1200">
                          <a:solidFill>
                            <a:srgbClr val="000000"/>
                          </a:solidFill>
                          <a:latin typeface="Inter"/>
                          <a:ea typeface="Inter"/>
                          <a:cs typeface="Inter"/>
                          <a:sym typeface="Inter"/>
                        </a:rPr>
                        <a:t>What is Mesopotamian writing called?</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E95C3D"/>
                          </a:solidFill>
                          <a:latin typeface="Inter"/>
                          <a:ea typeface="Inter"/>
                          <a:cs typeface="Inter"/>
                          <a:sym typeface="Inter"/>
                        </a:rPr>
                        <a:t>Cuneiform</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E. </a:t>
                      </a:r>
                      <a:r>
                        <a:rPr lang="en" sz="1200">
                          <a:solidFill>
                            <a:srgbClr val="000000"/>
                          </a:solidFill>
                          <a:latin typeface="Inter"/>
                          <a:ea typeface="Inter"/>
                          <a:cs typeface="Inter"/>
                          <a:sym typeface="Inter"/>
                        </a:rPr>
                        <a:t>What is the significance of The Epic of Gilgamesh?</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E95C3D"/>
                          </a:solidFill>
                          <a:latin typeface="Inter"/>
                          <a:ea typeface="Inter"/>
                          <a:cs typeface="Inter"/>
                          <a:sym typeface="Inter"/>
                        </a:rPr>
                        <a:t>It is the oldest known literary work. Through its story, much is revealed about Mesopotamian society.</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F.</a:t>
                      </a:r>
                      <a:r>
                        <a:rPr lang="en" sz="1200">
                          <a:solidFill>
                            <a:srgbClr val="000000"/>
                          </a:solidFill>
                          <a:latin typeface="Inter"/>
                          <a:ea typeface="Inter"/>
                          <a:cs typeface="Inter"/>
                          <a:sym typeface="Inter"/>
                        </a:rPr>
                        <a:t> What is the significance of Hammurabi’s Code?</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E95C3D"/>
                          </a:solidFill>
                          <a:latin typeface="Inter"/>
                          <a:ea typeface="Inter"/>
                          <a:cs typeface="Inter"/>
                          <a:sym typeface="Inter"/>
                        </a:rPr>
                        <a:t>It is one of the oldest known legal codes.</a:t>
                      </a:r>
                      <a:endParaRPr b="1" sz="1200">
                        <a:solidFill>
                          <a:srgbClr val="E95C3D"/>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b="1"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G. </a:t>
                      </a:r>
                      <a:r>
                        <a:rPr lang="en" sz="1200">
                          <a:solidFill>
                            <a:srgbClr val="000000"/>
                          </a:solidFill>
                          <a:latin typeface="Inter"/>
                          <a:ea typeface="Inter"/>
                          <a:cs typeface="Inter"/>
                          <a:sym typeface="Inter"/>
                        </a:rPr>
                        <a:t>What years do many historians use to define the era of Mesopotamia?</a:t>
                      </a:r>
                      <a:endParaRPr sz="12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b="1" lang="en" sz="1200">
                          <a:solidFill>
                            <a:srgbClr val="E95C3D"/>
                          </a:solidFill>
                          <a:latin typeface="Inter"/>
                          <a:ea typeface="Inter"/>
                          <a:cs typeface="Inter"/>
                          <a:sym typeface="Inter"/>
                        </a:rPr>
                        <a:t>Between 5000 and 330         B.C.E.</a:t>
                      </a:r>
                      <a:endParaRPr b="1" sz="1200">
                        <a:latin typeface="Inter"/>
                        <a:ea typeface="Inter"/>
                        <a:cs typeface="Inter"/>
                        <a:sym typeface="Inter"/>
                      </a:endParaRPr>
                    </a:p>
                  </a:txBody>
                  <a:tcPr marT="109725" marB="109725" marR="109725" marL="109725">
                    <a:lnL cap="flat" cmpd="sng" w="28575">
                      <a:solidFill>
                        <a:srgbClr val="E95C3D"/>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9" name="Shape 159"/>
        <p:cNvGrpSpPr/>
        <p:nvPr/>
      </p:nvGrpSpPr>
      <p:grpSpPr>
        <a:xfrm>
          <a:off x="0" y="0"/>
          <a:ext cx="0" cy="0"/>
          <a:chOff x="0" y="0"/>
          <a:chExt cx="0" cy="0"/>
        </a:xfrm>
      </p:grpSpPr>
      <p:sp>
        <p:nvSpPr>
          <p:cNvPr id="160" name="Google Shape;160;p3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 </a:t>
            </a:r>
            <a:r>
              <a:rPr lang="en" sz="2400">
                <a:solidFill>
                  <a:schemeClr val="dk1"/>
                </a:solidFill>
                <a:latin typeface="Halant"/>
                <a:ea typeface="Halant"/>
                <a:cs typeface="Halant"/>
                <a:sym typeface="Halant"/>
              </a:rPr>
              <a:t>(Exemplar)</a:t>
            </a:r>
            <a:endParaRPr sz="1900">
              <a:latin typeface="Halant"/>
              <a:ea typeface="Halant"/>
              <a:cs typeface="Halant"/>
              <a:sym typeface="Halant"/>
            </a:endParaRPr>
          </a:p>
        </p:txBody>
      </p:sp>
      <p:pic>
        <p:nvPicPr>
          <p:cNvPr id="161" name="Google Shape;161;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2" name="Google Shape;162;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3" name="Google Shape;163;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4" name="Google Shape;164;p30"/>
          <p:cNvSpPr txBox="1"/>
          <p:nvPr/>
        </p:nvSpPr>
        <p:spPr>
          <a:xfrm>
            <a:off x="400150" y="5589075"/>
            <a:ext cx="6921000" cy="3759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do you think the people of Ur built such a large structure to honor the moon god Nanna?</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people of Ur likely built such a large structure to honor Nanna because they believed the gods controlled nature, fate, and the success of their city. By creating a grand ziggurat, they could show devotion and gain the god’s favor for protection, prosperity, and good harvests.</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does the construction of the Ziggurat of Ur suggest about the government, labor, and resources in ancient Mesopotamia?</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Building the Ziggurat of Ur required strong leadership, organized labor, and abundant resources. It shows that the government could mobilize large groups of workers and had the authority to direct massive construction projects.</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The Ziggurat of Ur was both a religious and administrative center. How might this combination of purposes have helped organize life in the city of Ur?</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Combining religion and administration in one place made the ziggurat the heart of city life. People came to worship, pay taxes, store grain, and settle disputes all in one location. This centralization helped the leaders maintain control, communicate laws, and manage resources efficiently, creating order in the growing urban population.</a:t>
            </a:r>
            <a:endParaRPr b="1" sz="1200">
              <a:solidFill>
                <a:srgbClr val="E95C3D"/>
              </a:solidFill>
              <a:latin typeface="Inter"/>
              <a:ea typeface="Inter"/>
              <a:cs typeface="Inter"/>
              <a:sym typeface="Inter"/>
            </a:endParaRPr>
          </a:p>
        </p:txBody>
      </p:sp>
      <p:graphicFrame>
        <p:nvGraphicFramePr>
          <p:cNvPr id="165" name="Google Shape;165;p30"/>
          <p:cNvGraphicFramePr/>
          <p:nvPr/>
        </p:nvGraphicFramePr>
        <p:xfrm>
          <a:off x="393550" y="726188"/>
          <a:ext cx="3000000" cy="3000000"/>
        </p:xfrm>
        <a:graphic>
          <a:graphicData uri="http://schemas.openxmlformats.org/drawingml/2006/table">
            <a:tbl>
              <a:tblPr>
                <a:noFill/>
                <a:tableStyleId>{D5965626-38DF-420A-8311-F1E52C6A38AF}</a:tableStyleId>
              </a:tblPr>
              <a:tblGrid>
                <a:gridCol w="6934200"/>
              </a:tblGrid>
              <a:tr h="305425">
                <a:tc>
                  <a:txBody>
                    <a:bodyPr/>
                    <a:lstStyle/>
                    <a:p>
                      <a:pPr indent="0" lvl="0" marL="0" rtl="0" algn="l">
                        <a:spcBef>
                          <a:spcPts val="0"/>
                        </a:spcBef>
                        <a:spcAft>
                          <a:spcPts val="0"/>
                        </a:spcAft>
                        <a:buNone/>
                      </a:pPr>
                      <a:r>
                        <a:rPr lang="en" sz="1200">
                          <a:latin typeface="Halant"/>
                          <a:ea typeface="Halant"/>
                          <a:cs typeface="Halant"/>
                          <a:sym typeface="Halant"/>
                        </a:rPr>
                        <a:t>Source: Ziggurat of Ur, built by King Ur-Nammu c. 2112 – c. 2094 BC, located in present day Dhi Qar Province, Iraq. Photo originally taken in 2006. Public Domain.</a:t>
                      </a:r>
                      <a:endParaRPr sz="10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7022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pic>
        <p:nvPicPr>
          <p:cNvPr id="166" name="Google Shape;166;p30"/>
          <p:cNvPicPr preferRelativeResize="0"/>
          <p:nvPr/>
        </p:nvPicPr>
        <p:blipFill>
          <a:blip r:embed="rId4">
            <a:alphaModFix/>
          </a:blip>
          <a:stretch>
            <a:fillRect/>
          </a:stretch>
        </p:blipFill>
        <p:spPr>
          <a:xfrm>
            <a:off x="425700" y="1408975"/>
            <a:ext cx="6921001" cy="3408751"/>
          </a:xfrm>
          <a:prstGeom prst="rect">
            <a:avLst/>
          </a:prstGeom>
          <a:noFill/>
          <a:ln>
            <a:noFill/>
          </a:ln>
        </p:spPr>
      </p:pic>
      <p:sp>
        <p:nvSpPr>
          <p:cNvPr id="167" name="Google Shape;167;p30"/>
          <p:cNvSpPr txBox="1"/>
          <p:nvPr/>
        </p:nvSpPr>
        <p:spPr>
          <a:xfrm>
            <a:off x="400150" y="4817725"/>
            <a:ext cx="6921000" cy="90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Ziggurat of Ur, a stepped-temple tower in ancient Mesopotamia, was built by the Sumerians and dedicated to the moon god Nanna. It served as a religious and administrative center for the city of Ur.</a:t>
            </a:r>
            <a:endParaRPr sz="12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1" name="Shape 171"/>
        <p:cNvGrpSpPr/>
        <p:nvPr/>
      </p:nvGrpSpPr>
      <p:grpSpPr>
        <a:xfrm>
          <a:off x="0" y="0"/>
          <a:ext cx="0" cy="0"/>
          <a:chOff x="0" y="0"/>
          <a:chExt cx="0" cy="0"/>
        </a:xfrm>
      </p:grpSpPr>
      <p:sp>
        <p:nvSpPr>
          <p:cNvPr id="172" name="Google Shape;172;p3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 </a:t>
            </a:r>
            <a:r>
              <a:rPr lang="en" sz="2400">
                <a:solidFill>
                  <a:schemeClr val="dk1"/>
                </a:solidFill>
                <a:latin typeface="Halant"/>
                <a:ea typeface="Halant"/>
                <a:cs typeface="Halant"/>
                <a:sym typeface="Halant"/>
              </a:rPr>
              <a:t>(Exemplar)</a:t>
            </a:r>
            <a:endParaRPr sz="1900">
              <a:latin typeface="Halant"/>
              <a:ea typeface="Halant"/>
              <a:cs typeface="Halant"/>
              <a:sym typeface="Halant"/>
            </a:endParaRPr>
          </a:p>
        </p:txBody>
      </p:sp>
      <p:pic>
        <p:nvPicPr>
          <p:cNvPr id="173" name="Google Shape;173;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4" name="Google Shape;174;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5" name="Google Shape;175;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6" name="Google Shape;176;p31"/>
          <p:cNvSpPr txBox="1"/>
          <p:nvPr/>
        </p:nvSpPr>
        <p:spPr>
          <a:xfrm>
            <a:off x="400150" y="5589075"/>
            <a:ext cx="6921000" cy="3759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Examine the photo of the Ishtar Gate. What is something that stands out to you?</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images of bulls and dragons lining the walls.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According to the inscription, why did the king rebuild the gates and decorate them with images of bulls and dragons?</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king rebuilt the gates because they had become too low due to street buildup. He decorated them with bulls and dragons to adorn them with "luxurious splendor" and so that people would gaze on them in wonder, showcasing the power, protection, and greatness of Babylon and its gods.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Based on your answers to the above questions, what does this suggest about the purpose of monumental architecture in Babylon?</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This suggests that monumental architecture in Babylon was meant to impress visitors, display the city's wealth and power, and honor the gods. </a:t>
            </a:r>
            <a:endParaRPr b="1" sz="1200">
              <a:solidFill>
                <a:srgbClr val="E95C3D"/>
              </a:solidFill>
              <a:latin typeface="Inter"/>
              <a:ea typeface="Inter"/>
              <a:cs typeface="Inter"/>
              <a:sym typeface="Inter"/>
            </a:endParaRPr>
          </a:p>
        </p:txBody>
      </p:sp>
      <p:graphicFrame>
        <p:nvGraphicFramePr>
          <p:cNvPr id="177" name="Google Shape;177;p31"/>
          <p:cNvGraphicFramePr/>
          <p:nvPr/>
        </p:nvGraphicFramePr>
        <p:xfrm>
          <a:off x="393550" y="726188"/>
          <a:ext cx="3000000" cy="3000000"/>
        </p:xfrm>
        <a:graphic>
          <a:graphicData uri="http://schemas.openxmlformats.org/drawingml/2006/table">
            <a:tbl>
              <a:tblPr>
                <a:noFill/>
                <a:tableStyleId>{D5965626-38DF-420A-8311-F1E52C6A38AF}</a:tableStyleId>
              </a:tblPr>
              <a:tblGrid>
                <a:gridCol w="6934200"/>
              </a:tblGrid>
              <a:tr h="305425">
                <a:tc>
                  <a:txBody>
                    <a:bodyPr/>
                    <a:lstStyle/>
                    <a:p>
                      <a:pPr indent="0" lvl="0" marL="0" rtl="0" algn="l">
                        <a:spcBef>
                          <a:spcPts val="0"/>
                        </a:spcBef>
                        <a:spcAft>
                          <a:spcPts val="0"/>
                        </a:spcAft>
                        <a:buNone/>
                      </a:pPr>
                      <a:r>
                        <a:rPr lang="en" sz="1200">
                          <a:latin typeface="Halant"/>
                          <a:ea typeface="Halant"/>
                          <a:cs typeface="Halant"/>
                          <a:sym typeface="Halant"/>
                        </a:rPr>
                        <a:t>Source: The Ishtar Gate replica, much smaller than the original, in Babylon (Present day Iraq) in 1968. Public Domain.</a:t>
                      </a:r>
                      <a:endParaRPr sz="10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7022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
        <p:nvSpPr>
          <p:cNvPr id="178" name="Google Shape;178;p31"/>
          <p:cNvSpPr txBox="1"/>
          <p:nvPr/>
        </p:nvSpPr>
        <p:spPr>
          <a:xfrm>
            <a:off x="3427200" y="1413800"/>
            <a:ext cx="3900600" cy="402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inscription of the Ishtar Gate is written in Akkadian cuneiform and can be read by visitors: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“...Both gate entrances of Imgur-Ellil and Nemetti-Ellil —following the filling of the street from Babylon—had become increasingly lower. Therefore, I pulled down these gates and laid their foundations at the water-table with asphalt and bricks and had them made of bricks with blue stone on which wonderful bulls and dragons were depicted. I placed wild bulls and ferocious dragons in the gateways and thus adorned them with luxurious splendor so that people might gaze on them in wonder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 let the temple of Esiskursiskur (the highest festival house of Markduk, the Lord of the Gods—a place of joy and celebration for the major and minor gods) be built firm like a mountain in the precinct of Babylon of asphalt and fired bricks.”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pic>
        <p:nvPicPr>
          <p:cNvPr id="179" name="Google Shape;179;p31"/>
          <p:cNvPicPr preferRelativeResize="0"/>
          <p:nvPr/>
        </p:nvPicPr>
        <p:blipFill>
          <a:blip r:embed="rId4">
            <a:alphaModFix/>
          </a:blip>
          <a:stretch>
            <a:fillRect/>
          </a:stretch>
        </p:blipFill>
        <p:spPr>
          <a:xfrm>
            <a:off x="400150" y="1359213"/>
            <a:ext cx="2780631" cy="4136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3" name="Shape 183"/>
        <p:cNvGrpSpPr/>
        <p:nvPr/>
      </p:nvGrpSpPr>
      <p:grpSpPr>
        <a:xfrm>
          <a:off x="0" y="0"/>
          <a:ext cx="0" cy="0"/>
          <a:chOff x="0" y="0"/>
          <a:chExt cx="0" cy="0"/>
        </a:xfrm>
      </p:grpSpPr>
      <p:pic>
        <p:nvPicPr>
          <p:cNvPr id="184" name="Google Shape;184;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5" name="Google Shape;185;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6" name="Google Shape;186;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7" name="Google Shape;187;p32"/>
          <p:cNvSpPr txBox="1"/>
          <p:nvPr/>
        </p:nvSpPr>
        <p:spPr>
          <a:xfrm>
            <a:off x="0" y="0"/>
            <a:ext cx="7772400" cy="754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200">
                <a:latin typeface="Plus Jakarta Sans Medium"/>
                <a:ea typeface="Plus Jakarta Sans Medium"/>
                <a:cs typeface="Plus Jakarta Sans Medium"/>
                <a:sym typeface="Plus Jakarta Sans Medium"/>
              </a:rPr>
              <a:t>Peer Teaching Worksheet (Exemplar)</a:t>
            </a:r>
            <a:endParaRPr sz="2100">
              <a:latin typeface="Plus Jakarta Sans Medium"/>
              <a:ea typeface="Plus Jakarta Sans Medium"/>
              <a:cs typeface="Plus Jakarta Sans Medium"/>
              <a:sym typeface="Plus Jakarta Sans Medium"/>
            </a:endParaRPr>
          </a:p>
        </p:txBody>
      </p:sp>
      <p:pic>
        <p:nvPicPr>
          <p:cNvPr id="188" name="Google Shape;188;p32"/>
          <p:cNvPicPr preferRelativeResize="0"/>
          <p:nvPr/>
        </p:nvPicPr>
        <p:blipFill>
          <a:blip r:embed="rId4">
            <a:alphaModFix/>
          </a:blip>
          <a:stretch>
            <a:fillRect/>
          </a:stretch>
        </p:blipFill>
        <p:spPr>
          <a:xfrm>
            <a:off x="77225" y="161512"/>
            <a:ext cx="1039823" cy="431175"/>
          </a:xfrm>
          <a:prstGeom prst="rect">
            <a:avLst/>
          </a:prstGeom>
          <a:noFill/>
          <a:ln>
            <a:noFill/>
          </a:ln>
        </p:spPr>
      </p:pic>
      <p:graphicFrame>
        <p:nvGraphicFramePr>
          <p:cNvPr id="189" name="Google Shape;189;p32"/>
          <p:cNvGraphicFramePr/>
          <p:nvPr/>
        </p:nvGraphicFramePr>
        <p:xfrm>
          <a:off x="465500" y="5472150"/>
          <a:ext cx="3000000" cy="3000000"/>
        </p:xfrm>
        <a:graphic>
          <a:graphicData uri="http://schemas.openxmlformats.org/drawingml/2006/table">
            <a:tbl>
              <a:tblPr>
                <a:noFill/>
                <a:tableStyleId>{5FD77D02-8E5D-48B8-90BD-F6005DB31D7D}</a:tableStyleId>
              </a:tblPr>
              <a:tblGrid>
                <a:gridCol w="3420700"/>
                <a:gridCol w="3420700"/>
              </a:tblGrid>
              <a:tr h="283650">
                <a:tc gridSpan="2">
                  <a:txBody>
                    <a:bodyPr/>
                    <a:lstStyle/>
                    <a:p>
                      <a:pPr indent="0" lvl="0" marL="0" rtl="0" algn="l">
                        <a:spcBef>
                          <a:spcPts val="0"/>
                        </a:spcBef>
                        <a:spcAft>
                          <a:spcPts val="0"/>
                        </a:spcAft>
                        <a:buNone/>
                      </a:pPr>
                      <a:r>
                        <a:rPr b="1" lang="en" sz="1300">
                          <a:solidFill>
                            <a:schemeClr val="dk1"/>
                          </a:solidFill>
                          <a:latin typeface="Inter"/>
                          <a:ea typeface="Inter"/>
                          <a:cs typeface="Inter"/>
                          <a:sym typeface="Inter"/>
                        </a:rPr>
                        <a:t>My Partner’s Document Set:   </a:t>
                      </a:r>
                      <a:r>
                        <a:rPr lang="en" sz="1300">
                          <a:solidFill>
                            <a:schemeClr val="dk1"/>
                          </a:solidFill>
                          <a:latin typeface="Inter"/>
                          <a:ea typeface="Inter"/>
                          <a:cs typeface="Inter"/>
                          <a:sym typeface="Inter"/>
                        </a:rPr>
                        <a:t>    ☐ Writing       ☐ Architecture    </a:t>
                      </a:r>
                      <a:endParaRPr sz="15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062325">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Summarize your Partner’s Source Set</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Write a short summary (2–3 sentences) explaining the main idea of your partner’s document set.</a:t>
                      </a:r>
                      <a:endParaRPr i="1" sz="1200">
                        <a:solidFill>
                          <a:schemeClr val="dk1"/>
                        </a:solidFill>
                        <a:latin typeface="Inter"/>
                        <a:ea typeface="Inter"/>
                        <a:cs typeface="Inter"/>
                        <a:sym typeface="Inter"/>
                      </a:endParaRPr>
                    </a:p>
                    <a:p>
                      <a:pPr indent="0" lvl="0" marL="0" rtl="0" algn="ctr">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Writing in Mesopotamia began with simple pictographs and developed into a complex system using wedge-shaped marks. Writing was used for accounting, communication, religion, and government, showing its importance in daily life and the organization of society.</a:t>
                      </a:r>
                      <a:endParaRPr b="1" sz="1200">
                        <a:solidFill>
                          <a:srgbClr val="E95C3D"/>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What I learned about Mesopotamia</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List two things you learned about Mesopotamia from your partner.</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i="1"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Cuneiform started as a way to keep records but later allowed people to express ideas, stories, and laws.</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Writing played a key role in running cities, tracking resources, and preserving culture in Mesopotamian civilization.</a:t>
                      </a:r>
                      <a:endParaRPr b="1" sz="1200">
                        <a:solidFill>
                          <a:srgbClr val="E95C3D"/>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190" name="Google Shape;190;p32"/>
          <p:cNvSpPr txBox="1"/>
          <p:nvPr/>
        </p:nvSpPr>
        <p:spPr>
          <a:xfrm>
            <a:off x="381550" y="900700"/>
            <a:ext cx="6841500" cy="43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 While your partner is teaching, listen carefully and jot down notes in each of the boxes.</a:t>
            </a:r>
            <a:endParaRPr sz="1200">
              <a:solidFill>
                <a:srgbClr val="E95C3D"/>
              </a:solidFill>
              <a:latin typeface="Inter"/>
              <a:ea typeface="Inter"/>
              <a:cs typeface="Inter"/>
              <a:sym typeface="Inter"/>
            </a:endParaRPr>
          </a:p>
        </p:txBody>
      </p:sp>
      <p:sp>
        <p:nvSpPr>
          <p:cNvPr id="191" name="Google Shape;191;p32"/>
          <p:cNvSpPr/>
          <p:nvPr/>
        </p:nvSpPr>
        <p:spPr>
          <a:xfrm>
            <a:off x="465500" y="5035175"/>
            <a:ext cx="6841500" cy="361200"/>
          </a:xfrm>
          <a:prstGeom prst="rect">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500">
                <a:solidFill>
                  <a:schemeClr val="lt1"/>
                </a:solidFill>
                <a:latin typeface="Inter"/>
                <a:ea typeface="Inter"/>
                <a:cs typeface="Inter"/>
                <a:sym typeface="Inter"/>
              </a:rPr>
              <a:t>Learn from your Partner</a:t>
            </a:r>
            <a:endParaRPr b="1" sz="1500">
              <a:solidFill>
                <a:schemeClr val="lt1"/>
              </a:solidFill>
              <a:latin typeface="Inter"/>
              <a:ea typeface="Inter"/>
              <a:cs typeface="Inter"/>
              <a:sym typeface="Inter"/>
            </a:endParaRPr>
          </a:p>
        </p:txBody>
      </p:sp>
      <p:graphicFrame>
        <p:nvGraphicFramePr>
          <p:cNvPr id="192" name="Google Shape;192;p32"/>
          <p:cNvGraphicFramePr/>
          <p:nvPr/>
        </p:nvGraphicFramePr>
        <p:xfrm>
          <a:off x="465550" y="1375275"/>
          <a:ext cx="3000000" cy="3000000"/>
        </p:xfrm>
        <a:graphic>
          <a:graphicData uri="http://schemas.openxmlformats.org/drawingml/2006/table">
            <a:tbl>
              <a:tblPr>
                <a:noFill/>
                <a:tableStyleId>{5FD77D02-8E5D-48B8-90BD-F6005DB31D7D}</a:tableStyleId>
              </a:tblPr>
              <a:tblGrid>
                <a:gridCol w="3420700"/>
                <a:gridCol w="3420700"/>
              </a:tblGrid>
              <a:tr h="408100">
                <a:tc gridSpan="2">
                  <a:txBody>
                    <a:bodyPr/>
                    <a:lstStyle/>
                    <a:p>
                      <a:pPr indent="0" lvl="0" marL="0" rtl="0" algn="l">
                        <a:spcBef>
                          <a:spcPts val="0"/>
                        </a:spcBef>
                        <a:spcAft>
                          <a:spcPts val="0"/>
                        </a:spcAft>
                        <a:buNone/>
                      </a:pPr>
                      <a:r>
                        <a:rPr b="1" lang="en" sz="1300">
                          <a:solidFill>
                            <a:schemeClr val="dk1"/>
                          </a:solidFill>
                          <a:latin typeface="Inter"/>
                          <a:ea typeface="Inter"/>
                          <a:cs typeface="Inter"/>
                          <a:sym typeface="Inter"/>
                        </a:rPr>
                        <a:t>My Document Set:   </a:t>
                      </a:r>
                      <a:r>
                        <a:rPr lang="en" sz="1300">
                          <a:solidFill>
                            <a:schemeClr val="dk1"/>
                          </a:solidFill>
                          <a:latin typeface="Inter"/>
                          <a:ea typeface="Inter"/>
                          <a:cs typeface="Inter"/>
                          <a:sym typeface="Inter"/>
                        </a:rPr>
                        <a:t>    ☐ Writing       ☐ Architecture    </a:t>
                      </a:r>
                      <a:endParaRPr sz="15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132125">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Summarize your Source Set</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Write a short summary (2–3 sentences) explaining the main idea of your documents</a:t>
                      </a:r>
                      <a:endParaRPr i="1" sz="1200">
                        <a:solidFill>
                          <a:schemeClr val="dk1"/>
                        </a:solidFill>
                        <a:latin typeface="Inter"/>
                        <a:ea typeface="Inter"/>
                        <a:cs typeface="Inter"/>
                        <a:sym typeface="Inter"/>
                      </a:endParaRPr>
                    </a:p>
                    <a:p>
                      <a:pPr indent="0" lvl="0" marL="0" rtl="0" algn="ctr">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Ziggurat of Ur and the Ishtar Gate both show how religion, government, and architecture were closely connected in Mesopotamia. These monuments were built to honor the gods and demonstrate the power, wealth, and organization of the cities that constructed them.</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200">
                          <a:solidFill>
                            <a:schemeClr val="dk1"/>
                          </a:solidFill>
                          <a:latin typeface="Inter"/>
                          <a:ea typeface="Inter"/>
                          <a:cs typeface="Inter"/>
                          <a:sym typeface="Inter"/>
                        </a:rPr>
                        <a:t>What I learned about Mesopotamia</a:t>
                      </a:r>
                      <a:endParaRPr b="1" sz="1200">
                        <a:solidFill>
                          <a:schemeClr val="dk1"/>
                        </a:solidFill>
                        <a:latin typeface="Inter"/>
                        <a:ea typeface="Inter"/>
                        <a:cs typeface="Inter"/>
                        <a:sym typeface="Inter"/>
                      </a:endParaRPr>
                    </a:p>
                    <a:p>
                      <a:pPr indent="0" lvl="0" marL="0" rtl="0" algn="ctr">
                        <a:spcBef>
                          <a:spcPts val="0"/>
                        </a:spcBef>
                        <a:spcAft>
                          <a:spcPts val="0"/>
                        </a:spcAft>
                        <a:buNone/>
                      </a:pPr>
                      <a:r>
                        <a:rPr lang="en" sz="1200">
                          <a:solidFill>
                            <a:schemeClr val="dk1"/>
                          </a:solidFill>
                          <a:latin typeface="Inter"/>
                          <a:ea typeface="Inter"/>
                          <a:cs typeface="Inter"/>
                          <a:sym typeface="Inter"/>
                        </a:rPr>
                        <a:t>List two things you learned about Mesopotamia</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i="1"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Mesopotamians built massive structures, like ziggurats and gates, to show devotion to their gods and impress others with their city’s power.</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AutoNum type="arabicPeriod"/>
                      </a:pPr>
                      <a:r>
                        <a:rPr b="1" lang="en" sz="1200">
                          <a:solidFill>
                            <a:srgbClr val="E95C3D"/>
                          </a:solidFill>
                          <a:latin typeface="Inter"/>
                          <a:ea typeface="Inter"/>
                          <a:cs typeface="Inter"/>
                          <a:sym typeface="Inter"/>
                        </a:rPr>
                        <a:t>Their government was strong and organized enough to plan and complete large building projects using skilled labor and valuable materials.</a:t>
                      </a:r>
                      <a:endParaRPr b="1" sz="1200">
                        <a:solidFill>
                          <a:srgbClr val="E95C3D"/>
                        </a:solidFill>
                        <a:latin typeface="Inter"/>
                        <a:ea typeface="Inter"/>
                        <a:cs typeface="Inter"/>
                        <a:sym typeface="Inte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193" name="Google Shape;193;p32"/>
          <p:cNvSpPr txBox="1"/>
          <p:nvPr/>
        </p:nvSpPr>
        <p:spPr>
          <a:xfrm>
            <a:off x="3460525" y="1375275"/>
            <a:ext cx="229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E95C3D"/>
                </a:solidFill>
                <a:latin typeface="Inter"/>
                <a:ea typeface="Inter"/>
                <a:cs typeface="Inter"/>
                <a:sym typeface="Inter"/>
              </a:rPr>
              <a:t>✔</a:t>
            </a:r>
            <a:endParaRPr/>
          </a:p>
        </p:txBody>
      </p:sp>
      <p:sp>
        <p:nvSpPr>
          <p:cNvPr id="194" name="Google Shape;194;p32"/>
          <p:cNvSpPr txBox="1"/>
          <p:nvPr/>
        </p:nvSpPr>
        <p:spPr>
          <a:xfrm>
            <a:off x="3054325" y="5472150"/>
            <a:ext cx="229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E95C3D"/>
                </a:solidFill>
                <a:latin typeface="Inter"/>
                <a:ea typeface="Inter"/>
                <a:cs typeface="Inter"/>
                <a:sym typeface="Inter"/>
              </a:rPr>
              <a:t>✔</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