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Lst>
  <p:sldSz cy="10058400" cx="7772400"/>
  <p:notesSz cx="6858000" cy="9144000"/>
  <p:embeddedFontLst>
    <p:embeddedFont>
      <p:font typeface="Halant"/>
      <p:regular r:id="rId13"/>
      <p:bold r:id="rId14"/>
    </p:embeddedFont>
    <p:embeddedFont>
      <p:font typeface="Inter"/>
      <p:regular r:id="rId15"/>
      <p:bold r:id="rId16"/>
      <p:italic r:id="rId17"/>
      <p:boldItalic r:id="rId18"/>
    </p:embeddedFont>
    <p:embeddedFont>
      <p:font typeface="Plus Jakarta Sans Medium"/>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6426DBD-618F-4B77-98C0-5037A608E615}">
  <a:tblStyle styleId="{16426DBD-618F-4B77-98C0-5037A608E61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lusJakartaSansMedium-bold.fntdata"/><Relationship Id="rId11" Type="http://schemas.openxmlformats.org/officeDocument/2006/relationships/slide" Target="slides/slide5.xml"/><Relationship Id="rId22" Type="http://schemas.openxmlformats.org/officeDocument/2006/relationships/font" Target="fonts/PlusJakartaSansMedium-boldItalic.fntdata"/><Relationship Id="rId10" Type="http://schemas.openxmlformats.org/officeDocument/2006/relationships/slide" Target="slides/slide4.xml"/><Relationship Id="rId21" Type="http://schemas.openxmlformats.org/officeDocument/2006/relationships/font" Target="fonts/PlusJakartaSansMedium-italic.fntdata"/><Relationship Id="rId13" Type="http://schemas.openxmlformats.org/officeDocument/2006/relationships/font" Target="fonts/Halant-regular.fntdata"/><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Inter-regular.fntdata"/><Relationship Id="rId14" Type="http://schemas.openxmlformats.org/officeDocument/2006/relationships/font" Target="fonts/Halant-bold.fntdata"/><Relationship Id="rId17" Type="http://schemas.openxmlformats.org/officeDocument/2006/relationships/font" Target="fonts/Inter-italic.fntdata"/><Relationship Id="rId16" Type="http://schemas.openxmlformats.org/officeDocument/2006/relationships/font" Target="fonts/Inter-bold.fntdata"/><Relationship Id="rId5" Type="http://schemas.openxmlformats.org/officeDocument/2006/relationships/slideMaster" Target="slideMasters/slideMaster1.xml"/><Relationship Id="rId19" Type="http://schemas.openxmlformats.org/officeDocument/2006/relationships/font" Target="fonts/PlusJakartaSansMedium-regular.fntdata"/><Relationship Id="rId6" Type="http://schemas.openxmlformats.org/officeDocument/2006/relationships/notesMaster" Target="notesMasters/notesMaster1.xml"/><Relationship Id="rId18" Type="http://schemas.openxmlformats.org/officeDocument/2006/relationships/font" Target="fonts/Inter-boldItalic.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62"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453c7ce09a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453c7ce09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3453c7ce09a_0_1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3453c7ce09a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3453c7ce09a_0_2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3453c7ce09a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3453c7ce09a_0_4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3453c7ce09a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453c7ce09a_0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3453c7ce09a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453c7ce09a_0_6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3453c7ce09a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80001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20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hyperlink" Target="https://www.youtube.com/watch?v=n7ndRwqJYD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732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Making Predictions</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800">
                <a:solidFill>
                  <a:schemeClr val="dk1"/>
                </a:solidFill>
                <a:latin typeface="Plus Jakarta Sans Medium"/>
                <a:ea typeface="Plus Jakarta Sans Medium"/>
                <a:cs typeface="Plus Jakarta Sans Medium"/>
                <a:sym typeface="Plus Jakarta Sans Medium"/>
              </a:rPr>
              <a:t>The Indus River Valley Civilization</a:t>
            </a:r>
            <a:endParaRPr sz="18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55" name="Google Shape;55;p13"/>
          <p:cNvSpPr txBox="1"/>
          <p:nvPr/>
        </p:nvSpPr>
        <p:spPr>
          <a:xfrm>
            <a:off x="5582853" y="96086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56" name="Google Shape;56;p13"/>
          <p:cNvPicPr preferRelativeResize="0"/>
          <p:nvPr/>
        </p:nvPicPr>
        <p:blipFill>
          <a:blip r:embed="rId3">
            <a:alphaModFix/>
          </a:blip>
          <a:stretch>
            <a:fillRect/>
          </a:stretch>
        </p:blipFill>
        <p:spPr>
          <a:xfrm>
            <a:off x="349656" y="9546871"/>
            <a:ext cx="431174" cy="431174"/>
          </a:xfrm>
          <a:prstGeom prst="rect">
            <a:avLst/>
          </a:prstGeom>
          <a:noFill/>
          <a:ln>
            <a:noFill/>
          </a:ln>
        </p:spPr>
      </p:pic>
      <p:sp>
        <p:nvSpPr>
          <p:cNvPr id="57" name="Google Shape;57;p13"/>
          <p:cNvSpPr txBox="1"/>
          <p:nvPr/>
        </p:nvSpPr>
        <p:spPr>
          <a:xfrm>
            <a:off x="2966250" y="9608711"/>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58" name="Google Shape;58;p13"/>
          <p:cNvPicPr preferRelativeResize="0"/>
          <p:nvPr/>
        </p:nvPicPr>
        <p:blipFill>
          <a:blip r:embed="rId4">
            <a:alphaModFix/>
          </a:blip>
          <a:stretch>
            <a:fillRect/>
          </a:stretch>
        </p:blipFill>
        <p:spPr>
          <a:xfrm>
            <a:off x="216272" y="110272"/>
            <a:ext cx="1056536" cy="438114"/>
          </a:xfrm>
          <a:prstGeom prst="rect">
            <a:avLst/>
          </a:prstGeom>
          <a:noFill/>
          <a:ln>
            <a:noFill/>
          </a:ln>
        </p:spPr>
      </p:pic>
      <p:sp>
        <p:nvSpPr>
          <p:cNvPr id="59" name="Google Shape;59;p13"/>
          <p:cNvSpPr txBox="1"/>
          <p:nvPr/>
        </p:nvSpPr>
        <p:spPr>
          <a:xfrm>
            <a:off x="349644" y="803026"/>
            <a:ext cx="7073100" cy="3783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rgbClr val="000000"/>
              </a:buClr>
              <a:buSzPts val="1200"/>
              <a:buFont typeface="Arial"/>
              <a:buNone/>
            </a:pPr>
            <a:r>
              <a:rPr b="1" lang="en" sz="1300">
                <a:solidFill>
                  <a:srgbClr val="000000"/>
                </a:solidFill>
                <a:latin typeface="Inter"/>
                <a:ea typeface="Inter"/>
                <a:cs typeface="Inter"/>
                <a:sym typeface="Inter"/>
              </a:rPr>
              <a:t>Name: ______________________________________  Date: ________ Class: ____________________</a:t>
            </a:r>
            <a:endParaRPr b="1" sz="1300">
              <a:solidFill>
                <a:srgbClr val="000000"/>
              </a:solidFill>
              <a:latin typeface="Inter"/>
              <a:ea typeface="Inter"/>
              <a:cs typeface="Inter"/>
              <a:sym typeface="Inter"/>
            </a:endParaRPr>
          </a:p>
        </p:txBody>
      </p:sp>
      <p:sp>
        <p:nvSpPr>
          <p:cNvPr id="60" name="Google Shape;60;p13"/>
          <p:cNvSpPr txBox="1"/>
          <p:nvPr/>
        </p:nvSpPr>
        <p:spPr>
          <a:xfrm>
            <a:off x="381550" y="3964775"/>
            <a:ext cx="7093200" cy="1716900"/>
          </a:xfrm>
          <a:prstGeom prst="rect">
            <a:avLst/>
          </a:prstGeom>
          <a:solidFill>
            <a:srgbClr val="EFFEF9"/>
          </a:solidFill>
          <a:ln>
            <a:noFill/>
          </a:ln>
        </p:spPr>
        <p:txBody>
          <a:bodyPr anchorCtr="0" anchor="ctr" bIns="116075" lIns="116075" spcFirstLastPara="1" rIns="116075" wrap="square" tIns="116075">
            <a:noAutofit/>
          </a:bodyPr>
          <a:lstStyle/>
          <a:p>
            <a:pPr indent="0" lvl="0" marL="0" rtl="0" algn="ctr">
              <a:lnSpc>
                <a:spcPct val="100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Image Analysis Guide</a:t>
            </a:r>
            <a:endParaRPr b="1"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Being able to analyze visual images—like paintings, photographs, political cartoons, and posters—is an important skill for understanding history. These images are more than just art; they are historical evidence created during or about a specific time. They help us see what people valued, feared, or believed, and they often show details that words alone can’t capture.</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Learning to "read" an image helps us think critically, ask good questions, and make connections between the past and the present. Just like a primary source document, a historical image tells a story—if you know how to look closely!</a:t>
            </a:r>
            <a:endParaRPr i="1" sz="1200">
              <a:solidFill>
                <a:schemeClr val="dk1"/>
              </a:solidFill>
              <a:latin typeface="Halant"/>
              <a:ea typeface="Halant"/>
              <a:cs typeface="Halant"/>
              <a:sym typeface="Halant"/>
            </a:endParaRPr>
          </a:p>
        </p:txBody>
      </p:sp>
      <p:sp>
        <p:nvSpPr>
          <p:cNvPr id="61" name="Google Shape;61;p13"/>
          <p:cNvSpPr txBox="1"/>
          <p:nvPr/>
        </p:nvSpPr>
        <p:spPr>
          <a:xfrm>
            <a:off x="339750" y="5715225"/>
            <a:ext cx="7092900" cy="3693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1200"/>
              </a:spcBef>
              <a:spcAft>
                <a:spcPts val="1200"/>
              </a:spcAft>
              <a:buNone/>
            </a:pPr>
            <a:r>
              <a:rPr i="1" lang="en" sz="1200">
                <a:solidFill>
                  <a:schemeClr val="dk1"/>
                </a:solidFill>
                <a:latin typeface="Inter"/>
                <a:ea typeface="Inter"/>
                <a:cs typeface="Inter"/>
                <a:sym typeface="Inter"/>
              </a:rPr>
              <a:t>Questions to consider when making observations and inferences:</a:t>
            </a:r>
            <a:endParaRPr sz="1200">
              <a:solidFill>
                <a:schemeClr val="dk1"/>
              </a:solidFill>
              <a:latin typeface="Inter"/>
              <a:ea typeface="Inter"/>
              <a:cs typeface="Inter"/>
              <a:sym typeface="Inter"/>
            </a:endParaRPr>
          </a:p>
        </p:txBody>
      </p:sp>
      <p:graphicFrame>
        <p:nvGraphicFramePr>
          <p:cNvPr id="62" name="Google Shape;62;p13"/>
          <p:cNvGraphicFramePr/>
          <p:nvPr/>
        </p:nvGraphicFramePr>
        <p:xfrm>
          <a:off x="339750" y="6077057"/>
          <a:ext cx="3000000" cy="3000000"/>
        </p:xfrm>
        <a:graphic>
          <a:graphicData uri="http://schemas.openxmlformats.org/drawingml/2006/table">
            <a:tbl>
              <a:tblPr>
                <a:noFill/>
                <a:tableStyleId>{16426DBD-618F-4B77-98C0-5037A608E615}</a:tableStyleId>
              </a:tblPr>
              <a:tblGrid>
                <a:gridCol w="3546500"/>
                <a:gridCol w="3546500"/>
              </a:tblGrid>
              <a:tr h="1710625">
                <a:tc>
                  <a:txBody>
                    <a:bodyPr/>
                    <a:lstStyle/>
                    <a:p>
                      <a:pPr indent="0" lvl="0" marL="0" rtl="0" algn="ctr">
                        <a:spcBef>
                          <a:spcPts val="0"/>
                        </a:spcBef>
                        <a:spcAft>
                          <a:spcPts val="0"/>
                        </a:spcAft>
                        <a:buNone/>
                      </a:pPr>
                      <a:r>
                        <a:rPr b="1" lang="en" sz="1100">
                          <a:latin typeface="Inter"/>
                          <a:ea typeface="Inter"/>
                          <a:cs typeface="Inter"/>
                          <a:sym typeface="Inter"/>
                        </a:rPr>
                        <a:t>DOK 1</a:t>
                      </a:r>
                      <a:endParaRPr b="1"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Identifying what is explicitly shown</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physical setting?</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are the elements arranged?</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there any words present? What do they identify?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Who are the people? Are they representing a specific person or a larger group?</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objects or items do you notice?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colors, textures, or patterns stand out?</a:t>
                      </a:r>
                      <a:endParaRPr sz="900">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2</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Noticing patterns, making basic connections</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Do color schemes or use of light and shadows convey meaning? (light = good, dark = evil)</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there any obvious or hidden symbols? (e.g., stars and stripes, Uncle Sam, broken chains)</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mood or tone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 people or items shown in realistic or exaggerated ways? Why?</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r h="1710625">
                <a:tc>
                  <a:txBody>
                    <a:bodyPr/>
                    <a:lstStyle/>
                    <a:p>
                      <a:pPr indent="0" lvl="0" marL="0" rtl="0" algn="ctr">
                        <a:spcBef>
                          <a:spcPts val="0"/>
                        </a:spcBef>
                        <a:spcAft>
                          <a:spcPts val="0"/>
                        </a:spcAft>
                        <a:buNone/>
                      </a:pPr>
                      <a:r>
                        <a:rPr b="1" lang="en" sz="1100">
                          <a:latin typeface="Inter"/>
                          <a:ea typeface="Inter"/>
                          <a:cs typeface="Inter"/>
                          <a:sym typeface="Inter"/>
                        </a:rPr>
                        <a:t>DOK 3</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Analyzing purpose, audience, and perspective</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Who is the author and/or audience? How does this impact the message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purpose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message do the symbols convey?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Why did the artist include specific elements?</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Is there anything missing from the image? How does that impact its meaning?</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4</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Contextualizing and developing interpretations</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historical context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does the artist’s message relate to the political, social, or cultural issues of the time?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might different people at the time have interpreted this image differently?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does this image compare to another source from the same time period?</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questions does this image raise that could be investigated further?</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bl>
          </a:graphicData>
        </a:graphic>
      </p:graphicFrame>
      <p:sp>
        <p:nvSpPr>
          <p:cNvPr id="63" name="Google Shape;63;p13"/>
          <p:cNvSpPr txBox="1"/>
          <p:nvPr/>
        </p:nvSpPr>
        <p:spPr>
          <a:xfrm>
            <a:off x="381550" y="1145375"/>
            <a:ext cx="7093200" cy="2708400"/>
          </a:xfrm>
          <a:prstGeom prst="rect">
            <a:avLst/>
          </a:prstGeom>
          <a:noFill/>
          <a:ln>
            <a:noFill/>
          </a:ln>
        </p:spPr>
        <p:txBody>
          <a:bodyPr anchorCtr="0" anchor="ctr" bIns="116075" lIns="116075" spcFirstLastPara="1" rIns="116075" wrap="square" tIns="116075">
            <a:noAutofit/>
          </a:bodyPr>
          <a:lstStyle/>
          <a:p>
            <a:pPr indent="0" lvl="0" marL="0" rtl="0" algn="ctr">
              <a:lnSpc>
                <a:spcPct val="100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Making Predictions</a:t>
            </a:r>
            <a:endParaRPr b="1"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Before analyzing images from the Indus River Valley Civilization, think about what you already know about ancient river civilizations and what clues you might expect to find in the images. Use what you know about geography, agriculture, and culture in other early civilizations to make predictions about life in the Indus River Valley.</a:t>
            </a:r>
            <a:br>
              <a:rPr lang="en" sz="1200">
                <a:solidFill>
                  <a:schemeClr val="dk1"/>
                </a:solidFill>
                <a:latin typeface="Halant"/>
                <a:ea typeface="Halant"/>
                <a:cs typeface="Halant"/>
                <a:sym typeface="Halant"/>
              </a:rPr>
            </a:br>
            <a:br>
              <a:rPr lang="en" sz="1200">
                <a:solidFill>
                  <a:schemeClr val="dk1"/>
                </a:solidFill>
                <a:latin typeface="Halant"/>
                <a:ea typeface="Halant"/>
                <a:cs typeface="Halant"/>
                <a:sym typeface="Halant"/>
              </a:rPr>
            </a:b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Write three predictions about what you think you will learn or observe about the Indus River Valley.</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1.</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2.</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3.</a:t>
            </a:r>
            <a:endParaRPr sz="1200">
              <a:solidFill>
                <a:schemeClr val="dk1"/>
              </a:solidFill>
              <a:latin typeface="Halant"/>
              <a:ea typeface="Halant"/>
              <a:cs typeface="Halant"/>
              <a:sym typeface="Halan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7" name="Shape 67"/>
        <p:cNvGrpSpPr/>
        <p:nvPr/>
      </p:nvGrpSpPr>
      <p:grpSpPr>
        <a:xfrm>
          <a:off x="0" y="0"/>
          <a:ext cx="0" cy="0"/>
          <a:chOff x="0" y="0"/>
          <a:chExt cx="0" cy="0"/>
        </a:xfrm>
      </p:grpSpPr>
      <p:sp>
        <p:nvSpPr>
          <p:cNvPr id="68" name="Google Shape;68;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Image Analysis: Indus River Valley</a:t>
            </a:r>
            <a:endParaRPr sz="1900">
              <a:solidFill>
                <a:schemeClr val="dk1"/>
              </a:solidFill>
              <a:latin typeface="Halant"/>
              <a:ea typeface="Halant"/>
              <a:cs typeface="Halant"/>
              <a:sym typeface="Halant"/>
            </a:endParaRPr>
          </a:p>
        </p:txBody>
      </p:sp>
      <p:pic>
        <p:nvPicPr>
          <p:cNvPr id="69" name="Google Shape;69;p14"/>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70" name="Google Shape;70;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1" name="Google Shape;71;p14"/>
          <p:cNvSpPr/>
          <p:nvPr/>
        </p:nvSpPr>
        <p:spPr>
          <a:xfrm>
            <a:off x="381550" y="723550"/>
            <a:ext cx="3895200" cy="3196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72" name="Google Shape;72;p14"/>
          <p:cNvSpPr txBox="1"/>
          <p:nvPr/>
        </p:nvSpPr>
        <p:spPr>
          <a:xfrm>
            <a:off x="425504" y="3355135"/>
            <a:ext cx="3807300" cy="6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900">
                <a:solidFill>
                  <a:srgbClr val="202122"/>
                </a:solidFill>
                <a:latin typeface="Inter"/>
                <a:ea typeface="Inter"/>
                <a:cs typeface="Inter"/>
                <a:sym typeface="Inter"/>
              </a:rPr>
              <a:t>Source: 7m wide pool known as "The Great Bath" is located at the centre of the Citadel, is made of fine baked waterproof mud bricks and a thick layer of bitumen. CC-BY-SA 3.0</a:t>
            </a:r>
            <a:endParaRPr sz="900">
              <a:solidFill>
                <a:srgbClr val="202122"/>
              </a:solidFill>
              <a:latin typeface="Inter"/>
              <a:ea typeface="Inter"/>
              <a:cs typeface="Inter"/>
              <a:sym typeface="Inter"/>
            </a:endParaRPr>
          </a:p>
        </p:txBody>
      </p:sp>
      <p:sp>
        <p:nvSpPr>
          <p:cNvPr id="73" name="Google Shape;73;p14"/>
          <p:cNvSpPr txBox="1"/>
          <p:nvPr/>
        </p:nvSpPr>
        <p:spPr>
          <a:xfrm>
            <a:off x="4481000" y="714325"/>
            <a:ext cx="2951700" cy="32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p:txBody>
      </p:sp>
      <p:sp>
        <p:nvSpPr>
          <p:cNvPr id="74" name="Google Shape;74;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75" name="Google Shape;75;p14"/>
          <p:cNvPicPr preferRelativeResize="0"/>
          <p:nvPr/>
        </p:nvPicPr>
        <p:blipFill>
          <a:blip r:embed="rId4">
            <a:alphaModFix/>
          </a:blip>
          <a:stretch>
            <a:fillRect/>
          </a:stretch>
        </p:blipFill>
        <p:spPr>
          <a:xfrm>
            <a:off x="598775" y="791751"/>
            <a:ext cx="3460752" cy="2595550"/>
          </a:xfrm>
          <a:prstGeom prst="rect">
            <a:avLst/>
          </a:prstGeom>
          <a:noFill/>
          <a:ln>
            <a:noFill/>
          </a:ln>
        </p:spPr>
      </p:pic>
      <p:graphicFrame>
        <p:nvGraphicFramePr>
          <p:cNvPr id="76" name="Google Shape;76;p14"/>
          <p:cNvGraphicFramePr/>
          <p:nvPr/>
        </p:nvGraphicFramePr>
        <p:xfrm>
          <a:off x="584600" y="4876800"/>
          <a:ext cx="3000000" cy="3000000"/>
        </p:xfrm>
        <a:graphic>
          <a:graphicData uri="http://schemas.openxmlformats.org/drawingml/2006/table">
            <a:tbl>
              <a:tblPr>
                <a:noFill/>
                <a:tableStyleId>{16426DBD-618F-4B77-98C0-5037A608E615}</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77" name="Google Shape;77;p14"/>
          <p:cNvSpPr txBox="1"/>
          <p:nvPr/>
        </p:nvSpPr>
        <p:spPr>
          <a:xfrm>
            <a:off x="469100" y="6636938"/>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this pool? What does this reveal about the cities in the Indus River Valley?</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78" name="Google Shape;78;p14"/>
          <p:cNvGraphicFramePr/>
          <p:nvPr/>
        </p:nvGraphicFramePr>
        <p:xfrm>
          <a:off x="584650" y="7207138"/>
          <a:ext cx="3000000" cy="3000000"/>
        </p:xfrm>
        <a:graphic>
          <a:graphicData uri="http://schemas.openxmlformats.org/drawingml/2006/table">
            <a:tbl>
              <a:tblPr>
                <a:noFill/>
                <a:tableStyleId>{16426DBD-618F-4B77-98C0-5037A608E615}</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79" name="Google Shape;79;p14"/>
          <p:cNvSpPr txBox="1"/>
          <p:nvPr/>
        </p:nvSpPr>
        <p:spPr>
          <a:xfrm>
            <a:off x="469050" y="4382800"/>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3" name="Shape 83"/>
        <p:cNvGrpSpPr/>
        <p:nvPr/>
      </p:nvGrpSpPr>
      <p:grpSpPr>
        <a:xfrm>
          <a:off x="0" y="0"/>
          <a:ext cx="0" cy="0"/>
          <a:chOff x="0" y="0"/>
          <a:chExt cx="0" cy="0"/>
        </a:xfrm>
      </p:grpSpPr>
      <p:sp>
        <p:nvSpPr>
          <p:cNvPr id="84" name="Google Shape;84;p1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Image Analysis: Indus River Valley</a:t>
            </a:r>
            <a:endParaRPr sz="1900">
              <a:solidFill>
                <a:schemeClr val="dk1"/>
              </a:solidFill>
              <a:latin typeface="Halant"/>
              <a:ea typeface="Halant"/>
              <a:cs typeface="Halant"/>
              <a:sym typeface="Halant"/>
            </a:endParaRPr>
          </a:p>
        </p:txBody>
      </p:sp>
      <p:pic>
        <p:nvPicPr>
          <p:cNvPr id="85" name="Google Shape;85;p15"/>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86" name="Google Shape;86;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7" name="Google Shape;87;p15"/>
          <p:cNvSpPr/>
          <p:nvPr/>
        </p:nvSpPr>
        <p:spPr>
          <a:xfrm>
            <a:off x="339750" y="675475"/>
            <a:ext cx="3564600" cy="4097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88" name="Google Shape;88;p15"/>
          <p:cNvSpPr txBox="1"/>
          <p:nvPr/>
        </p:nvSpPr>
        <p:spPr>
          <a:xfrm>
            <a:off x="379950" y="3941276"/>
            <a:ext cx="3484200" cy="99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202122"/>
                </a:solidFill>
                <a:latin typeface="Inter"/>
                <a:ea typeface="Inter"/>
                <a:cs typeface="Inter"/>
                <a:sym typeface="Inter"/>
              </a:rPr>
              <a:t>Source: Indus Priest/King Statue. The statue is 17.5 cm high and carved from steatite a.k.a. soapstone. It was found in Mohenjo-daro in 1927. It is on display in the National Museum, Karachi, Pakistan. CC-BY-SA 1.0</a:t>
            </a:r>
            <a:endParaRPr sz="1000">
              <a:solidFill>
                <a:srgbClr val="202122"/>
              </a:solidFill>
              <a:latin typeface="Inter"/>
              <a:ea typeface="Inter"/>
              <a:cs typeface="Inter"/>
              <a:sym typeface="Inter"/>
            </a:endParaRPr>
          </a:p>
        </p:txBody>
      </p:sp>
      <p:sp>
        <p:nvSpPr>
          <p:cNvPr id="89" name="Google Shape;89;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90" name="Google Shape;90;p15"/>
          <p:cNvSpPr txBox="1"/>
          <p:nvPr/>
        </p:nvSpPr>
        <p:spPr>
          <a:xfrm>
            <a:off x="4202225" y="714878"/>
            <a:ext cx="2951700" cy="409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p:txBody>
      </p:sp>
      <p:pic>
        <p:nvPicPr>
          <p:cNvPr id="91" name="Google Shape;91;p15"/>
          <p:cNvPicPr preferRelativeResize="0"/>
          <p:nvPr/>
        </p:nvPicPr>
        <p:blipFill>
          <a:blip r:embed="rId4">
            <a:alphaModFix/>
          </a:blip>
          <a:stretch>
            <a:fillRect/>
          </a:stretch>
        </p:blipFill>
        <p:spPr>
          <a:xfrm>
            <a:off x="927063" y="714863"/>
            <a:ext cx="2473574" cy="3193625"/>
          </a:xfrm>
          <a:prstGeom prst="rect">
            <a:avLst/>
          </a:prstGeom>
          <a:noFill/>
          <a:ln>
            <a:noFill/>
          </a:ln>
        </p:spPr>
      </p:pic>
      <p:sp>
        <p:nvSpPr>
          <p:cNvPr id="92" name="Google Shape;92;p15"/>
          <p:cNvSpPr txBox="1"/>
          <p:nvPr/>
        </p:nvSpPr>
        <p:spPr>
          <a:xfrm>
            <a:off x="469050" y="4926925"/>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93" name="Google Shape;93;p15"/>
          <p:cNvGraphicFramePr/>
          <p:nvPr/>
        </p:nvGraphicFramePr>
        <p:xfrm>
          <a:off x="584650" y="5347438"/>
          <a:ext cx="3000000" cy="3000000"/>
        </p:xfrm>
        <a:graphic>
          <a:graphicData uri="http://schemas.openxmlformats.org/drawingml/2006/table">
            <a:tbl>
              <a:tblPr>
                <a:noFill/>
                <a:tableStyleId>{16426DBD-618F-4B77-98C0-5037A608E615}</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94" name="Google Shape;94;p15"/>
          <p:cNvSpPr txBox="1"/>
          <p:nvPr/>
        </p:nvSpPr>
        <p:spPr>
          <a:xfrm>
            <a:off x="469100" y="6992063"/>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this statue? What does this reveal about the Indus River Valley?</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95" name="Google Shape;95;p15"/>
          <p:cNvGraphicFramePr/>
          <p:nvPr/>
        </p:nvGraphicFramePr>
        <p:xfrm>
          <a:off x="584650" y="7562263"/>
          <a:ext cx="3000000" cy="3000000"/>
        </p:xfrm>
        <a:graphic>
          <a:graphicData uri="http://schemas.openxmlformats.org/drawingml/2006/table">
            <a:tbl>
              <a:tblPr>
                <a:noFill/>
                <a:tableStyleId>{16426DBD-618F-4B77-98C0-5037A608E615}</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9" name="Shape 99"/>
        <p:cNvGrpSpPr/>
        <p:nvPr/>
      </p:nvGrpSpPr>
      <p:grpSpPr>
        <a:xfrm>
          <a:off x="0" y="0"/>
          <a:ext cx="0" cy="0"/>
          <a:chOff x="0" y="0"/>
          <a:chExt cx="0" cy="0"/>
        </a:xfrm>
      </p:grpSpPr>
      <p:sp>
        <p:nvSpPr>
          <p:cNvPr id="100" name="Google Shape;100;p1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Image Analysis: Indus River Valley</a:t>
            </a:r>
            <a:endParaRPr sz="1900">
              <a:solidFill>
                <a:schemeClr val="dk1"/>
              </a:solidFill>
              <a:latin typeface="Halant"/>
              <a:ea typeface="Halant"/>
              <a:cs typeface="Halant"/>
              <a:sym typeface="Halant"/>
            </a:endParaRPr>
          </a:p>
        </p:txBody>
      </p:sp>
      <p:pic>
        <p:nvPicPr>
          <p:cNvPr id="101" name="Google Shape;101;p16"/>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02" name="Google Shape;102;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3" name="Google Shape;103;p16"/>
          <p:cNvSpPr/>
          <p:nvPr/>
        </p:nvSpPr>
        <p:spPr>
          <a:xfrm>
            <a:off x="339750" y="996563"/>
            <a:ext cx="4173900" cy="39093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104" name="Google Shape;104;p16"/>
          <p:cNvSpPr txBox="1"/>
          <p:nvPr/>
        </p:nvSpPr>
        <p:spPr>
          <a:xfrm>
            <a:off x="452425" y="3906464"/>
            <a:ext cx="3484200" cy="99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202122"/>
                </a:solidFill>
                <a:latin typeface="Inter"/>
                <a:ea typeface="Inter"/>
                <a:cs typeface="Inter"/>
                <a:sym typeface="Inter"/>
              </a:rPr>
              <a:t>Source: Disha Kaka Boat with Direction Finding Birds, model of Mohenjo-Daro seal, 3000 BCE. Maritime Heritage Gallery, India National Museum, New Delhi. Public Domain.</a:t>
            </a:r>
            <a:endParaRPr sz="1000">
              <a:solidFill>
                <a:srgbClr val="202122"/>
              </a:solidFill>
              <a:latin typeface="Inter"/>
              <a:ea typeface="Inter"/>
              <a:cs typeface="Inter"/>
              <a:sym typeface="Inter"/>
            </a:endParaRPr>
          </a:p>
        </p:txBody>
      </p:sp>
      <p:sp>
        <p:nvSpPr>
          <p:cNvPr id="105" name="Google Shape;105;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6" name="Google Shape;106;p16"/>
          <p:cNvSpPr txBox="1"/>
          <p:nvPr/>
        </p:nvSpPr>
        <p:spPr>
          <a:xfrm>
            <a:off x="4738875" y="675475"/>
            <a:ext cx="2693700" cy="480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p:txBody>
      </p:sp>
      <p:pic>
        <p:nvPicPr>
          <p:cNvPr id="107" name="Google Shape;107;p16"/>
          <p:cNvPicPr preferRelativeResize="0"/>
          <p:nvPr/>
        </p:nvPicPr>
        <p:blipFill rotWithShape="1">
          <a:blip r:embed="rId4">
            <a:alphaModFix/>
          </a:blip>
          <a:srcRect b="0" l="2837" r="0" t="0"/>
          <a:stretch/>
        </p:blipFill>
        <p:spPr>
          <a:xfrm>
            <a:off x="452425" y="1454763"/>
            <a:ext cx="4055400" cy="2221700"/>
          </a:xfrm>
          <a:prstGeom prst="rect">
            <a:avLst/>
          </a:prstGeom>
          <a:noFill/>
          <a:ln>
            <a:noFill/>
          </a:ln>
        </p:spPr>
      </p:pic>
      <p:sp>
        <p:nvSpPr>
          <p:cNvPr id="108" name="Google Shape;108;p16"/>
          <p:cNvSpPr txBox="1"/>
          <p:nvPr/>
        </p:nvSpPr>
        <p:spPr>
          <a:xfrm>
            <a:off x="469050" y="5003125"/>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109" name="Google Shape;109;p16"/>
          <p:cNvGraphicFramePr/>
          <p:nvPr/>
        </p:nvGraphicFramePr>
        <p:xfrm>
          <a:off x="584650" y="5423638"/>
          <a:ext cx="3000000" cy="3000000"/>
        </p:xfrm>
        <a:graphic>
          <a:graphicData uri="http://schemas.openxmlformats.org/drawingml/2006/table">
            <a:tbl>
              <a:tblPr>
                <a:noFill/>
                <a:tableStyleId>{16426DBD-618F-4B77-98C0-5037A608E615}</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110" name="Google Shape;110;p16"/>
          <p:cNvSpPr txBox="1"/>
          <p:nvPr/>
        </p:nvSpPr>
        <p:spPr>
          <a:xfrm>
            <a:off x="469100" y="7068263"/>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this seal? What does this reveal about the Indus River Valley?</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111" name="Google Shape;111;p16"/>
          <p:cNvGraphicFramePr/>
          <p:nvPr/>
        </p:nvGraphicFramePr>
        <p:xfrm>
          <a:off x="584650" y="7638463"/>
          <a:ext cx="3000000" cy="3000000"/>
        </p:xfrm>
        <a:graphic>
          <a:graphicData uri="http://schemas.openxmlformats.org/drawingml/2006/table">
            <a:tbl>
              <a:tblPr>
                <a:noFill/>
                <a:tableStyleId>{16426DBD-618F-4B77-98C0-5037A608E615}</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5" name="Shape 115"/>
        <p:cNvGrpSpPr/>
        <p:nvPr/>
      </p:nvGrpSpPr>
      <p:grpSpPr>
        <a:xfrm>
          <a:off x="0" y="0"/>
          <a:ext cx="0" cy="0"/>
          <a:chOff x="0" y="0"/>
          <a:chExt cx="0" cy="0"/>
        </a:xfrm>
      </p:grpSpPr>
      <p:sp>
        <p:nvSpPr>
          <p:cNvPr id="116" name="Google Shape;116;p17"/>
          <p:cNvSpPr txBox="1"/>
          <p:nvPr/>
        </p:nvSpPr>
        <p:spPr>
          <a:xfrm>
            <a:off x="0" y="0"/>
            <a:ext cx="7772400" cy="732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800">
                <a:solidFill>
                  <a:schemeClr val="dk1"/>
                </a:solidFill>
                <a:latin typeface="Plus Jakarta Sans Medium"/>
                <a:ea typeface="Plus Jakarta Sans Medium"/>
                <a:cs typeface="Plus Jakarta Sans Medium"/>
                <a:sym typeface="Plus Jakarta Sans Medium"/>
              </a:rPr>
              <a:t>Indus River Valley Civilization</a:t>
            </a:r>
            <a:endParaRPr sz="18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117" name="Google Shape;117;p17"/>
          <p:cNvSpPr txBox="1"/>
          <p:nvPr/>
        </p:nvSpPr>
        <p:spPr>
          <a:xfrm>
            <a:off x="5582853" y="96086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18" name="Google Shape;118;p17"/>
          <p:cNvPicPr preferRelativeResize="0"/>
          <p:nvPr/>
        </p:nvPicPr>
        <p:blipFill>
          <a:blip r:embed="rId3">
            <a:alphaModFix/>
          </a:blip>
          <a:stretch>
            <a:fillRect/>
          </a:stretch>
        </p:blipFill>
        <p:spPr>
          <a:xfrm>
            <a:off x="349656" y="9546871"/>
            <a:ext cx="431174" cy="431174"/>
          </a:xfrm>
          <a:prstGeom prst="rect">
            <a:avLst/>
          </a:prstGeom>
          <a:noFill/>
          <a:ln>
            <a:noFill/>
          </a:ln>
        </p:spPr>
      </p:pic>
      <p:sp>
        <p:nvSpPr>
          <p:cNvPr id="119" name="Google Shape;119;p17"/>
          <p:cNvSpPr txBox="1"/>
          <p:nvPr/>
        </p:nvSpPr>
        <p:spPr>
          <a:xfrm>
            <a:off x="2966250" y="9608711"/>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20" name="Google Shape;120;p17"/>
          <p:cNvPicPr preferRelativeResize="0"/>
          <p:nvPr/>
        </p:nvPicPr>
        <p:blipFill>
          <a:blip r:embed="rId4">
            <a:alphaModFix/>
          </a:blip>
          <a:stretch>
            <a:fillRect/>
          </a:stretch>
        </p:blipFill>
        <p:spPr>
          <a:xfrm>
            <a:off x="216272" y="110272"/>
            <a:ext cx="1056536" cy="438114"/>
          </a:xfrm>
          <a:prstGeom prst="rect">
            <a:avLst/>
          </a:prstGeom>
          <a:noFill/>
          <a:ln>
            <a:noFill/>
          </a:ln>
        </p:spPr>
      </p:pic>
      <p:graphicFrame>
        <p:nvGraphicFramePr>
          <p:cNvPr id="121" name="Google Shape;121;p17"/>
          <p:cNvGraphicFramePr/>
          <p:nvPr/>
        </p:nvGraphicFramePr>
        <p:xfrm>
          <a:off x="458625" y="876525"/>
          <a:ext cx="3000000" cy="3000000"/>
        </p:xfrm>
        <a:graphic>
          <a:graphicData uri="http://schemas.openxmlformats.org/drawingml/2006/table">
            <a:tbl>
              <a:tblPr>
                <a:noFill/>
                <a:tableStyleId>{16426DBD-618F-4B77-98C0-5037A608E615}</a:tableStyleId>
              </a:tblPr>
              <a:tblGrid>
                <a:gridCol w="6855150"/>
              </a:tblGrid>
              <a:tr h="4503275">
                <a:tc>
                  <a:txBody>
                    <a:bodyPr/>
                    <a:lstStyle/>
                    <a:p>
                      <a:pPr indent="0" lvl="0" marL="0" rtl="0" algn="l">
                        <a:spcBef>
                          <a:spcPts val="0"/>
                        </a:spcBef>
                        <a:spcAft>
                          <a:spcPts val="0"/>
                        </a:spcAft>
                        <a:buNone/>
                      </a:pPr>
                      <a:r>
                        <a:rPr b="1" lang="en" sz="1300" u="sng">
                          <a:solidFill>
                            <a:schemeClr val="hlink"/>
                          </a:solidFill>
                          <a:latin typeface="Halant"/>
                          <a:ea typeface="Halant"/>
                          <a:cs typeface="Halant"/>
                          <a:sym typeface="Halant"/>
                          <a:hlinkClick r:id="rId5"/>
                        </a:rPr>
                        <a:t>Video Transcript:</a:t>
                      </a:r>
                      <a:r>
                        <a:rPr lang="en" sz="1300">
                          <a:latin typeface="Halant"/>
                          <a:ea typeface="Halant"/>
                          <a:cs typeface="Halant"/>
                          <a:sym typeface="Halant"/>
                        </a:rPr>
                        <a:t> Begin at 3:00, End at 5:52</a:t>
                      </a:r>
                      <a:endParaRPr sz="1300">
                        <a:latin typeface="Halant"/>
                        <a:ea typeface="Halant"/>
                        <a:cs typeface="Halant"/>
                        <a:sym typeface="Halant"/>
                      </a:endParaRPr>
                    </a:p>
                    <a:p>
                      <a:pPr indent="0" lvl="0" marL="0" marR="152400" rtl="0" algn="l">
                        <a:lnSpc>
                          <a:spcPct val="100000"/>
                        </a:lnSpc>
                        <a:spcBef>
                          <a:spcPts val="0"/>
                        </a:spcBef>
                        <a:spcAft>
                          <a:spcPts val="0"/>
                        </a:spcAft>
                        <a:buNone/>
                      </a:pPr>
                      <a:r>
                        <a:rPr lang="en" sz="1200">
                          <a:solidFill>
                            <a:schemeClr val="dk1"/>
                          </a:solidFill>
                          <a:latin typeface="Inter"/>
                          <a:ea typeface="Inter"/>
                          <a:cs typeface="Inter"/>
                          <a:sym typeface="Inter"/>
                        </a:rPr>
                        <a:t>The Indus Valley Civilization was located in the floodplain of the Indus and Saraswati rivers, and it was about the best place in the world to have an ancient civilization because the rivers flooded very reliably twice a year, which meant that it had the most available calories per acre of pretty much anywhere on the planet. We know the Indus Valley Civilization flourished a long time ago—probably around 3000 BCE. Why is that question literally hanging over my head?</a:t>
                      </a:r>
                      <a:endParaRPr sz="12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200">
                          <a:solidFill>
                            <a:schemeClr val="dk1"/>
                          </a:solidFill>
                          <a:latin typeface="Inter"/>
                          <a:ea typeface="Inter"/>
                          <a:cs typeface="Inter"/>
                          <a:sym typeface="Inter"/>
                        </a:rPr>
                        <a:t>But people of the Indus Valley were trading with Mesopotamians as early as 3500 BCE. We also know that it was the largest of the ancient civilizations. Archaeologists have discovered more than 1500 sites. So what do we know about this civilization? Let’s go to the Thought Bubble. Everything we know about the Indus Valley Civilization comes from archaeology, because while they did use written language, we don’t know how to read it, and no Rosetta Stone has thus appeared to help us learn it. I meant the other Rosetta Stone, Thought Bubble—yeah. Although, come to think of it, either would be acceptable.</a:t>
                      </a:r>
                      <a:endParaRPr sz="12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200">
                          <a:solidFill>
                            <a:schemeClr val="dk1"/>
                          </a:solidFill>
                          <a:latin typeface="Inter"/>
                          <a:ea typeface="Inter"/>
                          <a:cs typeface="Inter"/>
                          <a:sym typeface="Inter"/>
                        </a:rPr>
                        <a:t>So here’s what we know: they had amazing cities. Harappa and Mohenjo Daro are the best known, with dense, multi-story homes constructed out of uniformly sized bricks along perpendicular streets. I mean, this wasn’t some ancient world version of Houston—more like Chicago. This means they must have had some form of government and zoning, but we don’t know what gave this government its authority. Cities were oriented to catch the wind and provide a natural form of air conditioning. And they were clean. Most homes were connected to a centralized drainage system that used gravity to carry waste and water out of the city in big sewer ditches that ran under the main avenues—a plumbing system that would have been the envy of many 18th-century European cities.</a:t>
                      </a:r>
                      <a:endParaRPr sz="12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200">
                          <a:solidFill>
                            <a:schemeClr val="dk1"/>
                          </a:solidFill>
                          <a:latin typeface="Inter"/>
                          <a:ea typeface="Inter"/>
                          <a:cs typeface="Inter"/>
                          <a:sym typeface="Inter"/>
                        </a:rPr>
                        <a:t>Also, in Mohenjo Daro, the largest public building was not a temple or a palace, but a public bath, which historians call the Great Bath. We don’t know what the Great Bath was used for, but since later Indian culture placed a huge emphasis on ritual purity—which is the basis for the caste system—some historians have speculated that the bath might have been like a giant baptismal pool. Also, they traded. One of the coolest things that the Indus Valley Civilization produced were seals used as identification markers on goods and clay tablets. These seals contained the writing that we still can’t decipher, and a number of fantastic designs, many featuring animals and monsters. One of the most famous and frightening is of a man with what looks like water buffalo horns on his head, sitting cross-legged between a tiger and a bull. We don’t know what’s really going on here, but it’s safe to say that this was a powerful dude, because he seems to be able to control the tiger.</a:t>
                      </a:r>
                      <a:endParaRPr sz="12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200">
                          <a:solidFill>
                            <a:schemeClr val="dk1"/>
                          </a:solidFill>
                          <a:latin typeface="Inter"/>
                          <a:ea typeface="Inter"/>
                          <a:cs typeface="Inter"/>
                          <a:sym typeface="Inter"/>
                        </a:rPr>
                        <a:t>How do these seals let us know that they traded? Well, because we found them in Mesopotamia, not the Indus Valley. Plus, archaeologists have found stuff like bronze in the Indus Valley that is not native to the region. So what did they trade? Cotton cloth—still such a fascinating export, incidentally, that it will be the subject of the 40th and final video in this very series. But here’s the most amazing thing about the Indus Valley people: they were peaceful. Despite archaeologists finding 1500 sites, they have found very little evidence of warfare—almost no weapons.</a:t>
                      </a:r>
                      <a:endParaRPr sz="1200">
                        <a:solidFill>
                          <a:schemeClr val="dk1"/>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5" name="Shape 125"/>
        <p:cNvGrpSpPr/>
        <p:nvPr/>
      </p:nvGrpSpPr>
      <p:grpSpPr>
        <a:xfrm>
          <a:off x="0" y="0"/>
          <a:ext cx="0" cy="0"/>
          <a:chOff x="0" y="0"/>
          <a:chExt cx="0" cy="0"/>
        </a:xfrm>
      </p:grpSpPr>
      <p:sp>
        <p:nvSpPr>
          <p:cNvPr id="126" name="Google Shape;126;p18"/>
          <p:cNvSpPr txBox="1"/>
          <p:nvPr/>
        </p:nvSpPr>
        <p:spPr>
          <a:xfrm>
            <a:off x="0" y="0"/>
            <a:ext cx="7772400" cy="732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800">
                <a:solidFill>
                  <a:schemeClr val="dk1"/>
                </a:solidFill>
                <a:latin typeface="Plus Jakarta Sans Medium"/>
                <a:ea typeface="Plus Jakarta Sans Medium"/>
                <a:cs typeface="Plus Jakarta Sans Medium"/>
                <a:sym typeface="Plus Jakarta Sans Medium"/>
              </a:rPr>
              <a:t>Crash Course Video Questions</a:t>
            </a:r>
            <a:endParaRPr sz="18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127" name="Google Shape;127;p18"/>
          <p:cNvSpPr txBox="1"/>
          <p:nvPr/>
        </p:nvSpPr>
        <p:spPr>
          <a:xfrm>
            <a:off x="5582853" y="96086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28" name="Google Shape;128;p18"/>
          <p:cNvPicPr preferRelativeResize="0"/>
          <p:nvPr/>
        </p:nvPicPr>
        <p:blipFill>
          <a:blip r:embed="rId3">
            <a:alphaModFix/>
          </a:blip>
          <a:stretch>
            <a:fillRect/>
          </a:stretch>
        </p:blipFill>
        <p:spPr>
          <a:xfrm>
            <a:off x="349656" y="9546871"/>
            <a:ext cx="431174" cy="431174"/>
          </a:xfrm>
          <a:prstGeom prst="rect">
            <a:avLst/>
          </a:prstGeom>
          <a:noFill/>
          <a:ln>
            <a:noFill/>
          </a:ln>
        </p:spPr>
      </p:pic>
      <p:sp>
        <p:nvSpPr>
          <p:cNvPr id="129" name="Google Shape;129;p18"/>
          <p:cNvSpPr txBox="1"/>
          <p:nvPr/>
        </p:nvSpPr>
        <p:spPr>
          <a:xfrm>
            <a:off x="2966250" y="9608711"/>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0" name="Google Shape;130;p18"/>
          <p:cNvPicPr preferRelativeResize="0"/>
          <p:nvPr/>
        </p:nvPicPr>
        <p:blipFill>
          <a:blip r:embed="rId4">
            <a:alphaModFix/>
          </a:blip>
          <a:stretch>
            <a:fillRect/>
          </a:stretch>
        </p:blipFill>
        <p:spPr>
          <a:xfrm>
            <a:off x="216272" y="110272"/>
            <a:ext cx="1056536" cy="438114"/>
          </a:xfrm>
          <a:prstGeom prst="rect">
            <a:avLst/>
          </a:prstGeom>
          <a:noFill/>
          <a:ln>
            <a:noFill/>
          </a:ln>
        </p:spPr>
      </p:pic>
      <p:graphicFrame>
        <p:nvGraphicFramePr>
          <p:cNvPr id="131" name="Google Shape;131;p18"/>
          <p:cNvGraphicFramePr/>
          <p:nvPr/>
        </p:nvGraphicFramePr>
        <p:xfrm>
          <a:off x="315750" y="871050"/>
          <a:ext cx="3000000" cy="3000000"/>
        </p:xfrm>
        <a:graphic>
          <a:graphicData uri="http://schemas.openxmlformats.org/drawingml/2006/table">
            <a:tbl>
              <a:tblPr>
                <a:noFill/>
                <a:tableStyleId>{16426DBD-618F-4B77-98C0-5037A608E615}</a:tableStyleId>
              </a:tblPr>
              <a:tblGrid>
                <a:gridCol w="7140900"/>
              </a:tblGrid>
              <a:tr h="438100">
                <a:tc>
                  <a:txBody>
                    <a:bodyPr/>
                    <a:lstStyle/>
                    <a:p>
                      <a:pPr indent="0" lvl="0" marL="0" marR="152400" rtl="0" algn="l">
                        <a:lnSpc>
                          <a:spcPct val="100000"/>
                        </a:lnSpc>
                        <a:spcBef>
                          <a:spcPts val="0"/>
                        </a:spcBef>
                        <a:spcAft>
                          <a:spcPts val="0"/>
                        </a:spcAft>
                        <a:buNone/>
                      </a:pPr>
                      <a:r>
                        <a:rPr b="1" lang="en" sz="1300">
                          <a:solidFill>
                            <a:schemeClr val="dk1"/>
                          </a:solidFill>
                          <a:latin typeface="Halant"/>
                          <a:ea typeface="Halant"/>
                          <a:cs typeface="Halant"/>
                          <a:sym typeface="Halant"/>
                        </a:rPr>
                        <a:t>Directions: </a:t>
                      </a:r>
                      <a:r>
                        <a:rPr lang="en" sz="1300">
                          <a:solidFill>
                            <a:schemeClr val="dk1"/>
                          </a:solidFill>
                          <a:latin typeface="Halant"/>
                          <a:ea typeface="Halant"/>
                          <a:cs typeface="Halant"/>
                          <a:sym typeface="Halant"/>
                        </a:rPr>
                        <a:t>Answer the following questions based on the video </a:t>
                      </a:r>
                      <a:endParaRPr sz="1200">
                        <a:solidFill>
                          <a:schemeClr val="dk1"/>
                        </a:solidFill>
                        <a:latin typeface="Inter"/>
                        <a:ea typeface="Inter"/>
                        <a:cs typeface="Inter"/>
                        <a:sym typeface="Inte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132" name="Google Shape;132;p18"/>
          <p:cNvSpPr txBox="1"/>
          <p:nvPr/>
        </p:nvSpPr>
        <p:spPr>
          <a:xfrm>
            <a:off x="414200" y="1271800"/>
            <a:ext cx="6817800" cy="54480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Why was the location of the Indus Valley Civilization ideal for early settlement and agriculture?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features of cities like Harappa and Mohenjo Daro suggest the Indus Valley had an organized government?</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might the purpose of the Great Bath suggest about the beliefs or values of the Indus Valley people?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do the seals found in the Indus Valley tell us about their trade and communication with other places?</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133" name="Google Shape;133;p18"/>
          <p:cNvGraphicFramePr/>
          <p:nvPr/>
        </p:nvGraphicFramePr>
        <p:xfrm>
          <a:off x="414200" y="6838388"/>
          <a:ext cx="3000000" cy="3000000"/>
        </p:xfrm>
        <a:graphic>
          <a:graphicData uri="http://schemas.openxmlformats.org/drawingml/2006/table">
            <a:tbl>
              <a:tblPr>
                <a:noFill/>
                <a:tableStyleId>{16426DBD-618F-4B77-98C0-5037A608E615}</a:tableStyleId>
              </a:tblPr>
              <a:tblGrid>
                <a:gridCol w="3504275"/>
                <a:gridCol w="3504275"/>
              </a:tblGrid>
              <a:tr h="417325">
                <a:tc gridSpan="2">
                  <a:txBody>
                    <a:bodyPr/>
                    <a:lstStyle/>
                    <a:p>
                      <a:pPr indent="0" lvl="0" marL="0" rtl="0" algn="ctr">
                        <a:spcBef>
                          <a:spcPts val="0"/>
                        </a:spcBef>
                        <a:spcAft>
                          <a:spcPts val="0"/>
                        </a:spcAft>
                        <a:buNone/>
                      </a:pPr>
                      <a:r>
                        <a:rPr b="1" lang="en" sz="1200">
                          <a:latin typeface="Inter"/>
                          <a:ea typeface="Inter"/>
                          <a:cs typeface="Inter"/>
                          <a:sym typeface="Inter"/>
                        </a:rPr>
                        <a:t>How is the Indus Valley Civilization similar to and different from other civilizations you’ve studied so far?</a:t>
                      </a:r>
                      <a:endParaRPr b="1" sz="1200">
                        <a:latin typeface="Inter"/>
                        <a:ea typeface="Inter"/>
                        <a:cs typeface="Inter"/>
                        <a:sym typeface="Inter"/>
                      </a:endParaRPr>
                    </a:p>
                  </a:txBody>
                  <a:tcPr marT="91425" marB="91425" marR="91425" marL="91425">
                    <a:solidFill>
                      <a:schemeClr val="lt2"/>
                    </a:solidFill>
                  </a:tcPr>
                </a:tc>
                <a:tc hMerge="1"/>
              </a:tr>
              <a:tr h="289825">
                <a:tc>
                  <a:txBody>
                    <a:bodyPr/>
                    <a:lstStyle/>
                    <a:p>
                      <a:pPr indent="0" lvl="0" marL="0" rtl="0" algn="ctr">
                        <a:spcBef>
                          <a:spcPts val="0"/>
                        </a:spcBef>
                        <a:spcAft>
                          <a:spcPts val="0"/>
                        </a:spcAft>
                        <a:buNone/>
                      </a:pPr>
                      <a:r>
                        <a:rPr lang="en" sz="1200">
                          <a:latin typeface="Inter"/>
                          <a:ea typeface="Inter"/>
                          <a:cs typeface="Inter"/>
                          <a:sym typeface="Inter"/>
                        </a:rPr>
                        <a:t>Similarities (name at least 3)</a:t>
                      </a:r>
                      <a:endParaRPr sz="1200">
                        <a:latin typeface="Inter"/>
                        <a:ea typeface="Inter"/>
                        <a:cs typeface="Inter"/>
                        <a:sym typeface="Inter"/>
                      </a:endParaRPr>
                    </a:p>
                  </a:txBody>
                  <a:tcPr marT="91425" marB="91425" marR="91425" marL="91425">
                    <a:solidFill>
                      <a:schemeClr val="lt2"/>
                    </a:solidFill>
                  </a:tcPr>
                </a:tc>
                <a:tc>
                  <a:txBody>
                    <a:bodyPr/>
                    <a:lstStyle/>
                    <a:p>
                      <a:pPr indent="0" lvl="0" marL="0" rtl="0" algn="ctr">
                        <a:spcBef>
                          <a:spcPts val="0"/>
                        </a:spcBef>
                        <a:spcAft>
                          <a:spcPts val="0"/>
                        </a:spcAft>
                        <a:buNone/>
                      </a:pPr>
                      <a:r>
                        <a:rPr lang="en" sz="1200">
                          <a:latin typeface="Inter"/>
                          <a:ea typeface="Inter"/>
                          <a:cs typeface="Inter"/>
                          <a:sym typeface="Inter"/>
                        </a:rPr>
                        <a:t>Differences </a:t>
                      </a:r>
                      <a:r>
                        <a:rPr lang="en" sz="1200">
                          <a:solidFill>
                            <a:schemeClr val="dk1"/>
                          </a:solidFill>
                          <a:latin typeface="Inter"/>
                          <a:ea typeface="Inter"/>
                          <a:cs typeface="Inter"/>
                          <a:sym typeface="Inter"/>
                        </a:rPr>
                        <a:t>( name at least 2)</a:t>
                      </a:r>
                      <a:endParaRPr sz="1200">
                        <a:latin typeface="Inter"/>
                        <a:ea typeface="Inter"/>
                        <a:cs typeface="Inter"/>
                        <a:sym typeface="Inter"/>
                      </a:endParaRPr>
                    </a:p>
                  </a:txBody>
                  <a:tcPr marT="91425" marB="91425" marR="91425" marL="91425">
                    <a:solidFill>
                      <a:schemeClr val="lt2"/>
                    </a:solidFill>
                  </a:tcPr>
                </a:tc>
              </a:tr>
              <a:tr h="1437525">
                <a:tc>
                  <a:txBody>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