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D220E53-A25C-4114-841B-CF2008BF6F13}">
  <a:tblStyle styleId="{2D220E53-A25C-4114-841B-CF2008BF6F1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dfac97328_0_6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dfac97328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6818910a9c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6818910a9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50d2f50054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50d2f5005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3atH08bC-MjIfTco42227FPiD6vx2WPuwGduGz0DXcU/view" TargetMode="External"/><Relationship Id="rId10" Type="http://schemas.openxmlformats.org/officeDocument/2006/relationships/hyperlink" Target="https://docs.google.com/presentation/d/1eVNkBZdALZd240FquyQ3XOM0p5sOZtBYev7w9TARQb0/view" TargetMode="External"/><Relationship Id="rId13" Type="http://schemas.openxmlformats.org/officeDocument/2006/relationships/hyperlink" Target="https://docs.google.com/presentation/d/1sBaeEwKJo5WabGLj5kNJqyEDHztoFwkFZBbLxiCsMWg/view" TargetMode="External"/><Relationship Id="rId12" Type="http://schemas.openxmlformats.org/officeDocument/2006/relationships/hyperlink" Target="https://docs.google.com/presentation/d/1_EAtKvO-LV_aGJTZBbt71xefiodUGo0Q5c8As7ZJd94/view" TargetMode="External"/><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9" Type="http://schemas.openxmlformats.org/officeDocument/2006/relationships/hyperlink" Target="https://docs.google.com/presentation/d/1e8igKQ4fSIF3vu3nVWgUAwT2vHvchFvG_At288GlwK8/view" TargetMode="External"/><Relationship Id="rId14" Type="http://schemas.openxmlformats.org/officeDocument/2006/relationships/hyperlink" Target="https://www.worldhistory.org/uploads/images/17844.png?v=1737009437-1695055322" TargetMode="External"/><Relationship Id="rId5" Type="http://schemas.openxmlformats.org/officeDocument/2006/relationships/hyperlink" Target="https://docs.google.com/presentation/d/1_EAtKvO-LV_aGJTZBbt71xefiodUGo0Q5c8As7ZJd94/view" TargetMode="External"/><Relationship Id="rId6" Type="http://schemas.openxmlformats.org/officeDocument/2006/relationships/hyperlink" Target="https://docs.google.com/presentation/d/1CC78tVziPKSqcQGhbbDc-9YiHUDJVPhS-Y-NTRUPT7s/view" TargetMode="External"/><Relationship Id="rId7" Type="http://schemas.openxmlformats.org/officeDocument/2006/relationships/hyperlink" Target="https://docs.google.com/presentation/d/1CC78tVziPKSqcQGhbbDc-9YiHUDJVPhS-Y-NTRUPT7s/view" TargetMode="External"/><Relationship Id="rId8" Type="http://schemas.openxmlformats.org/officeDocument/2006/relationships/hyperlink" Target="https://docs.google.com/presentation/d/1VdRnjaNC9F6x1CjDgNOWzhVSeycq-50ujZnj9XLLNOc/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docs.google.com/presentation/d/1CC78tVziPKSqcQGhbbDc-9YiHUDJVPhS-Y-NTRUPT7s/view" TargetMode="External"/><Relationship Id="rId6" Type="http://schemas.openxmlformats.org/officeDocument/2006/relationships/hyperlink" Target="https://docs.google.com/presentation/d/1VdRnjaNC9F6x1CjDgNOWzhVSeycq-50ujZnj9XLLNOc/view" TargetMode="External"/><Relationship Id="rId7" Type="http://schemas.openxmlformats.org/officeDocument/2006/relationships/hyperlink" Target="https://docs.google.com/presentation/d/13atH08bC-MjIfTco42227FPiD6vx2WPuwGduGz0DXcU/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00" name="Google Shape;100;p2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01" name="Google Shape;101;p2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5863" y="582125"/>
          <a:ext cx="3000000" cy="3000000"/>
        </p:xfrm>
        <a:graphic>
          <a:graphicData uri="http://schemas.openxmlformats.org/drawingml/2006/table">
            <a:tbl>
              <a:tblPr>
                <a:noFill/>
                <a:tableStyleId>{2D220E53-A25C-4114-841B-CF2008BF6F13}</a:tableStyleId>
              </a:tblPr>
              <a:tblGrid>
                <a:gridCol w="1633350"/>
                <a:gridCol w="4045800"/>
                <a:gridCol w="3669725"/>
              </a:tblGrid>
              <a:tr h="2406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11: The Olmecs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65825">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 competing theories about the disappearance of the Olmecs reveal the strengths and limits of historical evidence?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6210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Evaluating Evidence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Evaluating Arguments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2420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The Olmecs </a:t>
                      </a:r>
                      <a:r>
                        <a:rPr lang="en" sz="1200" u="sng">
                          <a:solidFill>
                            <a:schemeClr val="hlink"/>
                          </a:solidFill>
                          <a:latin typeface="Inter"/>
                          <a:ea typeface="Inter"/>
                          <a:cs typeface="Inter"/>
                          <a:sym typeface="Inter"/>
                          <a:hlinkClick r:id="rId7"/>
                        </a:rPr>
                        <a:t>Presentation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The Olmecs Student Worksheet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Do First Options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Access to Inquiry Journal (Already handed out in Lesson 1)</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Printed Student Handouts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1"/>
                        </a:rPr>
                        <a:t>The Olmec Civilization Case Files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655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Theory</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Evaluate the Claim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931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2"/>
                        </a:rPr>
                        <a:t>“Do First”</a:t>
                      </a:r>
                      <a:r>
                        <a:rPr lang="en" sz="1200">
                          <a:latin typeface="Inter"/>
                          <a:ea typeface="Inter"/>
                          <a:cs typeface="Inter"/>
                          <a:sym typeface="Inter"/>
                        </a:rPr>
                        <a: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310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time to preview the supporting questions for Topic 3 in their </a:t>
                      </a:r>
                      <a:r>
                        <a:rPr lang="en" sz="1200" u="sng">
                          <a:solidFill>
                            <a:schemeClr val="accent5"/>
                          </a:solidFill>
                          <a:latin typeface="Inter"/>
                          <a:ea typeface="Inter"/>
                          <a:cs typeface="Inter"/>
                          <a:sym typeface="Inter"/>
                          <a:hlinkClick r:id="rId13">
                            <a:extLst>
                              <a:ext uri="{A12FA001-AC4F-418D-AE19-62706E023703}">
                                <ahyp:hlinkClr val="tx"/>
                              </a:ext>
                            </a:extLst>
                          </a:hlinkClick>
                        </a:rPr>
                        <a:t>Unit 3 Inquiry Journals</a:t>
                      </a:r>
                      <a:r>
                        <a:rPr lang="en" sz="1200">
                          <a:solidFill>
                            <a:schemeClr val="dk1"/>
                          </a:solidFill>
                          <a:latin typeface="Inter"/>
                          <a:ea typeface="Inter"/>
                          <a:cs typeface="Inter"/>
                          <a:sym typeface="Inter"/>
                        </a:rPr>
                        <a: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931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the Unit 3 Inquiry Journal</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Guide students through Unit 3 - Topic 3:  Supporting Questions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Revisit this </a:t>
                      </a:r>
                      <a:r>
                        <a:rPr lang="en" sz="1200" u="sng">
                          <a:solidFill>
                            <a:srgbClr val="0097A7"/>
                          </a:solidFill>
                          <a:latin typeface="Inter"/>
                          <a:ea typeface="Inter"/>
                          <a:cs typeface="Inter"/>
                          <a:sym typeface="Inter"/>
                          <a:hlinkClick r:id="rId14">
                            <a:extLst>
                              <a:ext uri="{A12FA001-AC4F-418D-AE19-62706E023703}">
                                <ahyp:hlinkClr val="tx"/>
                              </a:ext>
                            </a:extLst>
                          </a:hlinkClick>
                        </a:rPr>
                        <a:t>map</a:t>
                      </a:r>
                      <a:r>
                        <a:rPr lang="en" sz="1200">
                          <a:latin typeface="Inter"/>
                          <a:ea typeface="Inter"/>
                          <a:cs typeface="Inter"/>
                          <a:sym typeface="Inter"/>
                        </a:rPr>
                        <a:t> to locate the Olmec civilization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Fill out the “K” and “W” for each of the supporting questions for Unit 3- Topic 3: Mesoamerican Civilizations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4" name="Google Shape;104;p2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105" name="Google Shape;105;p2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11" name="Google Shape;111;p2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12" name="Google Shape;112;p2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279838" y="582125"/>
          <a:ext cx="3000000" cy="3000000"/>
        </p:xfrm>
        <a:graphic>
          <a:graphicData uri="http://schemas.openxmlformats.org/drawingml/2006/table">
            <a:tbl>
              <a:tblPr>
                <a:noFill/>
                <a:tableStyleId>{2D220E53-A25C-4114-841B-CF2008BF6F13}</a:tableStyleId>
              </a:tblPr>
              <a:tblGrid>
                <a:gridCol w="1673200"/>
                <a:gridCol w="4057350"/>
                <a:gridCol w="3702950"/>
              </a:tblGrid>
              <a:tr h="3369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11: The Olmecs</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7025">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take on the role of historical detectives to investigate the mysterious disappearance of the Olmec civilization. Working in groups of 3-4, students will first read a background text on the Olmec and answer comprehension questions to build context about their society, culture, and achievements. Next, they will analyze several leading theories about the Olmec collapse. Students will take notes on their “Crime Report”. If desired, use </a:t>
                      </a:r>
                      <a:r>
                        <a:rPr lang="en" sz="1200" u="sng">
                          <a:solidFill>
                            <a:schemeClr val="hlink"/>
                          </a:solidFill>
                          <a:latin typeface="Inter"/>
                          <a:ea typeface="Inter"/>
                          <a:cs typeface="Inter"/>
                          <a:sym typeface="Inter"/>
                          <a:hlinkClick r:id="rId5"/>
                        </a:rPr>
                        <a:t>The Olmecs Presentation</a:t>
                      </a:r>
                      <a:r>
                        <a:rPr lang="en" sz="1200">
                          <a:solidFill>
                            <a:schemeClr val="dk1"/>
                          </a:solidFill>
                          <a:latin typeface="Inter"/>
                          <a:ea typeface="Inter"/>
                          <a:cs typeface="Inter"/>
                          <a:sym typeface="Inter"/>
                        </a:rPr>
                        <a:t> to guide the process.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1029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 </a:t>
                      </a:r>
                      <a:r>
                        <a:rPr lang="en" sz="1200">
                          <a:solidFill>
                            <a:schemeClr val="dk1"/>
                          </a:solidFill>
                          <a:latin typeface="Inter"/>
                          <a:ea typeface="Inter"/>
                          <a:cs typeface="Inter"/>
                          <a:sym typeface="Inter"/>
                        </a:rPr>
                        <a:t>student</a:t>
                      </a:r>
                      <a:r>
                        <a:rPr lang="en" sz="1200">
                          <a:solidFill>
                            <a:schemeClr val="dk1"/>
                          </a:solidFill>
                          <a:latin typeface="Inter"/>
                          <a:ea typeface="Inter"/>
                          <a:cs typeface="Inter"/>
                          <a:sym typeface="Inter"/>
                        </a:rPr>
                        <a:t> grouping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Distribute the </a:t>
                      </a:r>
                      <a:r>
                        <a:rPr lang="en" sz="1200" u="sng">
                          <a:solidFill>
                            <a:schemeClr val="hlink"/>
                          </a:solidFill>
                          <a:latin typeface="Inter"/>
                          <a:ea typeface="Inter"/>
                          <a:cs typeface="Inter"/>
                          <a:sym typeface="Inter"/>
                          <a:hlinkClick r:id="rId6"/>
                        </a:rPr>
                        <a:t>student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instructions and set expectations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Distribute multiple copies of </a:t>
                      </a:r>
                      <a:r>
                        <a:rPr lang="en" sz="1200" u="sng">
                          <a:solidFill>
                            <a:schemeClr val="hlink"/>
                          </a:solidFill>
                          <a:latin typeface="Inter"/>
                          <a:ea typeface="Inter"/>
                          <a:cs typeface="Inter"/>
                          <a:sym typeface="Inter"/>
                          <a:hlinkClick r:id="rId7"/>
                        </a:rPr>
                        <a:t>The Olmec Civilization Case Files</a:t>
                      </a:r>
                      <a:r>
                        <a:rPr lang="en" sz="1200">
                          <a:solidFill>
                            <a:schemeClr val="dk1"/>
                          </a:solidFill>
                          <a:latin typeface="Inter"/>
                          <a:ea typeface="Inter"/>
                          <a:cs typeface="Inter"/>
                          <a:sym typeface="Inter"/>
                        </a:rPr>
                        <a:t> to each group</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complete pages 2 and 3 of their Crime Report (student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Track timing, monitor student progress, and provide feedback as needed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With group, </a:t>
                      </a:r>
                      <a:r>
                        <a:rPr lang="en" sz="1200">
                          <a:solidFill>
                            <a:schemeClr val="dk1"/>
                          </a:solidFill>
                          <a:latin typeface="Inter"/>
                          <a:ea typeface="Inter"/>
                          <a:cs typeface="Inter"/>
                          <a:sym typeface="Inter"/>
                        </a:rPr>
                        <a:t>read the background text on the Olmec civilization and complete page 2 of the student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With group, analyze the four leading theories about the Olmec collapse and complete page 3 of the student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Seek feedback from teacher and ask clarifying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32975">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Using the slides 5-7 from the presentation, guide students through a Four Corners activity. This activity challenges students to evaluate those theories critically, weigh the evidence, and practice historical reasoning.</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Note:</a:t>
                      </a:r>
                      <a:r>
                        <a:rPr lang="en" sz="1200">
                          <a:solidFill>
                            <a:schemeClr val="dk1"/>
                          </a:solidFill>
                          <a:latin typeface="Inter"/>
                          <a:ea typeface="Inter"/>
                          <a:cs typeface="Inter"/>
                          <a:sym typeface="Inter"/>
                        </a:rPr>
                        <a:t> Before releasing to the Exit Ticket, remind students that theories are not proven facts—they are well-informed ideas developed by historians to explain events when there is no conclusive evidence. The purpose of this lesson is not to find a "right" answer, but to help students understand how historians use limited sources—like artifacts, ruins, and environmental clues—to develop and support historical theories.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801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move toward the corner with the theory they agree with and discuss the questions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find a partner from a different corner and discuss the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Move to corner and discuss the questions with their like-minded peers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Discuss the questions with someone from a different corner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5" name="Google Shape;115;p2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116" name="Google Shape;116;p2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0" name="Shape 120"/>
        <p:cNvGrpSpPr/>
        <p:nvPr/>
      </p:nvGrpSpPr>
      <p:grpSpPr>
        <a:xfrm>
          <a:off x="0" y="0"/>
          <a:ext cx="0" cy="0"/>
          <a:chOff x="0" y="0"/>
          <a:chExt cx="0" cy="0"/>
        </a:xfrm>
      </p:grpSpPr>
      <p:pic>
        <p:nvPicPr>
          <p:cNvPr id="121" name="Google Shape;121;p27"/>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22" name="Google Shape;122;p27"/>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23" name="Google Shape;123;p27"/>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5" name="Google Shape;125;p27"/>
          <p:cNvGraphicFramePr/>
          <p:nvPr/>
        </p:nvGraphicFramePr>
        <p:xfrm>
          <a:off x="279838" y="582125"/>
          <a:ext cx="3000000" cy="3000000"/>
        </p:xfrm>
        <a:graphic>
          <a:graphicData uri="http://schemas.openxmlformats.org/drawingml/2006/table">
            <a:tbl>
              <a:tblPr>
                <a:noFill/>
                <a:tableStyleId>{2D220E53-A25C-4114-841B-CF2008BF6F13}</a:tableStyleId>
              </a:tblPr>
              <a:tblGrid>
                <a:gridCol w="1673200"/>
                <a:gridCol w="4057350"/>
                <a:gridCol w="3702950"/>
              </a:tblGrid>
              <a:tr h="1188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11: The Olmecs </a:t>
                      </a:r>
                      <a:r>
                        <a:rPr b="1" lang="en" sz="1300">
                          <a:solidFill>
                            <a:schemeClr val="dk1"/>
                          </a:solidFill>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6955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conclude the lesson with an application back to the skill of Evaluating Arguments by completing the Evaluating Arguments Graphic Organizer. This can be done individually, with a partner, or in a small group.</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281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page 4</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Review C.L.A.I.M. </a:t>
                      </a:r>
                      <a:r>
                        <a:rPr lang="en" sz="1200">
                          <a:latin typeface="Inter"/>
                          <a:ea typeface="Inter"/>
                          <a:cs typeface="Inter"/>
                          <a:sym typeface="Inter"/>
                        </a:rPr>
                        <a:t>acronym</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behavior and academic expectations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Complete the </a:t>
                      </a:r>
                      <a:r>
                        <a:rPr lang="en" sz="1200">
                          <a:solidFill>
                            <a:schemeClr val="dk1"/>
                          </a:solidFill>
                          <a:latin typeface="Inter"/>
                          <a:ea typeface="Inter"/>
                          <a:cs typeface="Inter"/>
                          <a:sym typeface="Inter"/>
                        </a:rPr>
                        <a:t>Evaluating Arguments Graphic Organizer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07725">
                <a:tc>
                  <a:txBody>
                    <a:bodyPr/>
                    <a:lstStyle/>
                    <a:p>
                      <a:pPr indent="0" lvl="0" marL="0" rtl="0" algn="l">
                        <a:spcBef>
                          <a:spcPts val="0"/>
                        </a:spcBef>
                        <a:spcAft>
                          <a:spcPts val="0"/>
                        </a:spcAft>
                        <a:buClr>
                          <a:srgbClr val="000000"/>
                        </a:buClr>
                        <a:buSzPts val="1100"/>
                        <a:buFont typeface="Arial"/>
                        <a:buNone/>
                      </a:pPr>
                      <a:r>
                        <a:rPr b="1" lang="en" sz="1300">
                          <a:solidFill>
                            <a:srgbClr val="000000"/>
                          </a:solidFill>
                          <a:latin typeface="Inter"/>
                          <a:ea typeface="Inter"/>
                          <a:cs typeface="Inter"/>
                          <a:sym typeface="Inter"/>
                        </a:rPr>
                        <a:t>STANDARD(S)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1.15 Analyze the role of agricultural, technological and cultural innovations in the emergence and maintenance of early complex societies between 10,000 BCE and 500 BCE.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1.17 Analyze how early religions and belief systems shaped the political, legal, economic and social structure of states in Africa, Asia and the Americas between 10,000 BCE and 500 BCE.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1.19 Analyze archeological and primary source materials to make a claim about daily life for different individuals within Africa, Asia, and the Americas between 10,000 BCE and 500 BCE.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1.20 Compare and contrast the reasons for the decline of complex agrarian societies in Asia, Africa and the Americas between 10,000 BCE and 500 BCE.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bl>
          </a:graphicData>
        </a:graphic>
      </p:graphicFrame>
      <p:sp>
        <p:nvSpPr>
          <p:cNvPr id="126" name="Google Shape;126;p27"/>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Seeds of Civilization</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127" name="Google Shape;127;p27"/>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