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Lst>
  <p:sldSz cy="10058400" cx="7772400"/>
  <p:notesSz cx="6858000" cy="9144000"/>
  <p:embeddedFontLst>
    <p:embeddedFont>
      <p:font typeface="Halant"/>
      <p:regular r:id="rId17"/>
      <p:bold r:id="rId18"/>
    </p:embeddedFont>
    <p:embeddedFont>
      <p:font typeface="Inter SemiBold"/>
      <p:regular r:id="rId19"/>
      <p:bold r:id="rId20"/>
      <p:italic r:id="rId21"/>
      <p:boldItalic r:id="rId22"/>
    </p:embeddedFont>
    <p:embeddedFont>
      <p:font typeface="Inter"/>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1184442-45D0-4EB5-9761-8B4BD8776BBD}">
  <a:tblStyle styleId="{41184442-45D0-4EB5-9761-8B4BD8776BB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fntdata"/><Relationship Id="rId22" Type="http://schemas.openxmlformats.org/officeDocument/2006/relationships/font" Target="fonts/InterSemiBold-boldItalic.fntdata"/><Relationship Id="rId21" Type="http://schemas.openxmlformats.org/officeDocument/2006/relationships/font" Target="fonts/InterSemiBold-italic.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boldItalic.fntdata"/><Relationship Id="rId25" Type="http://schemas.openxmlformats.org/officeDocument/2006/relationships/font" Target="fonts/Inter-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PlusJakartaSansMedium-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regular.fntdata"/><Relationship Id="rId16" Type="http://schemas.openxmlformats.org/officeDocument/2006/relationships/slide" Target="slides/slide9.xml"/><Relationship Id="rId19" Type="http://schemas.openxmlformats.org/officeDocument/2006/relationships/font" Target="fonts/InterSemiBold-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a99b73c18_0_9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a99b73c18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453ea0503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453ea0503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7b28dc2442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7b28dc2442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762fbecbb2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762fbecbb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7659b26639_0_1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37659b26639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7659b26639_0_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7659b26639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7659b26639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7659b26639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37659b26639_0_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37659b26639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7659b26639_0_1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7659b26639_0_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3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4107540" y="2253729"/>
            <a:ext cx="3399900" cy="6681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6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4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5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3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200" cy="7695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hyperlink" Target="https://whc.unesco.org/en/list/1269/" TargetMode="External"/><Relationship Id="rId5"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hyperlink" Target="https://whc.unesco.org/en/list/1269/gallery/&amp;index=13&amp;maxrows=12" TargetMode="External"/><Relationship Id="rId5" Type="http://schemas.openxmlformats.org/officeDocument/2006/relationships/image" Target="../media/image5.png"/><Relationship Id="rId6" Type="http://schemas.openxmlformats.org/officeDocument/2006/relationships/hyperlink" Target="https://www.youtube.com/watch?v=6RDOuSCp9VM&amp;t=3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hyperlink" Target="https://whc.unesco.org/en/list/1269/" TargetMode="External"/><Relationship Id="rId5"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hyperlink" Target="https://whc.unesco.org/en/list/1269/gallery/&amp;index=13&amp;maxrows=12" TargetMode="External"/><Relationship Id="rId5" Type="http://schemas.openxmlformats.org/officeDocument/2006/relationships/image" Target="../media/image5.png"/><Relationship Id="rId6" Type="http://schemas.openxmlformats.org/officeDocument/2006/relationships/hyperlink" Target="https://www.youtube.com/watch?v=6RDOuSCp9VM&amp;t=3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150" y="0"/>
            <a:ext cx="7772400" cy="522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Halant"/>
                <a:ea typeface="Halant"/>
                <a:cs typeface="Halant"/>
                <a:sym typeface="Halant"/>
              </a:rPr>
              <a:t>Seven Traits of a Civilization</a:t>
            </a:r>
            <a:endParaRPr sz="20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216272" y="84797"/>
            <a:ext cx="1056536" cy="438114"/>
          </a:xfrm>
          <a:prstGeom prst="rect">
            <a:avLst/>
          </a:prstGeom>
          <a:noFill/>
          <a:ln>
            <a:noFill/>
          </a:ln>
        </p:spPr>
      </p:pic>
      <p:sp>
        <p:nvSpPr>
          <p:cNvPr id="101" name="Google Shape;101;p25"/>
          <p:cNvSpPr txBox="1"/>
          <p:nvPr/>
        </p:nvSpPr>
        <p:spPr>
          <a:xfrm>
            <a:off x="507200" y="1111100"/>
            <a:ext cx="6923700" cy="438000"/>
          </a:xfrm>
          <a:prstGeom prst="rect">
            <a:avLst/>
          </a:prstGeom>
          <a:solidFill>
            <a:srgbClr val="6484F3"/>
          </a:solid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
                <a:solidFill>
                  <a:schemeClr val="lt1"/>
                </a:solidFill>
                <a:latin typeface="Halant"/>
                <a:ea typeface="Halant"/>
                <a:cs typeface="Halant"/>
                <a:sym typeface="Halant"/>
              </a:rPr>
              <a:t>Some scholars dispute whether the Caral culture represented a true civilization.</a:t>
            </a:r>
            <a:endParaRPr b="1">
              <a:solidFill>
                <a:schemeClr val="lt1"/>
              </a:solidFill>
              <a:latin typeface="Halant"/>
              <a:ea typeface="Halant"/>
              <a:cs typeface="Halant"/>
              <a:sym typeface="Halant"/>
            </a:endParaRPr>
          </a:p>
          <a:p>
            <a:pPr indent="0" lvl="0" marL="0" rtl="0" algn="l">
              <a:spcBef>
                <a:spcPts val="1700"/>
              </a:spcBef>
              <a:spcAft>
                <a:spcPts val="0"/>
              </a:spcAft>
              <a:buNone/>
            </a:pPr>
            <a:r>
              <a:t/>
            </a:r>
            <a:endParaRPr sz="1800">
              <a:solidFill>
                <a:schemeClr val="dk2"/>
              </a:solidFill>
            </a:endParaRPr>
          </a:p>
        </p:txBody>
      </p:sp>
      <p:sp>
        <p:nvSpPr>
          <p:cNvPr id="102" name="Google Shape;102;p25"/>
          <p:cNvSpPr txBox="1"/>
          <p:nvPr/>
        </p:nvSpPr>
        <p:spPr>
          <a:xfrm>
            <a:off x="378950" y="1549100"/>
            <a:ext cx="7180200" cy="70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Below are the seven characteristics of a civilization. These elements, when present together, define a complex, organized society. Using evidence from the sources, complete the table below to provide evidence of the seven characteristics in Caral.</a:t>
            </a:r>
            <a:endParaRPr i="1" sz="1200">
              <a:solidFill>
                <a:schemeClr val="dk2"/>
              </a:solidFill>
              <a:latin typeface="Inter"/>
              <a:ea typeface="Inter"/>
              <a:cs typeface="Inter"/>
              <a:sym typeface="Inter"/>
            </a:endParaRPr>
          </a:p>
        </p:txBody>
      </p:sp>
      <p:graphicFrame>
        <p:nvGraphicFramePr>
          <p:cNvPr id="103" name="Google Shape;103;p25"/>
          <p:cNvGraphicFramePr/>
          <p:nvPr/>
        </p:nvGraphicFramePr>
        <p:xfrm>
          <a:off x="498725" y="2346688"/>
          <a:ext cx="3000000" cy="3000000"/>
        </p:xfrm>
        <a:graphic>
          <a:graphicData uri="http://schemas.openxmlformats.org/drawingml/2006/table">
            <a:tbl>
              <a:tblPr>
                <a:noFill/>
                <a:tableStyleId>{41184442-45D0-4EB5-9761-8B4BD8776BBD}</a:tableStyleId>
              </a:tblPr>
              <a:tblGrid>
                <a:gridCol w="1354550"/>
                <a:gridCol w="5420700"/>
              </a:tblGrid>
              <a:tr h="381000">
                <a:tc>
                  <a:txBody>
                    <a:bodyPr/>
                    <a:lstStyle/>
                    <a:p>
                      <a:pPr indent="0" lvl="0" marL="0" rtl="0" algn="ctr">
                        <a:spcBef>
                          <a:spcPts val="0"/>
                        </a:spcBef>
                        <a:spcAft>
                          <a:spcPts val="0"/>
                        </a:spcAft>
                        <a:buNone/>
                      </a:pPr>
                      <a:r>
                        <a:rPr b="1" lang="en" sz="1200">
                          <a:latin typeface="Inter"/>
                          <a:ea typeface="Inter"/>
                          <a:cs typeface="Inter"/>
                          <a:sym typeface="Inter"/>
                        </a:rPr>
                        <a:t>Characteristic</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Cite textual evidence from the sources.</a:t>
                      </a:r>
                      <a:r>
                        <a:rPr b="1" lang="en" sz="1200">
                          <a:solidFill>
                            <a:schemeClr val="dk1"/>
                          </a:solidFill>
                          <a:latin typeface="Inter"/>
                          <a:ea typeface="Inter"/>
                          <a:cs typeface="Inter"/>
                          <a:sym typeface="Inter"/>
                        </a:rPr>
                        <a:t> </a:t>
                      </a:r>
                      <a:endParaRPr b="1"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Religion</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Cities</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Writing</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Social Structure</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Centralized Government</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Art &amp; Architecture</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Technology</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04" name="Google Shape;104;p25"/>
          <p:cNvSpPr txBox="1"/>
          <p:nvPr/>
        </p:nvSpPr>
        <p:spPr>
          <a:xfrm>
            <a:off x="432494" y="656589"/>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pic>
        <p:nvPicPr>
          <p:cNvPr id="105" name="Google Shape;105;p25"/>
          <p:cNvPicPr preferRelativeResize="0"/>
          <p:nvPr/>
        </p:nvPicPr>
        <p:blipFill>
          <a:blip r:embed="rId4">
            <a:alphaModFix/>
          </a:blip>
          <a:stretch>
            <a:fillRect/>
          </a:stretch>
        </p:blipFill>
        <p:spPr>
          <a:xfrm>
            <a:off x="407906" y="9627096"/>
            <a:ext cx="431174" cy="431174"/>
          </a:xfrm>
          <a:prstGeom prst="rect">
            <a:avLst/>
          </a:prstGeom>
          <a:noFill/>
          <a:ln>
            <a:noFill/>
          </a:ln>
        </p:spPr>
      </p:pic>
      <p:sp>
        <p:nvSpPr>
          <p:cNvPr id="106" name="Google Shape;106;p25"/>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7" name="Google Shape;107;p25"/>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26"/>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Evaluating Arguments</a:t>
            </a:r>
            <a:endParaRPr sz="1300">
              <a:latin typeface="Inter"/>
              <a:ea typeface="Inter"/>
              <a:cs typeface="Inter"/>
              <a:sym typeface="Inter"/>
            </a:endParaRPr>
          </a:p>
        </p:txBody>
      </p:sp>
      <p:sp>
        <p:nvSpPr>
          <p:cNvPr id="113" name="Google Shape;113;p2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Source 1</a:t>
            </a:r>
            <a:endParaRPr sz="2500">
              <a:solidFill>
                <a:schemeClr val="dk1"/>
              </a:solidFill>
              <a:latin typeface="Plus Jakarta Sans Medium"/>
              <a:ea typeface="Plus Jakarta Sans Medium"/>
              <a:cs typeface="Plus Jakarta Sans Medium"/>
              <a:sym typeface="Plus Jakarta Sans Medium"/>
            </a:endParaRPr>
          </a:p>
        </p:txBody>
      </p:sp>
      <p:pic>
        <p:nvPicPr>
          <p:cNvPr id="114" name="Google Shape;114;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15" name="Google Shape;115;p26"/>
          <p:cNvGraphicFramePr/>
          <p:nvPr/>
        </p:nvGraphicFramePr>
        <p:xfrm>
          <a:off x="574866" y="1839976"/>
          <a:ext cx="3000000" cy="3000000"/>
        </p:xfrm>
        <a:graphic>
          <a:graphicData uri="http://schemas.openxmlformats.org/drawingml/2006/table">
            <a:tbl>
              <a:tblPr>
                <a:noFill/>
                <a:tableStyleId>{41184442-45D0-4EB5-9761-8B4BD8776BBD}</a:tableStyleId>
              </a:tblPr>
              <a:tblGrid>
                <a:gridCol w="1606850"/>
                <a:gridCol w="5015775"/>
              </a:tblGrid>
              <a:tr h="315150">
                <a:tc grid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Halant"/>
                          <a:ea typeface="Halant"/>
                          <a:cs typeface="Halant"/>
                          <a:sym typeface="Halant"/>
                        </a:rPr>
                        <a:t>Source: “The Ancient Andes,” in </a:t>
                      </a:r>
                      <a:r>
                        <a:rPr i="1" lang="en" sz="1200">
                          <a:solidFill>
                            <a:schemeClr val="dk1"/>
                          </a:solidFill>
                          <a:latin typeface="Halant"/>
                          <a:ea typeface="Halant"/>
                          <a:cs typeface="Halant"/>
                          <a:sym typeface="Halant"/>
                        </a:rPr>
                        <a:t>Lumen Learning.</a:t>
                      </a:r>
                      <a:endParaRPr i="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Note: Roger Atwood is an independent journalist and author who writes about art, culture, and politics. </a:t>
                      </a:r>
                      <a:r>
                        <a:rPr i="1" lang="en" sz="1000">
                          <a:solidFill>
                            <a:schemeClr val="dk1"/>
                          </a:solidFill>
                          <a:latin typeface="Inter"/>
                          <a:ea typeface="Inter"/>
                          <a:cs typeface="Inter"/>
                          <a:sym typeface="Inter"/>
                        </a:rPr>
                        <a:t>Archaeology </a:t>
                      </a:r>
                      <a:r>
                        <a:rPr lang="en" sz="1000">
                          <a:solidFill>
                            <a:schemeClr val="dk1"/>
                          </a:solidFill>
                          <a:latin typeface="Inter"/>
                          <a:ea typeface="Inter"/>
                          <a:cs typeface="Inter"/>
                          <a:sym typeface="Inter"/>
                        </a:rPr>
                        <a:t>magazine is a publication of the Archaeological Institution of America and is edited for a general audience to gain an intimate look at the record of human </a:t>
                      </a:r>
                      <a:r>
                        <a:rPr lang="en" sz="1000">
                          <a:solidFill>
                            <a:schemeClr val="dk1"/>
                          </a:solidFill>
                          <a:latin typeface="Inter"/>
                          <a:ea typeface="Inter"/>
                          <a:cs typeface="Inter"/>
                          <a:sym typeface="Inter"/>
                        </a:rPr>
                        <a:t>existence</a:t>
                      </a:r>
                      <a:r>
                        <a:rPr lang="en" sz="1000">
                          <a:solidFill>
                            <a:schemeClr val="dk1"/>
                          </a:solidFill>
                          <a:latin typeface="Inter"/>
                          <a:ea typeface="Inter"/>
                          <a:cs typeface="Inter"/>
                          <a:sym typeface="Inter"/>
                        </a:rPr>
                        <a:t>.</a:t>
                      </a:r>
                      <a:endParaRPr sz="1000">
                        <a:solidFill>
                          <a:schemeClr val="dk1"/>
                        </a:solidFill>
                        <a:latin typeface="Inter"/>
                        <a:ea typeface="Inter"/>
                        <a:cs typeface="Inter"/>
                        <a:sym typeface="Inter"/>
                      </a:endParaRPr>
                    </a:p>
                  </a:txBody>
                  <a:tcPr marT="114950" marB="114950" marR="116575" marL="116575">
                    <a:lnL cap="flat" cmpd="sng" w="20150">
                      <a:solidFill>
                        <a:srgbClr val="9E9E9E"/>
                      </a:solidFill>
                      <a:prstDash val="solid"/>
                      <a:round/>
                      <a:headEnd len="sm" w="sm" type="none"/>
                      <a:tailEnd len="sm" w="sm" type="none"/>
                    </a:lnL>
                    <a:lnR cap="flat" cmpd="sng" w="20150">
                      <a:solidFill>
                        <a:srgbClr val="9E9E9E"/>
                      </a:solidFill>
                      <a:prstDash val="solid"/>
                      <a:round/>
                      <a:headEnd len="sm" w="sm" type="none"/>
                      <a:tailEnd len="sm" w="sm" type="none"/>
                    </a:lnR>
                    <a:lnT cap="flat" cmpd="sng" w="20150">
                      <a:solidFill>
                        <a:srgbClr val="9E9E9E"/>
                      </a:solidFill>
                      <a:prstDash val="solid"/>
                      <a:round/>
                      <a:headEnd len="sm" w="sm" type="none"/>
                      <a:tailEnd len="sm" w="sm" type="none"/>
                    </a:lnT>
                    <a:lnB cap="flat" cmpd="sng" w="20150">
                      <a:solidFill>
                        <a:srgbClr val="9E9E9E"/>
                      </a:solidFill>
                      <a:prstDash val="solid"/>
                      <a:round/>
                      <a:headEnd len="sm" w="sm" type="none"/>
                      <a:tailEnd len="sm" w="sm" type="none"/>
                    </a:lnB>
                  </a:tcPr>
                </a:tc>
                <a:tc hMerge="1"/>
              </a:tr>
              <a:tr h="360142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Caral civilization (also known as the Norte Chico civilization and as Caral-Supe) was a complex pre-Columbian society, located  in what is now the Norte Chico region of north-central coastal Peru, near Supe, Barranca province, Peru (200 km north of Lima). Its location allowed it to take advantage of three rivers: the Fortaleza, the Pativilca, and the Supe. It has been established as the oldest known civilization in the Americas, and as one of the six sites where civilization separately originated in the ancient world.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Caral flourished between the 30th and 18th centuries BCE. This complex society arose a millennium after Sumer in Mesopotamia, was contemporaneous with the Egyptian pyramids, and predated the Mesoamerican Olmec by nearly two millennia.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its peak, approximately 3,000 people are believed to have lived in Caral.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archaeological nomenclature, Norte Chico civilizations are pre-ceramic cultures of the pre-Columbian Late Archaic; they completely lacked ceramics and apparently had almost no art. The most impressive achievement of these civilizations was its monumental architecture, including large earthwork platform mounds and sunken circular plazas. Archaeological evidence suggests use of textile technology and, possibly, the worship of common god symbols, both of which recur in pre-Columbian Andean cultures. Sophisticated government is assumed to have been required to manage the ancient Norte Chico. Questions remain over its organization, particularly the political influence of food resources. Some scholars have suggested that Norte Chico was founded on seafood and maritime resources, as opposed to the development of agricultural cereal and crop surpluses, which have been considered essential to the rise of other ancient civilizations.</a:t>
                      </a:r>
                      <a:endParaRPr sz="1200">
                        <a:solidFill>
                          <a:schemeClr val="dk1"/>
                        </a:solidFill>
                        <a:latin typeface="Inter"/>
                        <a:ea typeface="Inter"/>
                        <a:cs typeface="Inter"/>
                        <a:sym typeface="Inter"/>
                      </a:endParaRPr>
                    </a:p>
                  </a:txBody>
                  <a:tcPr marT="114950" marB="114950" marR="116575" marL="116575">
                    <a:lnL cap="flat" cmpd="sng" w="20150">
                      <a:solidFill>
                        <a:srgbClr val="9E9E9E">
                          <a:alpha val="0"/>
                        </a:srgbClr>
                      </a:solidFill>
                      <a:prstDash val="solid"/>
                      <a:round/>
                      <a:headEnd len="sm" w="sm" type="none"/>
                      <a:tailEnd len="sm" w="sm" type="none"/>
                    </a:lnL>
                    <a:lnR cap="flat" cmpd="sng" w="20150">
                      <a:solidFill>
                        <a:srgbClr val="9E9E9E">
                          <a:alpha val="0"/>
                        </a:srgbClr>
                      </a:solidFill>
                      <a:prstDash val="solid"/>
                      <a:round/>
                      <a:headEnd len="sm" w="sm" type="none"/>
                      <a:tailEnd len="sm" w="sm" type="none"/>
                    </a:lnR>
                    <a:lnT cap="flat" cmpd="sng" w="20150">
                      <a:solidFill>
                        <a:srgbClr val="9E9E9E"/>
                      </a:solidFill>
                      <a:prstDash val="solid"/>
                      <a:round/>
                      <a:headEnd len="sm" w="sm" type="none"/>
                      <a:tailEnd len="sm" w="sm" type="none"/>
                    </a:lnT>
                    <a:lnB cap="flat" cmpd="sng" w="2015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sp>
        <p:nvSpPr>
          <p:cNvPr id="120" name="Google Shape;120;p27"/>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a:t>
            </a:r>
            <a:r>
              <a:rPr lang="en" sz="1900">
                <a:solidFill>
                  <a:schemeClr val="dk1"/>
                </a:solidFill>
                <a:latin typeface="Plus Jakarta Sans Medium"/>
                <a:ea typeface="Plus Jakarta Sans Medium"/>
                <a:cs typeface="Plus Jakarta Sans Medium"/>
                <a:sym typeface="Plus Jakarta Sans Medium"/>
              </a:rPr>
              <a:t>UNESCO Heritage Site</a:t>
            </a:r>
            <a:endParaRPr sz="1500">
              <a:solidFill>
                <a:schemeClr val="dk1"/>
              </a:solidFill>
              <a:latin typeface="Halant"/>
              <a:ea typeface="Halant"/>
              <a:cs typeface="Halant"/>
              <a:sym typeface="Halant"/>
            </a:endParaRPr>
          </a:p>
        </p:txBody>
      </p:sp>
      <p:pic>
        <p:nvPicPr>
          <p:cNvPr id="121" name="Google Shape;121;p27"/>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122" name="Google Shape;122;p27"/>
          <p:cNvSpPr txBox="1"/>
          <p:nvPr/>
        </p:nvSpPr>
        <p:spPr>
          <a:xfrm>
            <a:off x="335325" y="771038"/>
            <a:ext cx="7137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explore the UNESCO Heritage Website featuring </a:t>
            </a:r>
            <a:r>
              <a:rPr lang="en" sz="1200">
                <a:solidFill>
                  <a:schemeClr val="dk1"/>
                </a:solidFill>
                <a:latin typeface="Halant"/>
                <a:ea typeface="Halant"/>
                <a:cs typeface="Halant"/>
                <a:sym typeface="Halant"/>
              </a:rPr>
              <a:t>Caral-Supe and respond to the questions or prompts that follow. </a:t>
            </a:r>
            <a:endParaRPr b="1" sz="1200">
              <a:solidFill>
                <a:srgbClr val="E95C3D"/>
              </a:solidFill>
              <a:latin typeface="Inter"/>
              <a:ea typeface="Inter"/>
              <a:cs typeface="Inter"/>
              <a:sym typeface="Inter"/>
            </a:endParaRPr>
          </a:p>
        </p:txBody>
      </p:sp>
      <p:sp>
        <p:nvSpPr>
          <p:cNvPr id="123" name="Google Shape;123;p27"/>
          <p:cNvSpPr txBox="1"/>
          <p:nvPr/>
        </p:nvSpPr>
        <p:spPr>
          <a:xfrm>
            <a:off x="344725" y="2064049"/>
            <a:ext cx="6813600" cy="2997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AutoNum type="arabicPeriod"/>
            </a:pPr>
            <a:r>
              <a:rPr lang="en" sz="1200">
                <a:solidFill>
                  <a:schemeClr val="dk1"/>
                </a:solidFill>
                <a:latin typeface="Inter"/>
                <a:ea typeface="Inter"/>
                <a:cs typeface="Inter"/>
                <a:sym typeface="Inter"/>
              </a:rPr>
              <a:t>Why do some scholars dispute whether Caral should be considered a true civilization despite its monumental architecture and evidence of social complexity?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presence of quipu and ceremonial structures at Caral suggest the development of organized religion and record-keeping in early Andean societies?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24" name="Google Shape;124;p27"/>
          <p:cNvSpPr txBox="1"/>
          <p:nvPr/>
        </p:nvSpPr>
        <p:spPr>
          <a:xfrm>
            <a:off x="347775" y="1325138"/>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Using this </a:t>
            </a:r>
            <a:r>
              <a:rPr lang="en" sz="1200" u="sng">
                <a:solidFill>
                  <a:schemeClr val="hlink"/>
                </a:solidFill>
                <a:latin typeface="Inter"/>
                <a:ea typeface="Inter"/>
                <a:cs typeface="Inter"/>
                <a:sym typeface="Inter"/>
                <a:hlinkClick r:id="rId4"/>
              </a:rPr>
              <a:t>link</a:t>
            </a:r>
            <a:r>
              <a:rPr lang="en" sz="1200">
                <a:solidFill>
                  <a:schemeClr val="dk1"/>
                </a:solidFill>
                <a:latin typeface="Inter"/>
                <a:ea typeface="Inter"/>
                <a:cs typeface="Inter"/>
                <a:sym typeface="Inter"/>
              </a:rPr>
              <a:t>, read the first paragraph titled </a:t>
            </a:r>
            <a:r>
              <a:rPr b="1" lang="en" sz="1200">
                <a:solidFill>
                  <a:schemeClr val="dk1"/>
                </a:solidFill>
                <a:latin typeface="Inter"/>
                <a:ea typeface="Inter"/>
                <a:cs typeface="Inter"/>
                <a:sym typeface="Inter"/>
              </a:rPr>
              <a:t>“Sacred City of Caral-Supe”</a:t>
            </a:r>
            <a:r>
              <a:rPr lang="en" sz="1200">
                <a:solidFill>
                  <a:schemeClr val="dk1"/>
                </a:solidFill>
                <a:latin typeface="Inter"/>
                <a:ea typeface="Inter"/>
                <a:cs typeface="Inter"/>
                <a:sym typeface="Inter"/>
              </a:rPr>
              <a:t> and answer the questions below. </a:t>
            </a:r>
            <a:endParaRPr/>
          </a:p>
        </p:txBody>
      </p:sp>
      <p:pic>
        <p:nvPicPr>
          <p:cNvPr id="125" name="Google Shape;125;p27"/>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126" name="Google Shape;126;p27"/>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27"/>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8" name="Google Shape;128;p27"/>
          <p:cNvSpPr txBox="1"/>
          <p:nvPr/>
        </p:nvSpPr>
        <p:spPr>
          <a:xfrm>
            <a:off x="362500" y="5122638"/>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Using the same link as above, scroll down and read the next paragraph titled </a:t>
            </a:r>
            <a:r>
              <a:rPr b="1" lang="en" sz="1200">
                <a:solidFill>
                  <a:schemeClr val="dk1"/>
                </a:solidFill>
                <a:latin typeface="Inter"/>
                <a:ea typeface="Inter"/>
                <a:cs typeface="Inter"/>
                <a:sym typeface="Inter"/>
              </a:rPr>
              <a:t>“</a:t>
            </a:r>
            <a:r>
              <a:rPr b="1" lang="en" sz="1200">
                <a:solidFill>
                  <a:schemeClr val="dk1"/>
                </a:solidFill>
                <a:latin typeface="Inter"/>
                <a:ea typeface="Inter"/>
                <a:cs typeface="Inter"/>
                <a:sym typeface="Inter"/>
              </a:rPr>
              <a:t>Outstanding Universal Value”. </a:t>
            </a:r>
            <a:r>
              <a:rPr lang="en" sz="1200">
                <a:solidFill>
                  <a:schemeClr val="dk1"/>
                </a:solidFill>
                <a:latin typeface="Inter"/>
                <a:ea typeface="Inter"/>
                <a:cs typeface="Inter"/>
                <a:sym typeface="Inter"/>
              </a:rPr>
              <a:t>Then,</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answer the questions </a:t>
            </a:r>
            <a:r>
              <a:rPr lang="en" sz="1200">
                <a:solidFill>
                  <a:schemeClr val="dk1"/>
                </a:solidFill>
                <a:latin typeface="Inter"/>
                <a:ea typeface="Inter"/>
                <a:cs typeface="Inter"/>
                <a:sym typeface="Inter"/>
              </a:rPr>
              <a:t>below</a:t>
            </a:r>
            <a:r>
              <a:rPr lang="en" sz="1200">
                <a:solidFill>
                  <a:schemeClr val="dk1"/>
                </a:solidFill>
                <a:latin typeface="Inter"/>
                <a:ea typeface="Inter"/>
                <a:cs typeface="Inter"/>
                <a:sym typeface="Inter"/>
              </a:rPr>
              <a:t>.</a:t>
            </a:r>
            <a:endParaRPr/>
          </a:p>
        </p:txBody>
      </p:sp>
      <p:sp>
        <p:nvSpPr>
          <p:cNvPr id="129" name="Google Shape;129;p27"/>
          <p:cNvSpPr txBox="1"/>
          <p:nvPr/>
        </p:nvSpPr>
        <p:spPr>
          <a:xfrm>
            <a:off x="362500" y="5738350"/>
            <a:ext cx="6813600" cy="38790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Caral’s architectural features, such as platform mounds and sunken circular courts, influence later settlements along the Peruvian coast?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has the Sacred City of Caral-Supe remained so well-preserved compared to other ancient sites?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evidence confirms that Caral developed during the Late Archaic Period between 3000 and 1800 B.C.?</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8"/>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a:t>
            </a:r>
            <a:r>
              <a:rPr lang="en" sz="1900">
                <a:solidFill>
                  <a:schemeClr val="dk1"/>
                </a:solidFill>
                <a:latin typeface="Plus Jakarta Sans Medium"/>
                <a:ea typeface="Plus Jakarta Sans Medium"/>
                <a:cs typeface="Plus Jakarta Sans Medium"/>
                <a:sym typeface="Plus Jakarta Sans Medium"/>
              </a:rPr>
              <a:t>UNESCO Heritage Site</a:t>
            </a:r>
            <a:endParaRPr sz="1500">
              <a:solidFill>
                <a:schemeClr val="dk1"/>
              </a:solidFill>
              <a:latin typeface="Halant"/>
              <a:ea typeface="Halant"/>
              <a:cs typeface="Halant"/>
              <a:sym typeface="Halant"/>
            </a:endParaRPr>
          </a:p>
        </p:txBody>
      </p:sp>
      <p:pic>
        <p:nvPicPr>
          <p:cNvPr id="135" name="Google Shape;135;p28"/>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136" name="Google Shape;136;p28"/>
          <p:cNvSpPr txBox="1"/>
          <p:nvPr/>
        </p:nvSpPr>
        <p:spPr>
          <a:xfrm>
            <a:off x="355138" y="800463"/>
            <a:ext cx="6813600" cy="3693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U</a:t>
            </a:r>
            <a:r>
              <a:rPr lang="en" sz="1200">
                <a:solidFill>
                  <a:schemeClr val="dk1"/>
                </a:solidFill>
                <a:latin typeface="Inter"/>
                <a:ea typeface="Inter"/>
                <a:cs typeface="Inter"/>
                <a:sym typeface="Inter"/>
              </a:rPr>
              <a:t>sing this </a:t>
            </a:r>
            <a:r>
              <a:rPr lang="en" sz="1200" u="sng">
                <a:solidFill>
                  <a:schemeClr val="hlink"/>
                </a:solidFill>
                <a:latin typeface="Inter"/>
                <a:ea typeface="Inter"/>
                <a:cs typeface="Inter"/>
                <a:sym typeface="Inter"/>
                <a:hlinkClick r:id="rId4"/>
              </a:rPr>
              <a:t>link</a:t>
            </a:r>
            <a:r>
              <a:rPr lang="en" sz="1200">
                <a:solidFill>
                  <a:schemeClr val="dk1"/>
                </a:solidFill>
                <a:latin typeface="Inter"/>
                <a:ea typeface="Inter"/>
                <a:cs typeface="Inter"/>
                <a:sym typeface="Inter"/>
              </a:rPr>
              <a:t>, select an</a:t>
            </a:r>
            <a:r>
              <a:rPr lang="en" sz="1200">
                <a:solidFill>
                  <a:schemeClr val="dk1"/>
                </a:solidFill>
                <a:latin typeface="Inter"/>
                <a:ea typeface="Inter"/>
                <a:cs typeface="Inter"/>
                <a:sym typeface="Inter"/>
              </a:rPr>
              <a:t> image and complete the table below.</a:t>
            </a:r>
            <a:endParaRPr/>
          </a:p>
        </p:txBody>
      </p:sp>
      <p:pic>
        <p:nvPicPr>
          <p:cNvPr id="137" name="Google Shape;137;p28"/>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138" name="Google Shape;138;p28"/>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9" name="Google Shape;139;p28"/>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0" name="Google Shape;140;p28"/>
          <p:cNvGraphicFramePr/>
          <p:nvPr/>
        </p:nvGraphicFramePr>
        <p:xfrm>
          <a:off x="355138" y="1322763"/>
          <a:ext cx="3000000" cy="3000000"/>
        </p:xfrm>
        <a:graphic>
          <a:graphicData uri="http://schemas.openxmlformats.org/drawingml/2006/table">
            <a:tbl>
              <a:tblPr>
                <a:noFill/>
                <a:tableStyleId>{41184442-45D0-4EB5-9761-8B4BD8776BBD}</a:tableStyleId>
              </a:tblPr>
              <a:tblGrid>
                <a:gridCol w="2271200"/>
                <a:gridCol w="2271200"/>
                <a:gridCol w="2271200"/>
              </a:tblGrid>
              <a:tr h="754075">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Describe what is depicted in the image</a:t>
                      </a:r>
                      <a:endParaRPr sz="1200">
                        <a:latin typeface="Inter"/>
                        <a:ea typeface="Inter"/>
                        <a:cs typeface="Inter"/>
                        <a:sym typeface="Inter"/>
                      </a:endParaRPr>
                    </a:p>
                  </a:txBody>
                  <a:tcPr marT="91425" marB="91425" marR="91425" marL="91425">
                    <a:solidFill>
                      <a:srgbClr val="EEEEEE"/>
                    </a:solidFill>
                  </a:tcP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is a question you have about the image?</a:t>
                      </a:r>
                      <a:endParaRPr sz="1200">
                        <a:latin typeface="Inter"/>
                        <a:ea typeface="Inter"/>
                        <a:cs typeface="Inter"/>
                        <a:sym typeface="Inter"/>
                      </a:endParaRPr>
                    </a:p>
                  </a:txBody>
                  <a:tcPr marT="91425" marB="91425" marR="91425" marL="91425">
                    <a:solidFill>
                      <a:srgbClr val="EEEEEE"/>
                    </a:solidFill>
                  </a:tcP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do you think life was like in this civilization?</a:t>
                      </a:r>
                      <a:endParaRPr sz="1200">
                        <a:latin typeface="Inter"/>
                        <a:ea typeface="Inter"/>
                        <a:cs typeface="Inter"/>
                        <a:sym typeface="Inter"/>
                      </a:endParaRPr>
                    </a:p>
                  </a:txBody>
                  <a:tcPr marT="91425" marB="91425" marR="91425" marL="91425">
                    <a:solidFill>
                      <a:srgbClr val="EEEEEE"/>
                    </a:solidFill>
                  </a:tcPr>
                </a:tc>
              </a:tr>
              <a:tr h="1646575">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41" name="Google Shape;141;p28"/>
          <p:cNvSpPr txBox="1"/>
          <p:nvPr/>
        </p:nvSpPr>
        <p:spPr>
          <a:xfrm>
            <a:off x="355138" y="3876413"/>
            <a:ext cx="6813600" cy="3693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Watch this </a:t>
            </a:r>
            <a:r>
              <a:rPr lang="en" sz="1200" u="sng">
                <a:solidFill>
                  <a:schemeClr val="hlink"/>
                </a:solidFill>
                <a:latin typeface="Inter"/>
                <a:ea typeface="Inter"/>
                <a:cs typeface="Inter"/>
                <a:sym typeface="Inter"/>
                <a:hlinkClick r:id="rId6"/>
              </a:rPr>
              <a:t>video</a:t>
            </a:r>
            <a:r>
              <a:rPr lang="en" sz="1200">
                <a:solidFill>
                  <a:schemeClr val="dk1"/>
                </a:solidFill>
                <a:latin typeface="Inter"/>
                <a:ea typeface="Inter"/>
                <a:cs typeface="Inter"/>
                <a:sym typeface="Inter"/>
              </a:rPr>
              <a:t> and answer each of the </a:t>
            </a:r>
            <a:r>
              <a:rPr lang="en" sz="1200">
                <a:solidFill>
                  <a:schemeClr val="dk1"/>
                </a:solidFill>
                <a:latin typeface="Inter"/>
                <a:ea typeface="Inter"/>
                <a:cs typeface="Inter"/>
                <a:sym typeface="Inter"/>
              </a:rPr>
              <a:t>questions</a:t>
            </a:r>
            <a:r>
              <a:rPr lang="en" sz="1200">
                <a:solidFill>
                  <a:schemeClr val="dk1"/>
                </a:solidFill>
                <a:latin typeface="Inter"/>
                <a:ea typeface="Inter"/>
                <a:cs typeface="Inter"/>
                <a:sym typeface="Inter"/>
              </a:rPr>
              <a:t> below. </a:t>
            </a:r>
            <a:endParaRPr/>
          </a:p>
        </p:txBody>
      </p:sp>
      <p:sp>
        <p:nvSpPr>
          <p:cNvPr id="142" name="Google Shape;142;p28"/>
          <p:cNvSpPr txBox="1"/>
          <p:nvPr/>
        </p:nvSpPr>
        <p:spPr>
          <a:xfrm>
            <a:off x="355150" y="4343974"/>
            <a:ext cx="6813600" cy="2997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surprised you the most about Caral?</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no weapons have been found at the site?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music and religion have shaped daily life in this community?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6" name="Shape 146"/>
        <p:cNvGrpSpPr/>
        <p:nvPr/>
      </p:nvGrpSpPr>
      <p:grpSpPr>
        <a:xfrm>
          <a:off x="0" y="0"/>
          <a:ext cx="0" cy="0"/>
          <a:chOff x="0" y="0"/>
          <a:chExt cx="0" cy="0"/>
        </a:xfrm>
      </p:grpSpPr>
      <p:pic>
        <p:nvPicPr>
          <p:cNvPr id="147" name="Google Shape;147;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29"/>
          <p:cNvSpPr txBox="1"/>
          <p:nvPr/>
        </p:nvSpPr>
        <p:spPr>
          <a:xfrm>
            <a:off x="0" y="0"/>
            <a:ext cx="7772400" cy="580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300">
                <a:latin typeface="Halant"/>
                <a:ea typeface="Halant"/>
                <a:cs typeface="Halant"/>
                <a:sym typeface="Halant"/>
              </a:rPr>
              <a:t>Build a Thesis</a:t>
            </a:r>
            <a:endParaRPr sz="1300">
              <a:solidFill>
                <a:srgbClr val="000000"/>
              </a:solidFill>
              <a:latin typeface="Halant"/>
              <a:ea typeface="Halant"/>
              <a:cs typeface="Halant"/>
              <a:sym typeface="Halant"/>
            </a:endParaRPr>
          </a:p>
        </p:txBody>
      </p:sp>
      <p:pic>
        <p:nvPicPr>
          <p:cNvPr id="149" name="Google Shape;149;p29"/>
          <p:cNvPicPr preferRelativeResize="0"/>
          <p:nvPr/>
        </p:nvPicPr>
        <p:blipFill>
          <a:blip r:embed="rId4">
            <a:alphaModFix/>
          </a:blip>
          <a:stretch>
            <a:fillRect/>
          </a:stretch>
        </p:blipFill>
        <p:spPr>
          <a:xfrm>
            <a:off x="216272" y="74497"/>
            <a:ext cx="1056536" cy="438114"/>
          </a:xfrm>
          <a:prstGeom prst="rect">
            <a:avLst/>
          </a:prstGeom>
          <a:noFill/>
          <a:ln>
            <a:noFill/>
          </a:ln>
        </p:spPr>
      </p:pic>
      <p:sp>
        <p:nvSpPr>
          <p:cNvPr id="150" name="Google Shape;150;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1" name="Google Shape;151;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2" name="Google Shape;152;p29"/>
          <p:cNvSpPr txBox="1"/>
          <p:nvPr/>
        </p:nvSpPr>
        <p:spPr>
          <a:xfrm>
            <a:off x="762975" y="8210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To what extent does Caral meet the common criteria historians use to define a civilization?</a:t>
            </a:r>
            <a:endParaRPr i="1" sz="1700">
              <a:solidFill>
                <a:schemeClr val="dk1"/>
              </a:solidFill>
              <a:latin typeface="Inter"/>
              <a:ea typeface="Inter"/>
              <a:cs typeface="Inter"/>
              <a:sym typeface="Inter"/>
            </a:endParaRPr>
          </a:p>
        </p:txBody>
      </p:sp>
      <p:sp>
        <p:nvSpPr>
          <p:cNvPr id="153" name="Google Shape;153;p29"/>
          <p:cNvSpPr txBox="1"/>
          <p:nvPr/>
        </p:nvSpPr>
        <p:spPr>
          <a:xfrm>
            <a:off x="629925" y="1987575"/>
            <a:ext cx="6576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Create a thesis statement based on the supporting question above. Use the formula below and ensure your thesis statement meets all the requirements.</a:t>
            </a:r>
            <a:endParaRPr>
              <a:solidFill>
                <a:schemeClr val="dk1"/>
              </a:solidFill>
              <a:latin typeface="Halant"/>
              <a:ea typeface="Halant"/>
              <a:cs typeface="Halant"/>
              <a:sym typeface="Halant"/>
            </a:endParaRPr>
          </a:p>
        </p:txBody>
      </p:sp>
      <p:sp>
        <p:nvSpPr>
          <p:cNvPr id="154" name="Google Shape;154;p29"/>
          <p:cNvSpPr txBox="1"/>
          <p:nvPr/>
        </p:nvSpPr>
        <p:spPr>
          <a:xfrm>
            <a:off x="629925" y="4498463"/>
            <a:ext cx="6576600" cy="34230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Inter"/>
                <a:ea typeface="Inter"/>
                <a:cs typeface="Inter"/>
                <a:sym typeface="Inter"/>
              </a:rPr>
              <a:t>Thesis Statement:</a:t>
            </a:r>
            <a:endParaRPr sz="1800">
              <a:solidFill>
                <a:schemeClr val="dk1"/>
              </a:solidFill>
              <a:latin typeface="Inter"/>
              <a:ea typeface="Inter"/>
              <a:cs typeface="Inter"/>
              <a:sym typeface="Inter"/>
            </a:endParaRPr>
          </a:p>
        </p:txBody>
      </p:sp>
      <p:sp>
        <p:nvSpPr>
          <p:cNvPr id="155" name="Google Shape;155;p29"/>
          <p:cNvSpPr txBox="1"/>
          <p:nvPr/>
        </p:nvSpPr>
        <p:spPr>
          <a:xfrm>
            <a:off x="597900" y="3453849"/>
            <a:ext cx="6576600" cy="793800"/>
          </a:xfrm>
          <a:prstGeom prst="rect">
            <a:avLst/>
          </a:prstGeom>
          <a:solidFill>
            <a:srgbClr val="EEEEEE"/>
          </a:solid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The thesis fully answers the prompt in a defensible claim.</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The thesis includes evidence.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The thesis demonstrates a complex understanding with use of a counterargument.</a:t>
            </a:r>
            <a:endParaRPr sz="1200">
              <a:solidFill>
                <a:srgbClr val="000000"/>
              </a:solidFill>
              <a:latin typeface="Inter"/>
              <a:ea typeface="Inter"/>
              <a:cs typeface="Inter"/>
              <a:sym typeface="Inter"/>
            </a:endParaRPr>
          </a:p>
        </p:txBody>
      </p:sp>
      <p:sp>
        <p:nvSpPr>
          <p:cNvPr id="156" name="Google Shape;156;p29"/>
          <p:cNvSpPr txBox="1"/>
          <p:nvPr/>
        </p:nvSpPr>
        <p:spPr>
          <a:xfrm>
            <a:off x="533950" y="2702900"/>
            <a:ext cx="6640500" cy="615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Thesis with Counterargument</a:t>
            </a:r>
            <a:endParaRPr b="1" sz="1200">
              <a:solidFill>
                <a:srgbClr val="000000"/>
              </a:solidFill>
              <a:latin typeface="Inter"/>
              <a:ea typeface="Inter"/>
              <a:cs typeface="Inter"/>
              <a:sym typeface="Inter"/>
            </a:endParaRPr>
          </a:p>
          <a:p>
            <a:pPr indent="0" lvl="0" marL="0" rtl="0" algn="ctr">
              <a:spcBef>
                <a:spcPts val="0"/>
              </a:spcBef>
              <a:spcAft>
                <a:spcPts val="0"/>
              </a:spcAft>
              <a:buNone/>
            </a:pPr>
            <a:r>
              <a:rPr lang="en" sz="1000">
                <a:solidFill>
                  <a:srgbClr val="1D1C1D"/>
                </a:solidFill>
                <a:highlight>
                  <a:srgbClr val="F8F8F8"/>
                </a:highlight>
                <a:latin typeface="Inter"/>
                <a:ea typeface="Inter"/>
                <a:cs typeface="Inter"/>
                <a:sym typeface="Inter"/>
              </a:rPr>
              <a:t>Despite </a:t>
            </a:r>
            <a:r>
              <a:rPr lang="en" sz="1000">
                <a:solidFill>
                  <a:srgbClr val="1D1C1D"/>
                </a:solidFill>
                <a:highlight>
                  <a:srgbClr val="F1AF4B"/>
                </a:highlight>
                <a:latin typeface="Inter"/>
                <a:ea typeface="Inter"/>
                <a:cs typeface="Inter"/>
                <a:sym typeface="Inter"/>
              </a:rPr>
              <a:t>(counterargument)</a:t>
            </a:r>
            <a:r>
              <a:rPr lang="en" sz="1000">
                <a:solidFill>
                  <a:srgbClr val="1D1C1D"/>
                </a:solidFill>
                <a:highlight>
                  <a:srgbClr val="F8F8F8"/>
                </a:highlight>
                <a:latin typeface="Inter"/>
                <a:ea typeface="Inter"/>
                <a:cs typeface="Inter"/>
                <a:sym typeface="Inter"/>
              </a:rPr>
              <a:t>, because </a:t>
            </a:r>
            <a:r>
              <a:rPr lang="en" sz="1000">
                <a:solidFill>
                  <a:srgbClr val="1D1C1D"/>
                </a:solidFill>
                <a:highlight>
                  <a:srgbClr val="38E0A4"/>
                </a:highlight>
                <a:latin typeface="Inter"/>
                <a:ea typeface="Inter"/>
                <a:cs typeface="Inter"/>
                <a:sym typeface="Inter"/>
              </a:rPr>
              <a:t>(evidence 1)</a:t>
            </a:r>
            <a:r>
              <a:rPr lang="en" sz="1000">
                <a:solidFill>
                  <a:srgbClr val="1D1C1D"/>
                </a:solidFill>
                <a:highlight>
                  <a:srgbClr val="F8F8F8"/>
                </a:highlight>
                <a:latin typeface="Inter"/>
                <a:ea typeface="Inter"/>
                <a:cs typeface="Inter"/>
                <a:sym typeface="Inter"/>
              </a:rPr>
              <a:t> and </a:t>
            </a:r>
            <a:r>
              <a:rPr lang="en" sz="1000">
                <a:solidFill>
                  <a:srgbClr val="1D1C1D"/>
                </a:solidFill>
                <a:highlight>
                  <a:srgbClr val="E95C3D"/>
                </a:highlight>
                <a:latin typeface="Inter"/>
                <a:ea typeface="Inter"/>
                <a:cs typeface="Inter"/>
                <a:sym typeface="Inter"/>
              </a:rPr>
              <a:t>(evidence 2)</a:t>
            </a:r>
            <a:r>
              <a:rPr lang="en" sz="1000">
                <a:solidFill>
                  <a:srgbClr val="1D1C1D"/>
                </a:solidFill>
                <a:highlight>
                  <a:srgbClr val="F8F8F8"/>
                </a:highlight>
                <a:latin typeface="Inter"/>
                <a:ea typeface="Inter"/>
                <a:cs typeface="Inter"/>
                <a:sym typeface="Inter"/>
              </a:rPr>
              <a:t>, </a:t>
            </a:r>
            <a:r>
              <a:rPr lang="en" sz="1000">
                <a:solidFill>
                  <a:srgbClr val="1D1C1D"/>
                </a:solidFill>
                <a:highlight>
                  <a:srgbClr val="6484F3"/>
                </a:highlight>
                <a:latin typeface="Inter"/>
                <a:ea typeface="Inter"/>
                <a:cs typeface="Inter"/>
                <a:sym typeface="Inter"/>
              </a:rPr>
              <a:t>(my argument)</a:t>
            </a:r>
            <a:r>
              <a:rPr lang="en" sz="1000">
                <a:solidFill>
                  <a:srgbClr val="1D1C1D"/>
                </a:solidFill>
                <a:highlight>
                  <a:srgbClr val="F8F8F8"/>
                </a:highlight>
                <a:latin typeface="Inter"/>
                <a:ea typeface="Inter"/>
                <a:cs typeface="Inter"/>
                <a:sym typeface="Inter"/>
              </a:rPr>
              <a:t>.</a:t>
            </a:r>
            <a:endParaRPr sz="1000">
              <a:solidFill>
                <a:srgbClr val="1D1C1D"/>
              </a:solidFill>
              <a:highlight>
                <a:srgbClr val="F8F8F8"/>
              </a:highlight>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1D1C1D"/>
              </a:solidFill>
              <a:highlight>
                <a:srgbClr val="F8F8F8"/>
              </a:highlight>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150">
              <a:solidFill>
                <a:srgbClr val="1D1C1D"/>
              </a:solidFill>
              <a:highlight>
                <a:srgbClr val="F8F8F8"/>
              </a:highlight>
            </a:endParaRPr>
          </a:p>
          <a:p>
            <a:pPr indent="0" lvl="0" marL="0" rtl="0" algn="ctr">
              <a:spcBef>
                <a:spcPts val="0"/>
              </a:spcBef>
              <a:spcAft>
                <a:spcPts val="0"/>
              </a:spcAft>
              <a:buNone/>
            </a:pPr>
            <a:r>
              <a:t/>
            </a:r>
            <a:endParaRPr b="1" i="1" sz="1150">
              <a:solidFill>
                <a:srgbClr val="1D1C1D"/>
              </a:solidFill>
              <a:highlight>
                <a:srgbClr val="F8F8F8"/>
              </a:high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0" name="Shape 160"/>
        <p:cNvGrpSpPr/>
        <p:nvPr/>
      </p:nvGrpSpPr>
      <p:grpSpPr>
        <a:xfrm>
          <a:off x="0" y="0"/>
          <a:ext cx="0" cy="0"/>
          <a:chOff x="0" y="0"/>
          <a:chExt cx="0" cy="0"/>
        </a:xfrm>
      </p:grpSpPr>
      <p:sp>
        <p:nvSpPr>
          <p:cNvPr id="161" name="Google Shape;161;p30"/>
          <p:cNvSpPr txBox="1"/>
          <p:nvPr/>
        </p:nvSpPr>
        <p:spPr>
          <a:xfrm>
            <a:off x="150" y="0"/>
            <a:ext cx="7772400" cy="522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Halant"/>
                <a:ea typeface="Halant"/>
                <a:cs typeface="Halant"/>
                <a:sym typeface="Halant"/>
              </a:rPr>
              <a:t>Seven Traits of a Civilization (Exemplar)</a:t>
            </a:r>
            <a:endParaRPr sz="2000">
              <a:solidFill>
                <a:schemeClr val="dk1"/>
              </a:solidFill>
              <a:latin typeface="Halant"/>
              <a:ea typeface="Halant"/>
              <a:cs typeface="Halant"/>
              <a:sym typeface="Halant"/>
            </a:endParaRPr>
          </a:p>
        </p:txBody>
      </p:sp>
      <p:pic>
        <p:nvPicPr>
          <p:cNvPr id="162" name="Google Shape;162;p30"/>
          <p:cNvPicPr preferRelativeResize="0"/>
          <p:nvPr/>
        </p:nvPicPr>
        <p:blipFill>
          <a:blip r:embed="rId3">
            <a:alphaModFix/>
          </a:blip>
          <a:stretch>
            <a:fillRect/>
          </a:stretch>
        </p:blipFill>
        <p:spPr>
          <a:xfrm>
            <a:off x="216272" y="84797"/>
            <a:ext cx="1056536" cy="438114"/>
          </a:xfrm>
          <a:prstGeom prst="rect">
            <a:avLst/>
          </a:prstGeom>
          <a:noFill/>
          <a:ln>
            <a:noFill/>
          </a:ln>
        </p:spPr>
      </p:pic>
      <p:sp>
        <p:nvSpPr>
          <p:cNvPr id="163" name="Google Shape;163;p30"/>
          <p:cNvSpPr txBox="1"/>
          <p:nvPr/>
        </p:nvSpPr>
        <p:spPr>
          <a:xfrm>
            <a:off x="507200" y="1111100"/>
            <a:ext cx="6923700" cy="438000"/>
          </a:xfrm>
          <a:prstGeom prst="rect">
            <a:avLst/>
          </a:prstGeom>
          <a:solidFill>
            <a:srgbClr val="6484F3"/>
          </a:solid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
                <a:solidFill>
                  <a:schemeClr val="lt1"/>
                </a:solidFill>
                <a:latin typeface="Halant"/>
                <a:ea typeface="Halant"/>
                <a:cs typeface="Halant"/>
                <a:sym typeface="Halant"/>
              </a:rPr>
              <a:t>Some scholars dispute whether the Caral culture represented a true civilization.</a:t>
            </a:r>
            <a:endParaRPr b="1">
              <a:solidFill>
                <a:schemeClr val="lt1"/>
              </a:solidFill>
              <a:latin typeface="Halant"/>
              <a:ea typeface="Halant"/>
              <a:cs typeface="Halant"/>
              <a:sym typeface="Halant"/>
            </a:endParaRPr>
          </a:p>
          <a:p>
            <a:pPr indent="0" lvl="0" marL="0" rtl="0" algn="l">
              <a:spcBef>
                <a:spcPts val="1700"/>
              </a:spcBef>
              <a:spcAft>
                <a:spcPts val="0"/>
              </a:spcAft>
              <a:buNone/>
            </a:pPr>
            <a:r>
              <a:t/>
            </a:r>
            <a:endParaRPr sz="1800">
              <a:solidFill>
                <a:schemeClr val="dk2"/>
              </a:solidFill>
            </a:endParaRPr>
          </a:p>
        </p:txBody>
      </p:sp>
      <p:sp>
        <p:nvSpPr>
          <p:cNvPr id="164" name="Google Shape;164;p30"/>
          <p:cNvSpPr txBox="1"/>
          <p:nvPr/>
        </p:nvSpPr>
        <p:spPr>
          <a:xfrm>
            <a:off x="378950" y="1549100"/>
            <a:ext cx="7180200" cy="70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Below are the seven characteristics of a civilization. These elements, when present together, define a complex, organized society. Using evidence from the sources, complete the table below to provide evidence of the seven characteristics in Caral.</a:t>
            </a:r>
            <a:endParaRPr i="1" sz="1200">
              <a:solidFill>
                <a:schemeClr val="dk2"/>
              </a:solidFill>
              <a:latin typeface="Inter"/>
              <a:ea typeface="Inter"/>
              <a:cs typeface="Inter"/>
              <a:sym typeface="Inter"/>
            </a:endParaRPr>
          </a:p>
        </p:txBody>
      </p:sp>
      <p:graphicFrame>
        <p:nvGraphicFramePr>
          <p:cNvPr id="165" name="Google Shape;165;p30"/>
          <p:cNvGraphicFramePr/>
          <p:nvPr/>
        </p:nvGraphicFramePr>
        <p:xfrm>
          <a:off x="498725" y="2346688"/>
          <a:ext cx="3000000" cy="3000000"/>
        </p:xfrm>
        <a:graphic>
          <a:graphicData uri="http://schemas.openxmlformats.org/drawingml/2006/table">
            <a:tbl>
              <a:tblPr>
                <a:noFill/>
                <a:tableStyleId>{41184442-45D0-4EB5-9761-8B4BD8776BBD}</a:tableStyleId>
              </a:tblPr>
              <a:tblGrid>
                <a:gridCol w="1354550"/>
                <a:gridCol w="5420700"/>
              </a:tblGrid>
              <a:tr h="381000">
                <a:tc>
                  <a:txBody>
                    <a:bodyPr/>
                    <a:lstStyle/>
                    <a:p>
                      <a:pPr indent="0" lvl="0" marL="0" rtl="0" algn="ctr">
                        <a:spcBef>
                          <a:spcPts val="0"/>
                        </a:spcBef>
                        <a:spcAft>
                          <a:spcPts val="0"/>
                        </a:spcAft>
                        <a:buNone/>
                      </a:pPr>
                      <a:r>
                        <a:rPr b="1" lang="en" sz="1200">
                          <a:latin typeface="Inter"/>
                          <a:ea typeface="Inter"/>
                          <a:cs typeface="Inter"/>
                          <a:sym typeface="Inter"/>
                        </a:rPr>
                        <a:t>Characteristic</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Cite textual evidence from the sources. </a:t>
                      </a:r>
                      <a:endParaRPr b="1"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Religion</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Archaeological evidence suggests the worship of common god symbols, recurring in later Andean cultures. (Source 1)</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Altar of the Sacred Fire” found on top of the Templo Mayor suggests ritual or religious practices. (Source 10)</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Cities</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Caral and Áspero were part of a “densely populated, largely urbanized society” with more than 20 major residential centers with monumental architecture. (Source 5)</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wide layout of the city and </a:t>
                      </a:r>
                      <a:r>
                        <a:rPr b="1" lang="en" sz="1200">
                          <a:solidFill>
                            <a:srgbClr val="E95C3D"/>
                          </a:solidFill>
                          <a:latin typeface="Inter"/>
                          <a:ea typeface="Inter"/>
                          <a:cs typeface="Inter"/>
                          <a:sym typeface="Inter"/>
                        </a:rPr>
                        <a:t>visible ruins demonstrate organized urban planning on a large scale. (Source 7)</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Writing</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 sketch of quipu suggests the possibility of a proto-writing system. (Source 8)</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Social Structure</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burial of a woman with shell necklaces and carved brooches suggests she held a position of prestige and high social status. (Source 6)</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Centralized Government</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Monumental architecture and coordinated building projects like pyramids and plazas required organized labor and leadership. (Source 2)</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Art &amp; Architecture</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Flutes carved with animal motifs and human faces, as well as pyramids up to 70 feet tall, </a:t>
                      </a:r>
                      <a:r>
                        <a:rPr b="1" lang="en" sz="1200">
                          <a:solidFill>
                            <a:srgbClr val="E95C3D"/>
                          </a:solidFill>
                          <a:latin typeface="Inter"/>
                          <a:ea typeface="Inter"/>
                          <a:cs typeface="Inter"/>
                          <a:sym typeface="Inter"/>
                        </a:rPr>
                        <a:t>demonstrated</a:t>
                      </a:r>
                      <a:r>
                        <a:rPr b="1" lang="en" sz="1200">
                          <a:solidFill>
                            <a:srgbClr val="E95C3D"/>
                          </a:solidFill>
                          <a:latin typeface="Inter"/>
                          <a:ea typeface="Inter"/>
                          <a:cs typeface="Inter"/>
                          <a:sym typeface="Inter"/>
                        </a:rPr>
                        <a:t> art and monumental architecture. (Sources 4 &amp; 9)</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Technology</a:t>
                      </a:r>
                      <a:endParaRPr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“shicra-bag” </a:t>
                      </a:r>
                      <a:r>
                        <a:rPr b="1" lang="en" sz="1200">
                          <a:solidFill>
                            <a:srgbClr val="E95C3D"/>
                          </a:solidFill>
                          <a:latin typeface="Inter"/>
                          <a:ea typeface="Inter"/>
                          <a:cs typeface="Inter"/>
                          <a:sym typeface="Inter"/>
                        </a:rPr>
                        <a:t>construction</a:t>
                      </a:r>
                      <a:r>
                        <a:rPr b="1" lang="en" sz="1200">
                          <a:solidFill>
                            <a:srgbClr val="E95C3D"/>
                          </a:solidFill>
                          <a:latin typeface="Inter"/>
                          <a:ea typeface="Inter"/>
                          <a:cs typeface="Inter"/>
                          <a:sym typeface="Inter"/>
                        </a:rPr>
                        <a:t> technique used grass bags filled with stones to build earthquake-resistant structures. (Source 3)</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166" name="Google Shape;166;p30"/>
          <p:cNvSpPr txBox="1"/>
          <p:nvPr/>
        </p:nvSpPr>
        <p:spPr>
          <a:xfrm>
            <a:off x="432494" y="656589"/>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pic>
        <p:nvPicPr>
          <p:cNvPr id="167" name="Google Shape;167;p30"/>
          <p:cNvPicPr preferRelativeResize="0"/>
          <p:nvPr/>
        </p:nvPicPr>
        <p:blipFill>
          <a:blip r:embed="rId4">
            <a:alphaModFix/>
          </a:blip>
          <a:stretch>
            <a:fillRect/>
          </a:stretch>
        </p:blipFill>
        <p:spPr>
          <a:xfrm>
            <a:off x="407906" y="9627096"/>
            <a:ext cx="431174" cy="431174"/>
          </a:xfrm>
          <a:prstGeom prst="rect">
            <a:avLst/>
          </a:prstGeom>
          <a:noFill/>
          <a:ln>
            <a:noFill/>
          </a:ln>
        </p:spPr>
      </p:pic>
      <p:sp>
        <p:nvSpPr>
          <p:cNvPr id="168" name="Google Shape;168;p30"/>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9" name="Google Shape;169;p30"/>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31"/>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a:t>
            </a:r>
            <a:r>
              <a:rPr lang="en" sz="1900">
                <a:solidFill>
                  <a:schemeClr val="dk1"/>
                </a:solidFill>
                <a:latin typeface="Plus Jakarta Sans Medium"/>
                <a:ea typeface="Plus Jakarta Sans Medium"/>
                <a:cs typeface="Plus Jakarta Sans Medium"/>
                <a:sym typeface="Plus Jakarta Sans Medium"/>
              </a:rPr>
              <a:t>UNESCO Heritage Site (Exemplar)</a:t>
            </a:r>
            <a:endParaRPr sz="1500">
              <a:solidFill>
                <a:schemeClr val="dk1"/>
              </a:solidFill>
              <a:latin typeface="Halant"/>
              <a:ea typeface="Halant"/>
              <a:cs typeface="Halant"/>
              <a:sym typeface="Halant"/>
            </a:endParaRPr>
          </a:p>
        </p:txBody>
      </p:sp>
      <p:pic>
        <p:nvPicPr>
          <p:cNvPr id="175" name="Google Shape;175;p31"/>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176" name="Google Shape;176;p31"/>
          <p:cNvSpPr txBox="1"/>
          <p:nvPr/>
        </p:nvSpPr>
        <p:spPr>
          <a:xfrm>
            <a:off x="335325" y="771038"/>
            <a:ext cx="7137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explore the UNESCO Heritage Website featuring Caral-Supe and respond to the questions or prompts that follow. </a:t>
            </a:r>
            <a:endParaRPr b="1" sz="1200">
              <a:solidFill>
                <a:srgbClr val="E95C3D"/>
              </a:solidFill>
              <a:latin typeface="Inter"/>
              <a:ea typeface="Inter"/>
              <a:cs typeface="Inter"/>
              <a:sym typeface="Inter"/>
            </a:endParaRPr>
          </a:p>
        </p:txBody>
      </p:sp>
      <p:sp>
        <p:nvSpPr>
          <p:cNvPr id="177" name="Google Shape;177;p31"/>
          <p:cNvSpPr txBox="1"/>
          <p:nvPr/>
        </p:nvSpPr>
        <p:spPr>
          <a:xfrm>
            <a:off x="344725" y="2064049"/>
            <a:ext cx="6813600" cy="2997000"/>
          </a:xfrm>
          <a:prstGeom prst="rect">
            <a:avLst/>
          </a:prstGeom>
          <a:noFill/>
          <a:ln>
            <a:noFill/>
          </a:ln>
        </p:spPr>
        <p:txBody>
          <a:bodyPr anchorCtr="0" anchor="t" bIns="91425" lIns="91425" spcFirstLastPara="1" rIns="91425" wrap="square" tIns="91425">
            <a:noAutofit/>
          </a:bodyPr>
          <a:lstStyle/>
          <a:p>
            <a:pPr indent="-304800" lvl="0" marL="457200" rtl="0" algn="l">
              <a:lnSpc>
                <a:spcPct val="100000"/>
              </a:lnSpc>
              <a:spcBef>
                <a:spcPts val="0"/>
              </a:spcBef>
              <a:spcAft>
                <a:spcPts val="0"/>
              </a:spcAft>
              <a:buClr>
                <a:schemeClr val="dk1"/>
              </a:buClr>
              <a:buSzPts val="1200"/>
              <a:buAutoNum type="arabicPeriod"/>
            </a:pPr>
            <a:r>
              <a:rPr lang="en" sz="1200">
                <a:solidFill>
                  <a:schemeClr val="dk1"/>
                </a:solidFill>
                <a:latin typeface="Inter"/>
                <a:ea typeface="Inter"/>
                <a:cs typeface="Inter"/>
                <a:sym typeface="Inter"/>
              </a:rPr>
              <a:t>Why do some scholars dispute whether Caral should be considered a true civilization despite its monumental architecture and evidence of social complexity?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Some scholars question this because while Caral demonstrates advanced urban planning and social hierarchy, it lacks a writing system and ceramic technology typical of other ancient civilizations. The absence of ceramics and almost no art—paired with no confirmed writing system—raises doubts about whether it meets all traditional criteria for "civilization."</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presence of quipu and ceremonial structures at Caral suggest the development of organized religion and record-keeping in early Andean societies?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discovery of a quipu—a knot-based recording system—indicates early practices of record-keeping in Caral, while ceremonial structures, including sunken circular courts and pyramidal platforms, reflect organized religious functions. Together, these features signal complex social systems with systematic ways of managing information and conducting communal spiritual activity.</a:t>
            </a:r>
            <a:endParaRPr b="1" sz="1200">
              <a:solidFill>
                <a:srgbClr val="E95C3D"/>
              </a:solidFill>
              <a:latin typeface="Inter"/>
              <a:ea typeface="Inter"/>
              <a:cs typeface="Inter"/>
              <a:sym typeface="Inter"/>
            </a:endParaRPr>
          </a:p>
          <a:p>
            <a:pPr indent="0" lvl="0" marL="457200" rtl="0" algn="l">
              <a:lnSpc>
                <a:spcPct val="100000"/>
              </a:lnSpc>
              <a:spcBef>
                <a:spcPts val="120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178" name="Google Shape;178;p31"/>
          <p:cNvSpPr txBox="1"/>
          <p:nvPr/>
        </p:nvSpPr>
        <p:spPr>
          <a:xfrm>
            <a:off x="347775" y="1325138"/>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Using this </a:t>
            </a:r>
            <a:r>
              <a:rPr lang="en" sz="1200" u="sng">
                <a:solidFill>
                  <a:schemeClr val="hlink"/>
                </a:solidFill>
                <a:latin typeface="Inter"/>
                <a:ea typeface="Inter"/>
                <a:cs typeface="Inter"/>
                <a:sym typeface="Inter"/>
                <a:hlinkClick r:id="rId4"/>
              </a:rPr>
              <a:t>link</a:t>
            </a:r>
            <a:r>
              <a:rPr lang="en" sz="1200">
                <a:solidFill>
                  <a:schemeClr val="dk1"/>
                </a:solidFill>
                <a:latin typeface="Inter"/>
                <a:ea typeface="Inter"/>
                <a:cs typeface="Inter"/>
                <a:sym typeface="Inter"/>
              </a:rPr>
              <a:t>, read the first paragraph titled </a:t>
            </a:r>
            <a:r>
              <a:rPr b="1" lang="en" sz="1200">
                <a:solidFill>
                  <a:schemeClr val="dk1"/>
                </a:solidFill>
                <a:latin typeface="Inter"/>
                <a:ea typeface="Inter"/>
                <a:cs typeface="Inter"/>
                <a:sym typeface="Inter"/>
              </a:rPr>
              <a:t>“Sacred City of Caral-Supe”</a:t>
            </a:r>
            <a:r>
              <a:rPr lang="en" sz="1200">
                <a:solidFill>
                  <a:schemeClr val="dk1"/>
                </a:solidFill>
                <a:latin typeface="Inter"/>
                <a:ea typeface="Inter"/>
                <a:cs typeface="Inter"/>
                <a:sym typeface="Inter"/>
              </a:rPr>
              <a:t> and answer the questions below. </a:t>
            </a:r>
            <a:endParaRPr/>
          </a:p>
        </p:txBody>
      </p:sp>
      <p:pic>
        <p:nvPicPr>
          <p:cNvPr id="179" name="Google Shape;179;p31"/>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180" name="Google Shape;180;p31"/>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1" name="Google Shape;181;p31"/>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2" name="Google Shape;182;p31"/>
          <p:cNvSpPr txBox="1"/>
          <p:nvPr/>
        </p:nvSpPr>
        <p:spPr>
          <a:xfrm>
            <a:off x="362500" y="5122638"/>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Using the same link as above, scroll down and read the next paragraph titled </a:t>
            </a:r>
            <a:r>
              <a:rPr b="1" lang="en" sz="1200">
                <a:solidFill>
                  <a:schemeClr val="dk1"/>
                </a:solidFill>
                <a:latin typeface="Inter"/>
                <a:ea typeface="Inter"/>
                <a:cs typeface="Inter"/>
                <a:sym typeface="Inter"/>
              </a:rPr>
              <a:t>“Outstanding Universal Value”. </a:t>
            </a:r>
            <a:r>
              <a:rPr lang="en" sz="1200">
                <a:solidFill>
                  <a:schemeClr val="dk1"/>
                </a:solidFill>
                <a:latin typeface="Inter"/>
                <a:ea typeface="Inter"/>
                <a:cs typeface="Inter"/>
                <a:sym typeface="Inter"/>
              </a:rPr>
              <a:t>Then,</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answer the questions below.</a:t>
            </a:r>
            <a:endParaRPr/>
          </a:p>
        </p:txBody>
      </p:sp>
      <p:sp>
        <p:nvSpPr>
          <p:cNvPr id="183" name="Google Shape;183;p31"/>
          <p:cNvSpPr txBox="1"/>
          <p:nvPr/>
        </p:nvSpPr>
        <p:spPr>
          <a:xfrm>
            <a:off x="362500" y="5738350"/>
            <a:ext cx="6813600" cy="36942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Caral’s architectural features, such as platform mounds and sunken circular courts, influence later settlements along the Peruvian coast?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Caral’s monumental architecture is noted as foundational in Andean architectural tradition. This design not only influenced nearby settlements in the Supe Valley but also shaped urban planning and ceremonial architecture across a much broader portion of the Peruvian coast over subsequent centuries.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has the Sacred City of Caral-Supe remained so well-preserved compared to other ancient sites?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Caral-Supe has remained exceptionally intact due to early abandonment and minimal later human occupation. Additionally, the arid environment and lack of valuable metals like gold or silver minimized looting and modern disturbance, preserving the original architectural forms and urban layout.</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evidence confirms that Caral developed during the Late Archaic Period between 3000 and 1800 B.C.?</a:t>
            </a:r>
            <a:endParaRPr sz="1200">
              <a:solidFill>
                <a:schemeClr val="dk1"/>
              </a:solidFill>
              <a:latin typeface="Inter"/>
              <a:ea typeface="Inter"/>
              <a:cs typeface="Inter"/>
              <a:sym typeface="Inter"/>
            </a:endParaRPr>
          </a:p>
          <a:p>
            <a:pPr indent="0" lvl="0" marL="457200" rtl="0" algn="l">
              <a:lnSpc>
                <a:spcPct val="100000"/>
              </a:lnSpc>
              <a:spcBef>
                <a:spcPts val="0"/>
              </a:spcBef>
              <a:spcAft>
                <a:spcPts val="1200"/>
              </a:spcAft>
              <a:buNone/>
            </a:pPr>
            <a:r>
              <a:rPr b="1" lang="en" sz="1200">
                <a:solidFill>
                  <a:srgbClr val="E95C3D"/>
                </a:solidFill>
                <a:latin typeface="Inter"/>
                <a:ea typeface="Inter"/>
                <a:cs typeface="Inter"/>
                <a:sym typeface="Inter"/>
              </a:rPr>
              <a:t>Radiocarbon dating carried out by the Caral-Supe Special Archaeological Project (PEACS) consistently places the development of the site between 3000 and 1800 B.C., firmly situating it within the Late Archaic Period in the Central Andes.</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7" name="Shape 187"/>
        <p:cNvGrpSpPr/>
        <p:nvPr/>
      </p:nvGrpSpPr>
      <p:grpSpPr>
        <a:xfrm>
          <a:off x="0" y="0"/>
          <a:ext cx="0" cy="0"/>
          <a:chOff x="0" y="0"/>
          <a:chExt cx="0" cy="0"/>
        </a:xfrm>
      </p:grpSpPr>
      <p:sp>
        <p:nvSpPr>
          <p:cNvPr id="188" name="Google Shape;188;p32"/>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a:t>
            </a:r>
            <a:r>
              <a:rPr lang="en" sz="1900">
                <a:solidFill>
                  <a:schemeClr val="dk1"/>
                </a:solidFill>
                <a:latin typeface="Plus Jakarta Sans Medium"/>
                <a:ea typeface="Plus Jakarta Sans Medium"/>
                <a:cs typeface="Plus Jakarta Sans Medium"/>
                <a:sym typeface="Plus Jakarta Sans Medium"/>
              </a:rPr>
              <a:t>UNESCO Heritage Site (Exemplar)</a:t>
            </a:r>
            <a:endParaRPr sz="1500">
              <a:solidFill>
                <a:schemeClr val="dk1"/>
              </a:solidFill>
              <a:latin typeface="Halant"/>
              <a:ea typeface="Halant"/>
              <a:cs typeface="Halant"/>
              <a:sym typeface="Halant"/>
            </a:endParaRPr>
          </a:p>
        </p:txBody>
      </p:sp>
      <p:pic>
        <p:nvPicPr>
          <p:cNvPr id="189" name="Google Shape;189;p32"/>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190" name="Google Shape;190;p32"/>
          <p:cNvSpPr txBox="1"/>
          <p:nvPr/>
        </p:nvSpPr>
        <p:spPr>
          <a:xfrm>
            <a:off x="355138" y="800463"/>
            <a:ext cx="6813600" cy="3693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Using this </a:t>
            </a:r>
            <a:r>
              <a:rPr lang="en" sz="1200" u="sng">
                <a:solidFill>
                  <a:schemeClr val="hlink"/>
                </a:solidFill>
                <a:latin typeface="Inter"/>
                <a:ea typeface="Inter"/>
                <a:cs typeface="Inter"/>
                <a:sym typeface="Inter"/>
                <a:hlinkClick r:id="rId4"/>
              </a:rPr>
              <a:t>link</a:t>
            </a:r>
            <a:r>
              <a:rPr lang="en" sz="1200">
                <a:solidFill>
                  <a:schemeClr val="dk1"/>
                </a:solidFill>
                <a:latin typeface="Inter"/>
                <a:ea typeface="Inter"/>
                <a:cs typeface="Inter"/>
                <a:sym typeface="Inter"/>
              </a:rPr>
              <a:t>, select an image and complete the table below.</a:t>
            </a:r>
            <a:endParaRPr/>
          </a:p>
        </p:txBody>
      </p:sp>
      <p:pic>
        <p:nvPicPr>
          <p:cNvPr id="191" name="Google Shape;191;p32"/>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192" name="Google Shape;192;p32"/>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3" name="Google Shape;193;p32"/>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94" name="Google Shape;194;p32"/>
          <p:cNvGraphicFramePr/>
          <p:nvPr/>
        </p:nvGraphicFramePr>
        <p:xfrm>
          <a:off x="355138" y="1398963"/>
          <a:ext cx="3000000" cy="3000000"/>
        </p:xfrm>
        <a:graphic>
          <a:graphicData uri="http://schemas.openxmlformats.org/drawingml/2006/table">
            <a:tbl>
              <a:tblPr>
                <a:noFill/>
                <a:tableStyleId>{41184442-45D0-4EB5-9761-8B4BD8776BBD}</a:tableStyleId>
              </a:tblPr>
              <a:tblGrid>
                <a:gridCol w="2271200"/>
                <a:gridCol w="2271200"/>
                <a:gridCol w="2271200"/>
              </a:tblGrid>
              <a:tr h="754075">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Describe what is depicted in the image</a:t>
                      </a:r>
                      <a:endParaRPr sz="1200">
                        <a:latin typeface="Inter"/>
                        <a:ea typeface="Inter"/>
                        <a:cs typeface="Inter"/>
                        <a:sym typeface="Inter"/>
                      </a:endParaRPr>
                    </a:p>
                  </a:txBody>
                  <a:tcPr marT="91425" marB="91425" marR="91425" marL="91425">
                    <a:solidFill>
                      <a:srgbClr val="EEEEEE"/>
                    </a:solidFill>
                  </a:tcP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is a question you have about the image?</a:t>
                      </a:r>
                      <a:endParaRPr sz="1200">
                        <a:latin typeface="Inter"/>
                        <a:ea typeface="Inter"/>
                        <a:cs typeface="Inter"/>
                        <a:sym typeface="Inter"/>
                      </a:endParaRPr>
                    </a:p>
                  </a:txBody>
                  <a:tcPr marT="91425" marB="91425" marR="91425" marL="91425">
                    <a:solidFill>
                      <a:srgbClr val="EEEEEE"/>
                    </a:solidFill>
                  </a:tcP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What do you think life was like in this civilization?</a:t>
                      </a:r>
                      <a:endParaRPr sz="1200">
                        <a:latin typeface="Inter"/>
                        <a:ea typeface="Inter"/>
                        <a:cs typeface="Inter"/>
                        <a:sym typeface="Inter"/>
                      </a:endParaRPr>
                    </a:p>
                  </a:txBody>
                  <a:tcPr marT="91425" marB="91425" marR="91425" marL="91425">
                    <a:solidFill>
                      <a:srgbClr val="EEEEEE"/>
                    </a:solidFill>
                  </a:tcPr>
                </a:tc>
              </a:tr>
              <a:tr h="1646575">
                <a:tc>
                  <a:txBody>
                    <a:bodyPr/>
                    <a:lstStyle/>
                    <a:p>
                      <a:pPr indent="0" lvl="0" marL="0" rtl="0" algn="l">
                        <a:lnSpc>
                          <a:spcPct val="100000"/>
                        </a:lnSpc>
                        <a:spcBef>
                          <a:spcPts val="1200"/>
                        </a:spcBef>
                        <a:spcAft>
                          <a:spcPts val="0"/>
                        </a:spcAft>
                        <a:buNone/>
                      </a:pPr>
                      <a:r>
                        <a:rPr b="1" lang="en" sz="1200">
                          <a:solidFill>
                            <a:srgbClr val="E95C3D"/>
                          </a:solidFill>
                          <a:latin typeface="Inter"/>
                          <a:ea typeface="Inter"/>
                          <a:cs typeface="Inter"/>
                          <a:sym typeface="Inter"/>
                        </a:rPr>
                        <a:t>Ruins of an ancient city with rectangular stone structures, stairways, and a large circular sunken court </a:t>
                      </a:r>
                      <a:endParaRPr b="1" sz="1200">
                        <a:solidFill>
                          <a:srgbClr val="E95C3D"/>
                        </a:solidFill>
                        <a:latin typeface="Inter"/>
                        <a:ea typeface="Inter"/>
                        <a:cs typeface="Inter"/>
                        <a:sym typeface="Inter"/>
                      </a:endParaRPr>
                    </a:p>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Behind is a green river valley surrounded by mountains</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Was the sunken court for ceremonies, political gatherings, or something else?</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0"/>
                        </a:spcAft>
                        <a:buNone/>
                      </a:pPr>
                      <a:r>
                        <a:rPr b="1" lang="en" sz="1200">
                          <a:solidFill>
                            <a:srgbClr val="E95C3D"/>
                          </a:solidFill>
                          <a:latin typeface="Inter"/>
                          <a:ea typeface="Inter"/>
                          <a:cs typeface="Inter"/>
                          <a:sym typeface="Inter"/>
                        </a:rPr>
                        <a:t>Probably organized around religion and ceremonies, with leaders directing the construction of architecture. </a:t>
                      </a:r>
                      <a:endParaRPr b="1" sz="1200">
                        <a:solidFill>
                          <a:srgbClr val="E95C3D"/>
                        </a:solidFill>
                        <a:latin typeface="Inter"/>
                        <a:ea typeface="Inter"/>
                        <a:cs typeface="Inter"/>
                        <a:sym typeface="Inter"/>
                      </a:endParaRPr>
                    </a:p>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People likely relied on farming along the river valley for food.</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195" name="Google Shape;195;p32"/>
          <p:cNvSpPr txBox="1"/>
          <p:nvPr/>
        </p:nvSpPr>
        <p:spPr>
          <a:xfrm>
            <a:off x="355138" y="4028813"/>
            <a:ext cx="6813600" cy="3693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Watch this </a:t>
            </a:r>
            <a:r>
              <a:rPr lang="en" sz="1200" u="sng">
                <a:solidFill>
                  <a:schemeClr val="hlink"/>
                </a:solidFill>
                <a:latin typeface="Inter"/>
                <a:ea typeface="Inter"/>
                <a:cs typeface="Inter"/>
                <a:sym typeface="Inter"/>
                <a:hlinkClick r:id="rId6"/>
              </a:rPr>
              <a:t>video</a:t>
            </a:r>
            <a:r>
              <a:rPr lang="en" sz="1200">
                <a:solidFill>
                  <a:schemeClr val="dk1"/>
                </a:solidFill>
                <a:latin typeface="Inter"/>
                <a:ea typeface="Inter"/>
                <a:cs typeface="Inter"/>
                <a:sym typeface="Inter"/>
              </a:rPr>
              <a:t> and answer each of the questions below. </a:t>
            </a:r>
            <a:endParaRPr/>
          </a:p>
        </p:txBody>
      </p:sp>
      <p:sp>
        <p:nvSpPr>
          <p:cNvPr id="196" name="Google Shape;196;p32"/>
          <p:cNvSpPr txBox="1"/>
          <p:nvPr/>
        </p:nvSpPr>
        <p:spPr>
          <a:xfrm>
            <a:off x="355150" y="4496374"/>
            <a:ext cx="6813600" cy="29970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surprised you the most about Caral?</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What surprised me most about Caral is that the people built anti-seismic pyramids by using nets made of plant fibers between the stones. It shows they already understood how to protect their buildings from earthquakes thousands of years ago.</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no weapons have been found at the site?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No weapons have been found at the site, which could mean that Caral was a peaceful society focused on music, religion, and trade instead of war. It suggests their community may have relied more on cooperation than on fighting.</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might music and religion have shaped daily life in this community?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Music and religion probably played a big role in bringing people together and shaping traditions in Caral. The discovery of flutes made from bird bones and religious figurines shows that ceremonies, rituals, and celebrations were important parts of daily life. These activities likely helped unify the community and reinforce their shared beliefs.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pic>
        <p:nvPicPr>
          <p:cNvPr id="201" name="Google Shape;201;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2" name="Google Shape;202;p33"/>
          <p:cNvSpPr txBox="1"/>
          <p:nvPr/>
        </p:nvSpPr>
        <p:spPr>
          <a:xfrm>
            <a:off x="0" y="0"/>
            <a:ext cx="7772400" cy="580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300">
                <a:latin typeface="Halant"/>
                <a:ea typeface="Halant"/>
                <a:cs typeface="Halant"/>
                <a:sym typeface="Halant"/>
              </a:rPr>
              <a:t>Build a Thesis (Exemplar)</a:t>
            </a:r>
            <a:endParaRPr sz="1300">
              <a:solidFill>
                <a:srgbClr val="000000"/>
              </a:solidFill>
              <a:latin typeface="Halant"/>
              <a:ea typeface="Halant"/>
              <a:cs typeface="Halant"/>
              <a:sym typeface="Halant"/>
            </a:endParaRPr>
          </a:p>
        </p:txBody>
      </p:sp>
      <p:pic>
        <p:nvPicPr>
          <p:cNvPr id="203" name="Google Shape;203;p33"/>
          <p:cNvPicPr preferRelativeResize="0"/>
          <p:nvPr/>
        </p:nvPicPr>
        <p:blipFill>
          <a:blip r:embed="rId4">
            <a:alphaModFix/>
          </a:blip>
          <a:stretch>
            <a:fillRect/>
          </a:stretch>
        </p:blipFill>
        <p:spPr>
          <a:xfrm>
            <a:off x="216272" y="74497"/>
            <a:ext cx="1056536" cy="438114"/>
          </a:xfrm>
          <a:prstGeom prst="rect">
            <a:avLst/>
          </a:prstGeom>
          <a:noFill/>
          <a:ln>
            <a:noFill/>
          </a:ln>
        </p:spPr>
      </p:pic>
      <p:sp>
        <p:nvSpPr>
          <p:cNvPr id="204" name="Google Shape;204;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5" name="Google Shape;205;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6" name="Google Shape;206;p33"/>
          <p:cNvSpPr txBox="1"/>
          <p:nvPr/>
        </p:nvSpPr>
        <p:spPr>
          <a:xfrm>
            <a:off x="762975" y="8210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To what extent does Caral meet the common criteria historians use to define a civilization?</a:t>
            </a:r>
            <a:endParaRPr i="1" sz="1700">
              <a:solidFill>
                <a:schemeClr val="dk1"/>
              </a:solidFill>
              <a:latin typeface="Inter"/>
              <a:ea typeface="Inter"/>
              <a:cs typeface="Inter"/>
              <a:sym typeface="Inter"/>
            </a:endParaRPr>
          </a:p>
        </p:txBody>
      </p:sp>
      <p:sp>
        <p:nvSpPr>
          <p:cNvPr id="207" name="Google Shape;207;p33"/>
          <p:cNvSpPr txBox="1"/>
          <p:nvPr/>
        </p:nvSpPr>
        <p:spPr>
          <a:xfrm>
            <a:off x="629925" y="1987575"/>
            <a:ext cx="6576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Create a thesis statement based on the supporting question above. Use the formula below and ensure your thesis statement meets all the requirements.</a:t>
            </a:r>
            <a:endParaRPr>
              <a:solidFill>
                <a:schemeClr val="dk1"/>
              </a:solidFill>
              <a:latin typeface="Halant"/>
              <a:ea typeface="Halant"/>
              <a:cs typeface="Halant"/>
              <a:sym typeface="Halant"/>
            </a:endParaRPr>
          </a:p>
        </p:txBody>
      </p:sp>
      <p:sp>
        <p:nvSpPr>
          <p:cNvPr id="208" name="Google Shape;208;p33"/>
          <p:cNvSpPr txBox="1"/>
          <p:nvPr/>
        </p:nvSpPr>
        <p:spPr>
          <a:xfrm>
            <a:off x="629925" y="4498463"/>
            <a:ext cx="6576600" cy="34230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Inter"/>
                <a:ea typeface="Inter"/>
                <a:cs typeface="Inter"/>
                <a:sym typeface="Inter"/>
              </a:rPr>
              <a:t>Thesis Statement:</a:t>
            </a:r>
            <a:endParaRPr sz="18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Despite arguments that Caral should not be considered a true civilization because it lacked ceramics and a written language, the evidence of monumental architecture and quipu use demonstrates that Caral meets the criteria of complex urban planning and record-keeping, showing it was indeed a developed civilization.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800">
              <a:solidFill>
                <a:schemeClr val="dk1"/>
              </a:solidFill>
              <a:latin typeface="Inter"/>
              <a:ea typeface="Inter"/>
              <a:cs typeface="Inter"/>
              <a:sym typeface="Inter"/>
            </a:endParaRPr>
          </a:p>
        </p:txBody>
      </p:sp>
      <p:sp>
        <p:nvSpPr>
          <p:cNvPr id="209" name="Google Shape;209;p33"/>
          <p:cNvSpPr txBox="1"/>
          <p:nvPr/>
        </p:nvSpPr>
        <p:spPr>
          <a:xfrm>
            <a:off x="597900" y="3453849"/>
            <a:ext cx="6576600" cy="793800"/>
          </a:xfrm>
          <a:prstGeom prst="rect">
            <a:avLst/>
          </a:prstGeom>
          <a:solidFill>
            <a:srgbClr val="EEEEEE"/>
          </a:solid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The thesis fully answers the prompt in a defensible claim.</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The thesis includes evidence.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The thesis demonstrates a complex understanding with use of a counterargument.</a:t>
            </a:r>
            <a:endParaRPr sz="1200">
              <a:solidFill>
                <a:srgbClr val="000000"/>
              </a:solidFill>
              <a:latin typeface="Inter"/>
              <a:ea typeface="Inter"/>
              <a:cs typeface="Inter"/>
              <a:sym typeface="Inter"/>
            </a:endParaRPr>
          </a:p>
        </p:txBody>
      </p:sp>
      <p:sp>
        <p:nvSpPr>
          <p:cNvPr id="210" name="Google Shape;210;p33"/>
          <p:cNvSpPr txBox="1"/>
          <p:nvPr/>
        </p:nvSpPr>
        <p:spPr>
          <a:xfrm>
            <a:off x="533950" y="2702900"/>
            <a:ext cx="6640500" cy="615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Thesis with Counterargument</a:t>
            </a:r>
            <a:endParaRPr b="1" sz="1200">
              <a:solidFill>
                <a:srgbClr val="000000"/>
              </a:solidFill>
              <a:latin typeface="Inter"/>
              <a:ea typeface="Inter"/>
              <a:cs typeface="Inter"/>
              <a:sym typeface="Inter"/>
            </a:endParaRPr>
          </a:p>
          <a:p>
            <a:pPr indent="0" lvl="0" marL="0" rtl="0" algn="ctr">
              <a:spcBef>
                <a:spcPts val="0"/>
              </a:spcBef>
              <a:spcAft>
                <a:spcPts val="0"/>
              </a:spcAft>
              <a:buNone/>
            </a:pPr>
            <a:r>
              <a:rPr lang="en" sz="1000">
                <a:solidFill>
                  <a:srgbClr val="1D1C1D"/>
                </a:solidFill>
                <a:highlight>
                  <a:srgbClr val="F8F8F8"/>
                </a:highlight>
                <a:latin typeface="Inter"/>
                <a:ea typeface="Inter"/>
                <a:cs typeface="Inter"/>
                <a:sym typeface="Inter"/>
              </a:rPr>
              <a:t>Despite </a:t>
            </a:r>
            <a:r>
              <a:rPr lang="en" sz="1000">
                <a:solidFill>
                  <a:srgbClr val="1D1C1D"/>
                </a:solidFill>
                <a:highlight>
                  <a:srgbClr val="F1AF4B"/>
                </a:highlight>
                <a:latin typeface="Inter"/>
                <a:ea typeface="Inter"/>
                <a:cs typeface="Inter"/>
                <a:sym typeface="Inter"/>
              </a:rPr>
              <a:t>(counterargument)</a:t>
            </a:r>
            <a:r>
              <a:rPr lang="en" sz="1000">
                <a:solidFill>
                  <a:srgbClr val="1D1C1D"/>
                </a:solidFill>
                <a:highlight>
                  <a:srgbClr val="F8F8F8"/>
                </a:highlight>
                <a:latin typeface="Inter"/>
                <a:ea typeface="Inter"/>
                <a:cs typeface="Inter"/>
                <a:sym typeface="Inter"/>
              </a:rPr>
              <a:t>, because </a:t>
            </a:r>
            <a:r>
              <a:rPr lang="en" sz="1000">
                <a:solidFill>
                  <a:srgbClr val="1D1C1D"/>
                </a:solidFill>
                <a:highlight>
                  <a:srgbClr val="38E0A4"/>
                </a:highlight>
                <a:latin typeface="Inter"/>
                <a:ea typeface="Inter"/>
                <a:cs typeface="Inter"/>
                <a:sym typeface="Inter"/>
              </a:rPr>
              <a:t>(evidence 1)</a:t>
            </a:r>
            <a:r>
              <a:rPr lang="en" sz="1000">
                <a:solidFill>
                  <a:srgbClr val="1D1C1D"/>
                </a:solidFill>
                <a:highlight>
                  <a:srgbClr val="F8F8F8"/>
                </a:highlight>
                <a:latin typeface="Inter"/>
                <a:ea typeface="Inter"/>
                <a:cs typeface="Inter"/>
                <a:sym typeface="Inter"/>
              </a:rPr>
              <a:t> and </a:t>
            </a:r>
            <a:r>
              <a:rPr lang="en" sz="1000">
                <a:solidFill>
                  <a:srgbClr val="1D1C1D"/>
                </a:solidFill>
                <a:highlight>
                  <a:srgbClr val="E95C3D"/>
                </a:highlight>
                <a:latin typeface="Inter"/>
                <a:ea typeface="Inter"/>
                <a:cs typeface="Inter"/>
                <a:sym typeface="Inter"/>
              </a:rPr>
              <a:t>(evidence 2)</a:t>
            </a:r>
            <a:r>
              <a:rPr lang="en" sz="1000">
                <a:solidFill>
                  <a:srgbClr val="1D1C1D"/>
                </a:solidFill>
                <a:highlight>
                  <a:srgbClr val="F8F8F8"/>
                </a:highlight>
                <a:latin typeface="Inter"/>
                <a:ea typeface="Inter"/>
                <a:cs typeface="Inter"/>
                <a:sym typeface="Inter"/>
              </a:rPr>
              <a:t>, </a:t>
            </a:r>
            <a:r>
              <a:rPr lang="en" sz="1000">
                <a:solidFill>
                  <a:srgbClr val="1D1C1D"/>
                </a:solidFill>
                <a:highlight>
                  <a:srgbClr val="6484F3"/>
                </a:highlight>
                <a:latin typeface="Inter"/>
                <a:ea typeface="Inter"/>
                <a:cs typeface="Inter"/>
                <a:sym typeface="Inter"/>
              </a:rPr>
              <a:t>(my argument)</a:t>
            </a:r>
            <a:r>
              <a:rPr lang="en" sz="1000">
                <a:solidFill>
                  <a:srgbClr val="1D1C1D"/>
                </a:solidFill>
                <a:highlight>
                  <a:srgbClr val="F8F8F8"/>
                </a:highlight>
                <a:latin typeface="Inter"/>
                <a:ea typeface="Inter"/>
                <a:cs typeface="Inter"/>
                <a:sym typeface="Inter"/>
              </a:rPr>
              <a:t>.</a:t>
            </a:r>
            <a:endParaRPr sz="1000">
              <a:solidFill>
                <a:srgbClr val="1D1C1D"/>
              </a:solidFill>
              <a:highlight>
                <a:srgbClr val="F8F8F8"/>
              </a:highlight>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1D1C1D"/>
              </a:solidFill>
              <a:highlight>
                <a:srgbClr val="F8F8F8"/>
              </a:highlight>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150">
              <a:solidFill>
                <a:srgbClr val="1D1C1D"/>
              </a:solidFill>
              <a:highlight>
                <a:srgbClr val="F8F8F8"/>
              </a:highlight>
            </a:endParaRPr>
          </a:p>
          <a:p>
            <a:pPr indent="0" lvl="0" marL="0" rtl="0" algn="ctr">
              <a:spcBef>
                <a:spcPts val="0"/>
              </a:spcBef>
              <a:spcAft>
                <a:spcPts val="0"/>
              </a:spcAft>
              <a:buNone/>
            </a:pPr>
            <a:r>
              <a:t/>
            </a:r>
            <a:endParaRPr b="1" i="1" sz="1150">
              <a:solidFill>
                <a:srgbClr val="1D1C1D"/>
              </a:solidFill>
              <a:highlight>
                <a:srgbClr val="F8F8F8"/>
              </a:highligh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