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Lst>
  <p:sldSz cy="5143500" cx="9144000"/>
  <p:notesSz cx="6858000" cy="9144000"/>
  <p:embeddedFontLst>
    <p:embeddedFont>
      <p:font typeface="Halant"/>
      <p:regular r:id="rId16"/>
      <p:bold r:id="rId17"/>
    </p:embeddedFont>
    <p:embeddedFont>
      <p:font typeface="Inter"/>
      <p:regular r:id="rId18"/>
      <p:bold r:id="rId19"/>
      <p:italic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italic.fntdata"/><Relationship Id="rId11" Type="http://schemas.openxmlformats.org/officeDocument/2006/relationships/slide" Target="slides/slide6.xml"/><Relationship Id="rId10" Type="http://schemas.openxmlformats.org/officeDocument/2006/relationships/slide" Target="slides/slide5.xml"/><Relationship Id="rId21" Type="http://schemas.openxmlformats.org/officeDocument/2006/relationships/font" Target="fonts/Inter-boldItalic.fntdata"/><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font" Target="fonts/Halant-bold.fntdata"/><Relationship Id="rId16" Type="http://schemas.openxmlformats.org/officeDocument/2006/relationships/font" Target="fonts/Halant-regular.fntdata"/><Relationship Id="rId5" Type="http://schemas.openxmlformats.org/officeDocument/2006/relationships/notesMaster" Target="notesMasters/notesMaster1.xml"/><Relationship Id="rId19" Type="http://schemas.openxmlformats.org/officeDocument/2006/relationships/font" Target="fonts/Inter-bold.fntdata"/><Relationship Id="rId6" Type="http://schemas.openxmlformats.org/officeDocument/2006/relationships/slide" Target="slides/slide1.xml"/><Relationship Id="rId18" Type="http://schemas.openxmlformats.org/officeDocument/2006/relationships/font" Target="fonts/Inter-regular.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2771586e835_0_1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2771586e835_0_1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3090a0caba4_0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 name="Google Shape;112;g3090a0caba4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g3090a0caba4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g3090a0caba4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g3090a0caba4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 name="Google Shape;69;g3090a0caba4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g3758d8d3848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 name="Google Shape;75;g3758d8d3848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3758d8d3848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 name="Google Shape;81;g3758d8d3848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3758d8d3848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3758d8d3848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3090a0caba4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 name="Google Shape;93;g3090a0caba4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3090a0caba4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3090a0caba4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3090a0caba4_0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 name="Google Shape;106;g3090a0caba4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_HEADER_1">
    <p:spTree>
      <p:nvGrpSpPr>
        <p:cNvPr id="50" name="Shape 50"/>
        <p:cNvGrpSpPr/>
        <p:nvPr/>
      </p:nvGrpSpPr>
      <p:grpSpPr>
        <a:xfrm>
          <a:off x="0" y="0"/>
          <a:ext cx="0" cy="0"/>
          <a:chOff x="0" y="0"/>
          <a:chExt cx="0" cy="0"/>
        </a:xfrm>
      </p:grpSpPr>
      <p:sp>
        <p:nvSpPr>
          <p:cNvPr id="51" name="Google Shape;51;p13"/>
          <p:cNvSpPr txBox="1"/>
          <p:nvPr>
            <p:ph type="title"/>
          </p:nvPr>
        </p:nvSpPr>
        <p:spPr>
          <a:xfrm>
            <a:off x="623888" y="1282304"/>
            <a:ext cx="7886700" cy="2139600"/>
          </a:xfrm>
          <a:prstGeom prst="rect">
            <a:avLst/>
          </a:prstGeom>
          <a:noFill/>
          <a:ln>
            <a:noFill/>
          </a:ln>
        </p:spPr>
        <p:txBody>
          <a:bodyPr anchorCtr="0" anchor="b" bIns="34275" lIns="68575" spcFirstLastPara="1" rIns="68575" wrap="square" tIns="34275">
            <a:normAutofit/>
          </a:bodyPr>
          <a:lstStyle>
            <a:lvl1pPr lvl="0" marR="0" rtl="0" algn="l">
              <a:lnSpc>
                <a:spcPct val="90000"/>
              </a:lnSpc>
              <a:spcBef>
                <a:spcPts val="0"/>
              </a:spcBef>
              <a:spcAft>
                <a:spcPts val="0"/>
              </a:spcAft>
              <a:buClr>
                <a:schemeClr val="dk1"/>
              </a:buClr>
              <a:buSzPts val="4500"/>
              <a:buFont typeface="Calibri"/>
              <a:buNone/>
              <a:defRPr b="0" i="0" sz="4500" u="none" cap="none" strike="noStrike">
                <a:solidFill>
                  <a:schemeClr val="dk1"/>
                </a:solidFill>
                <a:latin typeface="Calibri"/>
                <a:ea typeface="Calibri"/>
                <a:cs typeface="Calibri"/>
                <a:sym typeface="Calibri"/>
              </a:defRPr>
            </a:lvl1pPr>
            <a:lvl2pPr lvl="1" rtl="0">
              <a:spcBef>
                <a:spcPts val="0"/>
              </a:spcBef>
              <a:spcAft>
                <a:spcPts val="0"/>
              </a:spcAft>
              <a:buSzPts val="2800"/>
              <a:buNone/>
              <a:defRPr sz="1400"/>
            </a:lvl2pPr>
            <a:lvl3pPr lvl="2" rtl="0">
              <a:spcBef>
                <a:spcPts val="0"/>
              </a:spcBef>
              <a:spcAft>
                <a:spcPts val="0"/>
              </a:spcAft>
              <a:buSzPts val="2800"/>
              <a:buNone/>
              <a:defRPr sz="1400"/>
            </a:lvl3pPr>
            <a:lvl4pPr lvl="3" rtl="0">
              <a:spcBef>
                <a:spcPts val="0"/>
              </a:spcBef>
              <a:spcAft>
                <a:spcPts val="0"/>
              </a:spcAft>
              <a:buSzPts val="2800"/>
              <a:buNone/>
              <a:defRPr sz="1400"/>
            </a:lvl4pPr>
            <a:lvl5pPr lvl="4" rtl="0">
              <a:spcBef>
                <a:spcPts val="0"/>
              </a:spcBef>
              <a:spcAft>
                <a:spcPts val="0"/>
              </a:spcAft>
              <a:buSzPts val="2800"/>
              <a:buNone/>
              <a:defRPr sz="1400"/>
            </a:lvl5pPr>
            <a:lvl6pPr lvl="5" rtl="0">
              <a:spcBef>
                <a:spcPts val="0"/>
              </a:spcBef>
              <a:spcAft>
                <a:spcPts val="0"/>
              </a:spcAft>
              <a:buSzPts val="2800"/>
              <a:buNone/>
              <a:defRPr sz="1400"/>
            </a:lvl6pPr>
            <a:lvl7pPr lvl="6" rtl="0">
              <a:spcBef>
                <a:spcPts val="0"/>
              </a:spcBef>
              <a:spcAft>
                <a:spcPts val="0"/>
              </a:spcAft>
              <a:buSzPts val="2800"/>
              <a:buNone/>
              <a:defRPr sz="1400"/>
            </a:lvl7pPr>
            <a:lvl8pPr lvl="7" rtl="0">
              <a:spcBef>
                <a:spcPts val="0"/>
              </a:spcBef>
              <a:spcAft>
                <a:spcPts val="0"/>
              </a:spcAft>
              <a:buSzPts val="2800"/>
              <a:buNone/>
              <a:defRPr sz="1400"/>
            </a:lvl8pPr>
            <a:lvl9pPr lvl="8" rtl="0">
              <a:spcBef>
                <a:spcPts val="0"/>
              </a:spcBef>
              <a:spcAft>
                <a:spcPts val="0"/>
              </a:spcAft>
              <a:buSzPts val="2800"/>
              <a:buNone/>
              <a:defRPr sz="1400"/>
            </a:lvl9pPr>
          </a:lstStyle>
          <a:p/>
        </p:txBody>
      </p:sp>
      <p:sp>
        <p:nvSpPr>
          <p:cNvPr id="52" name="Google Shape;52;p13"/>
          <p:cNvSpPr txBox="1"/>
          <p:nvPr>
            <p:ph idx="1" type="body"/>
          </p:nvPr>
        </p:nvSpPr>
        <p:spPr>
          <a:xfrm>
            <a:off x="623888" y="3442097"/>
            <a:ext cx="7886700" cy="1125300"/>
          </a:xfrm>
          <a:prstGeom prst="rect">
            <a:avLst/>
          </a:prstGeom>
          <a:noFill/>
          <a:ln>
            <a:noFill/>
          </a:ln>
        </p:spPr>
        <p:txBody>
          <a:bodyPr anchorCtr="0" anchor="t" bIns="34275" lIns="68575" spcFirstLastPara="1" rIns="68575" wrap="square" tIns="34275">
            <a:normAutofit/>
          </a:bodyPr>
          <a:lstStyle>
            <a:lvl1pPr indent="-228600" lvl="0" marL="457200" marR="0" rtl="0" algn="l">
              <a:lnSpc>
                <a:spcPct val="90000"/>
              </a:lnSpc>
              <a:spcBef>
                <a:spcPts val="800"/>
              </a:spcBef>
              <a:spcAft>
                <a:spcPts val="0"/>
              </a:spcAft>
              <a:buClr>
                <a:srgbClr val="888888"/>
              </a:buClr>
              <a:buSzPts val="1800"/>
              <a:buFont typeface="Arial"/>
              <a:buNone/>
              <a:defRPr b="0" i="0" sz="1800" u="none" cap="none" strike="noStrike">
                <a:solidFill>
                  <a:srgbClr val="888888"/>
                </a:solidFill>
                <a:latin typeface="Calibri"/>
                <a:ea typeface="Calibri"/>
                <a:cs typeface="Calibri"/>
                <a:sym typeface="Calibri"/>
              </a:defRPr>
            </a:lvl1pPr>
            <a:lvl2pPr indent="-228600" lvl="1" marL="914400" marR="0" rtl="0" algn="l">
              <a:lnSpc>
                <a:spcPct val="90000"/>
              </a:lnSpc>
              <a:spcBef>
                <a:spcPts val="1200"/>
              </a:spcBef>
              <a:spcAft>
                <a:spcPts val="0"/>
              </a:spcAft>
              <a:buClr>
                <a:srgbClr val="888888"/>
              </a:buClr>
              <a:buSzPts val="1500"/>
              <a:buFont typeface="Arial"/>
              <a:buNone/>
              <a:defRPr b="0" i="0" sz="1500" u="none" cap="none" strike="noStrike">
                <a:solidFill>
                  <a:srgbClr val="888888"/>
                </a:solidFill>
                <a:latin typeface="Calibri"/>
                <a:ea typeface="Calibri"/>
                <a:cs typeface="Calibri"/>
                <a:sym typeface="Calibri"/>
              </a:defRPr>
            </a:lvl2pPr>
            <a:lvl3pPr indent="-228600" lvl="2" marL="1371600" marR="0" rtl="0" algn="l">
              <a:lnSpc>
                <a:spcPct val="90000"/>
              </a:lnSpc>
              <a:spcBef>
                <a:spcPts val="120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3pPr>
            <a:lvl4pPr indent="-228600" lvl="3" marL="18288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4pPr>
            <a:lvl5pPr indent="-228600" lvl="4" marL="22860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5pPr>
            <a:lvl6pPr indent="-228600" lvl="5" marL="27432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6pPr>
            <a:lvl7pPr indent="-228600" lvl="6" marL="32004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7pPr>
            <a:lvl8pPr indent="-228600" lvl="7" marL="36576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8pPr>
            <a:lvl9pPr indent="-228600" lvl="8" marL="4114800" marR="0" rtl="0" algn="l">
              <a:lnSpc>
                <a:spcPct val="90000"/>
              </a:lnSpc>
              <a:spcBef>
                <a:spcPts val="1200"/>
              </a:spcBef>
              <a:spcAft>
                <a:spcPts val="1200"/>
              </a:spcAft>
              <a:buClr>
                <a:srgbClr val="888888"/>
              </a:buClr>
              <a:buSzPts val="1200"/>
              <a:buFont typeface="Arial"/>
              <a:buNone/>
              <a:defRPr b="0" i="0" sz="1200" u="none" cap="none" strike="noStrike">
                <a:solidFill>
                  <a:srgbClr val="888888"/>
                </a:solidFill>
                <a:latin typeface="Calibri"/>
                <a:ea typeface="Calibri"/>
                <a:cs typeface="Calibri"/>
                <a:sym typeface="Calibri"/>
              </a:defRPr>
            </a:lvl9pPr>
          </a:lstStyle>
          <a:p/>
        </p:txBody>
      </p:sp>
      <p:sp>
        <p:nvSpPr>
          <p:cNvPr id="53" name="Google Shape;53;p1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SzPts val="1400"/>
              <a:buNone/>
              <a:defRPr sz="900">
                <a:solidFill>
                  <a:srgbClr val="888888"/>
                </a:solidFill>
                <a:latin typeface="Calibri"/>
                <a:ea typeface="Calibri"/>
                <a:cs typeface="Calibri"/>
                <a:sym typeface="Calibri"/>
              </a:defRPr>
            </a:lvl1pPr>
            <a:lvl2pPr lvl="1"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9pPr>
          </a:lstStyle>
          <a:p/>
        </p:txBody>
      </p:sp>
      <p:sp>
        <p:nvSpPr>
          <p:cNvPr id="54" name="Google Shape;54;p1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rtl="0" algn="ctr">
              <a:spcBef>
                <a:spcPts val="0"/>
              </a:spcBef>
              <a:spcAft>
                <a:spcPts val="0"/>
              </a:spcAft>
              <a:buSzPts val="1400"/>
              <a:buNone/>
              <a:defRPr sz="900">
                <a:solidFill>
                  <a:srgbClr val="888888"/>
                </a:solidFill>
                <a:latin typeface="Calibri"/>
                <a:ea typeface="Calibri"/>
                <a:cs typeface="Calibri"/>
                <a:sym typeface="Calibri"/>
              </a:defRPr>
            </a:lvl1pPr>
            <a:lvl2pPr lvl="1"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9pPr>
          </a:lstStyle>
          <a:p/>
        </p:txBody>
      </p:sp>
      <p:sp>
        <p:nvSpPr>
          <p:cNvPr id="55" name="Google Shape;55;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marR="0" rtl="0" algn="r">
              <a:spcBef>
                <a:spcPts val="0"/>
              </a:spcBef>
              <a:buNone/>
              <a:defRPr sz="900">
                <a:solidFill>
                  <a:srgbClr val="888888"/>
                </a:solidFill>
                <a:latin typeface="Calibri"/>
                <a:ea typeface="Calibri"/>
                <a:cs typeface="Calibri"/>
                <a:sym typeface="Calibri"/>
              </a:defRPr>
            </a:lvl1pPr>
            <a:lvl2pPr indent="0" lvl="1" marL="0" marR="0" rtl="0" algn="r">
              <a:spcBef>
                <a:spcPts val="0"/>
              </a:spcBef>
              <a:buNone/>
              <a:defRPr sz="900">
                <a:solidFill>
                  <a:srgbClr val="888888"/>
                </a:solidFill>
                <a:latin typeface="Calibri"/>
                <a:ea typeface="Calibri"/>
                <a:cs typeface="Calibri"/>
                <a:sym typeface="Calibri"/>
              </a:defRPr>
            </a:lvl2pPr>
            <a:lvl3pPr indent="0" lvl="2" marL="0" marR="0" rtl="0" algn="r">
              <a:spcBef>
                <a:spcPts val="0"/>
              </a:spcBef>
              <a:buNone/>
              <a:defRPr sz="900">
                <a:solidFill>
                  <a:srgbClr val="888888"/>
                </a:solidFill>
                <a:latin typeface="Calibri"/>
                <a:ea typeface="Calibri"/>
                <a:cs typeface="Calibri"/>
                <a:sym typeface="Calibri"/>
              </a:defRPr>
            </a:lvl3pPr>
            <a:lvl4pPr indent="0" lvl="3" marL="0" marR="0" rtl="0" algn="r">
              <a:spcBef>
                <a:spcPts val="0"/>
              </a:spcBef>
              <a:buNone/>
              <a:defRPr sz="900">
                <a:solidFill>
                  <a:srgbClr val="888888"/>
                </a:solidFill>
                <a:latin typeface="Calibri"/>
                <a:ea typeface="Calibri"/>
                <a:cs typeface="Calibri"/>
                <a:sym typeface="Calibri"/>
              </a:defRPr>
            </a:lvl4pPr>
            <a:lvl5pPr indent="0" lvl="4" marL="0" marR="0" rtl="0" algn="r">
              <a:spcBef>
                <a:spcPts val="0"/>
              </a:spcBef>
              <a:buNone/>
              <a:defRPr sz="900">
                <a:solidFill>
                  <a:srgbClr val="888888"/>
                </a:solidFill>
                <a:latin typeface="Calibri"/>
                <a:ea typeface="Calibri"/>
                <a:cs typeface="Calibri"/>
                <a:sym typeface="Calibri"/>
              </a:defRPr>
            </a:lvl5pPr>
            <a:lvl6pPr indent="0" lvl="5" marL="0" marR="0" rtl="0" algn="r">
              <a:spcBef>
                <a:spcPts val="0"/>
              </a:spcBef>
              <a:buNone/>
              <a:defRPr sz="900">
                <a:solidFill>
                  <a:srgbClr val="888888"/>
                </a:solidFill>
                <a:latin typeface="Calibri"/>
                <a:ea typeface="Calibri"/>
                <a:cs typeface="Calibri"/>
                <a:sym typeface="Calibri"/>
              </a:defRPr>
            </a:lvl6pPr>
            <a:lvl7pPr indent="0" lvl="6" marL="0" marR="0" rtl="0" algn="r">
              <a:spcBef>
                <a:spcPts val="0"/>
              </a:spcBef>
              <a:buNone/>
              <a:defRPr sz="900">
                <a:solidFill>
                  <a:srgbClr val="888888"/>
                </a:solidFill>
                <a:latin typeface="Calibri"/>
                <a:ea typeface="Calibri"/>
                <a:cs typeface="Calibri"/>
                <a:sym typeface="Calibri"/>
              </a:defRPr>
            </a:lvl7pPr>
            <a:lvl8pPr indent="0" lvl="7" marL="0" marR="0" rtl="0" algn="r">
              <a:spcBef>
                <a:spcPts val="0"/>
              </a:spcBef>
              <a:buNone/>
              <a:defRPr sz="900">
                <a:solidFill>
                  <a:srgbClr val="888888"/>
                </a:solidFill>
                <a:latin typeface="Calibri"/>
                <a:ea typeface="Calibri"/>
                <a:cs typeface="Calibri"/>
                <a:sym typeface="Calibri"/>
              </a:defRPr>
            </a:lvl8pPr>
            <a:lvl9pPr indent="0" lvl="8" marL="0" marR="0" rtl="0" algn="r">
              <a:spcBef>
                <a:spcPts val="0"/>
              </a:spcBef>
              <a:buNone/>
              <a:defRPr sz="9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hyperlink" Target="https://commons.wikimedia.org/wiki/File:Caral_9.jpg"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4"/>
          <p:cNvSpPr txBox="1"/>
          <p:nvPr>
            <p:ph type="ctrTitle"/>
          </p:nvPr>
        </p:nvSpPr>
        <p:spPr>
          <a:xfrm>
            <a:off x="344900" y="1673025"/>
            <a:ext cx="8520600" cy="16806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b="1" lang="en">
                <a:latin typeface="Halant"/>
                <a:ea typeface="Halant"/>
                <a:cs typeface="Halant"/>
                <a:sym typeface="Halant"/>
              </a:rPr>
              <a:t>The Caral Supe Civilization</a:t>
            </a:r>
            <a:endParaRPr b="1">
              <a:latin typeface="Halant"/>
              <a:ea typeface="Halant"/>
              <a:cs typeface="Halant"/>
              <a:sym typeface="Halant"/>
            </a:endParaRPr>
          </a:p>
          <a:p>
            <a:pPr indent="0" lvl="0" marL="0" rtl="0" algn="ctr">
              <a:spcBef>
                <a:spcPts val="0"/>
              </a:spcBef>
              <a:spcAft>
                <a:spcPts val="0"/>
              </a:spcAft>
              <a:buNone/>
            </a:pPr>
            <a:r>
              <a:rPr b="1" lang="en">
                <a:latin typeface="Halant"/>
                <a:ea typeface="Halant"/>
                <a:cs typeface="Halant"/>
                <a:sym typeface="Halant"/>
              </a:rPr>
              <a:t>Gallery Walk</a:t>
            </a:r>
            <a:endParaRPr b="1">
              <a:latin typeface="Halant"/>
              <a:ea typeface="Halant"/>
              <a:cs typeface="Halant"/>
              <a:sym typeface="Halant"/>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23"/>
          <p:cNvSpPr txBox="1"/>
          <p:nvPr/>
        </p:nvSpPr>
        <p:spPr>
          <a:xfrm>
            <a:off x="152400" y="509675"/>
            <a:ext cx="3228900" cy="443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10</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August 15, 2004</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Source: </a:t>
            </a:r>
            <a:r>
              <a:rPr lang="en" sz="1200">
                <a:solidFill>
                  <a:schemeClr val="dk1"/>
                </a:solidFill>
                <a:latin typeface="Inter"/>
                <a:ea typeface="Inter"/>
                <a:cs typeface="Inter"/>
                <a:sym typeface="Inter"/>
              </a:rPr>
              <a:t>Altar of the Holy Fire, on top of the </a:t>
            </a:r>
            <a:r>
              <a:rPr i="1" lang="en" sz="1200">
                <a:solidFill>
                  <a:schemeClr val="dk1"/>
                </a:solidFill>
                <a:latin typeface="Inter"/>
                <a:ea typeface="Inter"/>
                <a:cs typeface="Inter"/>
                <a:sym typeface="Inter"/>
              </a:rPr>
              <a:t>Templo Mayor</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Author: </a:t>
            </a:r>
            <a:r>
              <a:rPr lang="en" sz="1200">
                <a:solidFill>
                  <a:schemeClr val="dk1"/>
                </a:solidFill>
                <a:latin typeface="Inter"/>
                <a:ea typeface="Inter"/>
                <a:cs typeface="Inter"/>
                <a:sym typeface="Inter"/>
              </a:rPr>
              <a:t>Håkan Svensson Xauxa</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Description: </a:t>
            </a:r>
            <a:r>
              <a:rPr lang="en" sz="1200">
                <a:solidFill>
                  <a:schemeClr val="dk1"/>
                </a:solidFill>
                <a:latin typeface="Inter"/>
                <a:ea typeface="Inter"/>
                <a:cs typeface="Inter"/>
                <a:sym typeface="Inter"/>
              </a:rPr>
              <a:t>Pyramids in Caral, Supe Valley, Lima Region, Peru. Altar of the Sacred Fire, on top of the </a:t>
            </a:r>
            <a:r>
              <a:rPr lang="en" sz="1200">
                <a:solidFill>
                  <a:schemeClr val="dk1"/>
                </a:solidFill>
                <a:latin typeface="Inter"/>
                <a:ea typeface="Inter"/>
                <a:cs typeface="Inter"/>
                <a:sym typeface="Inter"/>
              </a:rPr>
              <a:t>Templo</a:t>
            </a:r>
            <a:r>
              <a:rPr lang="en" sz="1200">
                <a:solidFill>
                  <a:schemeClr val="dk1"/>
                </a:solidFill>
                <a:latin typeface="Inter"/>
                <a:ea typeface="Inter"/>
                <a:cs typeface="Inter"/>
                <a:sym typeface="Inter"/>
              </a:rPr>
              <a:t> Mayor.</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CC BY-SA 3.0</a:t>
            </a:r>
            <a:endParaRPr sz="1200">
              <a:solidFill>
                <a:schemeClr val="dk1"/>
              </a:solidFill>
              <a:latin typeface="Inter"/>
              <a:ea typeface="Inter"/>
              <a:cs typeface="Inter"/>
              <a:sym typeface="Inter"/>
            </a:endParaRPr>
          </a:p>
        </p:txBody>
      </p:sp>
      <p:pic>
        <p:nvPicPr>
          <p:cNvPr id="115" name="Google Shape;115;p23"/>
          <p:cNvPicPr preferRelativeResize="0"/>
          <p:nvPr/>
        </p:nvPicPr>
        <p:blipFill>
          <a:blip r:embed="rId3">
            <a:alphaModFix/>
          </a:blip>
          <a:stretch>
            <a:fillRect/>
          </a:stretch>
        </p:blipFill>
        <p:spPr>
          <a:xfrm>
            <a:off x="3598950" y="601188"/>
            <a:ext cx="5254824" cy="39411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 name="Shape 64"/>
        <p:cNvGrpSpPr/>
        <p:nvPr/>
      </p:nvGrpSpPr>
      <p:grpSpPr>
        <a:xfrm>
          <a:off x="0" y="0"/>
          <a:ext cx="0" cy="0"/>
          <a:chOff x="0" y="0"/>
          <a:chExt cx="0" cy="0"/>
        </a:xfrm>
      </p:grpSpPr>
      <p:sp>
        <p:nvSpPr>
          <p:cNvPr id="65" name="Google Shape;65;p15"/>
          <p:cNvSpPr txBox="1"/>
          <p:nvPr/>
        </p:nvSpPr>
        <p:spPr>
          <a:xfrm>
            <a:off x="152400" y="509675"/>
            <a:ext cx="3375000" cy="443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2</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Date:</a:t>
            </a:r>
            <a:r>
              <a:rPr lang="en" sz="1200">
                <a:solidFill>
                  <a:schemeClr val="dk1"/>
                </a:solidFill>
                <a:latin typeface="Inter"/>
                <a:ea typeface="Inter"/>
                <a:cs typeface="Inter"/>
                <a:sym typeface="Inter"/>
              </a:rPr>
              <a:t> July/August 2005</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Source:</a:t>
            </a:r>
            <a:r>
              <a:rPr lang="en" sz="1200">
                <a:solidFill>
                  <a:schemeClr val="dk1"/>
                </a:solidFill>
                <a:latin typeface="Inter"/>
                <a:ea typeface="Inter"/>
                <a:cs typeface="Inter"/>
                <a:sym typeface="Inter"/>
              </a:rPr>
              <a:t> “A Monumental Feud,” in </a:t>
            </a:r>
            <a:r>
              <a:rPr i="1" lang="en" sz="1200">
                <a:solidFill>
                  <a:schemeClr val="dk1"/>
                </a:solidFill>
                <a:latin typeface="Inter"/>
                <a:ea typeface="Inter"/>
                <a:cs typeface="Inter"/>
                <a:sym typeface="Inter"/>
              </a:rPr>
              <a:t>Archaeology</a:t>
            </a:r>
            <a:r>
              <a:rPr lang="en" sz="1200">
                <a:solidFill>
                  <a:schemeClr val="dk1"/>
                </a:solidFill>
                <a:latin typeface="Inter"/>
                <a:ea typeface="Inter"/>
                <a:cs typeface="Inter"/>
                <a:sym typeface="Inter"/>
              </a:rPr>
              <a:t>, Vol. 58, No. 4</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Author:</a:t>
            </a:r>
            <a:r>
              <a:rPr lang="en" sz="1200">
                <a:solidFill>
                  <a:schemeClr val="dk1"/>
                </a:solidFill>
                <a:latin typeface="Inter"/>
                <a:ea typeface="Inter"/>
                <a:cs typeface="Inter"/>
                <a:sym typeface="Inter"/>
              </a:rPr>
              <a:t> Roger Atwood</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Description:</a:t>
            </a:r>
            <a:r>
              <a:rPr lang="en" sz="1200">
                <a:solidFill>
                  <a:schemeClr val="dk1"/>
                </a:solidFill>
                <a:latin typeface="Inter"/>
                <a:ea typeface="Inter"/>
                <a:cs typeface="Inter"/>
                <a:sym typeface="Inter"/>
              </a:rPr>
              <a:t> </a:t>
            </a:r>
            <a:r>
              <a:rPr lang="en" sz="1200">
                <a:solidFill>
                  <a:schemeClr val="dk1"/>
                </a:solidFill>
                <a:latin typeface="Inter"/>
                <a:ea typeface="Inter"/>
                <a:cs typeface="Inter"/>
                <a:sym typeface="Inter"/>
              </a:rPr>
              <a:t>Roger Atwood is an independent journalist and author who writes about art, culture, and politics. </a:t>
            </a:r>
            <a:r>
              <a:rPr i="1" lang="en" sz="1200">
                <a:solidFill>
                  <a:schemeClr val="dk1"/>
                </a:solidFill>
                <a:latin typeface="Inter"/>
                <a:ea typeface="Inter"/>
                <a:cs typeface="Inter"/>
                <a:sym typeface="Inter"/>
              </a:rPr>
              <a:t>Archaeology </a:t>
            </a:r>
            <a:r>
              <a:rPr lang="en" sz="1200">
                <a:solidFill>
                  <a:schemeClr val="dk1"/>
                </a:solidFill>
                <a:latin typeface="Inter"/>
                <a:ea typeface="Inter"/>
                <a:cs typeface="Inter"/>
                <a:sym typeface="Inter"/>
              </a:rPr>
              <a:t>magazine is a publication of the Archaeological Institution of America and is edited for a general audience to gain an intimate look at the record of human existence.</a:t>
            </a:r>
            <a:endParaRPr sz="1200">
              <a:solidFill>
                <a:schemeClr val="dk1"/>
              </a:solidFill>
              <a:latin typeface="Inter"/>
              <a:ea typeface="Inter"/>
              <a:cs typeface="Inter"/>
              <a:sym typeface="Inter"/>
            </a:endParaRPr>
          </a:p>
        </p:txBody>
      </p:sp>
      <p:sp>
        <p:nvSpPr>
          <p:cNvPr id="66" name="Google Shape;66;p15"/>
          <p:cNvSpPr txBox="1"/>
          <p:nvPr/>
        </p:nvSpPr>
        <p:spPr>
          <a:xfrm>
            <a:off x="3795100" y="432150"/>
            <a:ext cx="5037000" cy="42792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dk1"/>
                </a:solidFill>
                <a:latin typeface="Inter"/>
                <a:ea typeface="Inter"/>
                <a:cs typeface="Inter"/>
                <a:sym typeface="Inter"/>
              </a:rPr>
              <a:t>Other sites are as old as Caral, but none approach the size and scope of its architecture. Caral’s people dedicated themselves to their buildings with civic intensity, constantly making and remaking their stone-and-mortar walls, sunken plazas, and densely packed residences, adding new floors, repainting surfaces, tearing down walls and erecting new ones. They were early champions of home improvement.</a:t>
            </a:r>
            <a:endParaRPr>
              <a:solidFill>
                <a:schemeClr val="dk1"/>
              </a:solidFill>
              <a:latin typeface="Inter"/>
              <a:ea typeface="Inter"/>
              <a:cs typeface="Inter"/>
              <a:sym typeface="Inter"/>
            </a:endParaRPr>
          </a:p>
          <a:p>
            <a:pPr indent="0" lvl="0" marL="0" rtl="0" algn="l">
              <a:spcBef>
                <a:spcPts val="0"/>
              </a:spcBef>
              <a:spcAft>
                <a:spcPts val="0"/>
              </a:spcAft>
              <a:buNone/>
            </a:pPr>
            <a:r>
              <a:t/>
            </a:r>
            <a:endParaRPr>
              <a:solidFill>
                <a:schemeClr val="dk1"/>
              </a:solidFill>
              <a:latin typeface="Inter"/>
              <a:ea typeface="Inter"/>
              <a:cs typeface="Inter"/>
              <a:sym typeface="Inter"/>
            </a:endParaRPr>
          </a:p>
          <a:p>
            <a:pPr indent="0" lvl="0" marL="0" rtl="0" algn="l">
              <a:spcBef>
                <a:spcPts val="0"/>
              </a:spcBef>
              <a:spcAft>
                <a:spcPts val="0"/>
              </a:spcAft>
              <a:buNone/>
            </a:pPr>
            <a:r>
              <a:rPr lang="en">
                <a:solidFill>
                  <a:schemeClr val="dk1"/>
                </a:solidFill>
                <a:latin typeface="Inter"/>
                <a:ea typeface="Inter"/>
                <a:cs typeface="Inter"/>
                <a:sym typeface="Inter"/>
              </a:rPr>
              <a:t>To erect their structures, they perfected the “shicra-bag” technique, by which armies of workers would gather a long, durable grass known as shicra in the highlands above the city, tie the grass strands into loosely meshed bags, fill the bags with boulders, and then pack the trenches behind each successive retaining wall of the step pyramids with the stone-filled bags. With bags acting as landfill, anchoring and reinforcing the structure at each stage, the people of Caral were able to build pyramids up to 70 feet tall…</a:t>
            </a:r>
            <a:endParaRPr>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sp>
        <p:nvSpPr>
          <p:cNvPr id="71" name="Google Shape;71;p16"/>
          <p:cNvSpPr txBox="1"/>
          <p:nvPr/>
        </p:nvSpPr>
        <p:spPr>
          <a:xfrm>
            <a:off x="152400" y="509675"/>
            <a:ext cx="3832200" cy="443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3</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November 22, 2007</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Source: </a:t>
            </a:r>
            <a:r>
              <a:rPr lang="en" sz="1200">
                <a:solidFill>
                  <a:schemeClr val="dk1"/>
                </a:solidFill>
                <a:latin typeface="Inter"/>
                <a:ea typeface="Inter"/>
                <a:cs typeface="Inter"/>
                <a:sym typeface="Inter"/>
              </a:rPr>
              <a:t>Shicras in Caral</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Author: </a:t>
            </a:r>
            <a:r>
              <a:rPr lang="en" sz="1200">
                <a:solidFill>
                  <a:schemeClr val="dk1"/>
                </a:solidFill>
                <a:latin typeface="Inter"/>
                <a:ea typeface="Inter"/>
                <a:cs typeface="Inter"/>
                <a:sym typeface="Inter"/>
              </a:rPr>
              <a:t>Soto Caldaa Cesar</a:t>
            </a:r>
            <a:endParaRPr sz="1200">
              <a:solidFill>
                <a:schemeClr val="dk1"/>
              </a:solidFill>
              <a:highlight>
                <a:srgbClr val="FFFFFF"/>
              </a:highlight>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Description: </a:t>
            </a:r>
            <a:r>
              <a:rPr lang="en" sz="1200">
                <a:solidFill>
                  <a:schemeClr val="dk1"/>
                </a:solidFill>
                <a:latin typeface="Inter"/>
                <a:ea typeface="Inter"/>
                <a:cs typeface="Inter"/>
                <a:sym typeface="Inter"/>
              </a:rPr>
              <a:t>The ancient shicra-bag technique An ancient was used in the construction of buildings to make them more resistant to earthquakes and build larger, sturdier structures.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CC BY-SA 4.0</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rgbClr val="202122"/>
              </a:solidFill>
              <a:latin typeface="Inter"/>
              <a:ea typeface="Inter"/>
              <a:cs typeface="Inter"/>
              <a:sym typeface="Inter"/>
            </a:endParaRPr>
          </a:p>
        </p:txBody>
      </p:sp>
      <p:pic>
        <p:nvPicPr>
          <p:cNvPr id="72" name="Google Shape;72;p16"/>
          <p:cNvPicPr preferRelativeResize="0"/>
          <p:nvPr/>
        </p:nvPicPr>
        <p:blipFill>
          <a:blip r:embed="rId3">
            <a:alphaModFix/>
          </a:blip>
          <a:stretch>
            <a:fillRect/>
          </a:stretch>
        </p:blipFill>
        <p:spPr>
          <a:xfrm>
            <a:off x="4800325" y="152400"/>
            <a:ext cx="3629026" cy="483870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 name="Shape 76"/>
        <p:cNvGrpSpPr/>
        <p:nvPr/>
      </p:nvGrpSpPr>
      <p:grpSpPr>
        <a:xfrm>
          <a:off x="0" y="0"/>
          <a:ext cx="0" cy="0"/>
          <a:chOff x="0" y="0"/>
          <a:chExt cx="0" cy="0"/>
        </a:xfrm>
      </p:grpSpPr>
      <p:sp>
        <p:nvSpPr>
          <p:cNvPr id="77" name="Google Shape;77;p17"/>
          <p:cNvSpPr txBox="1"/>
          <p:nvPr/>
        </p:nvSpPr>
        <p:spPr>
          <a:xfrm>
            <a:off x="152400" y="509675"/>
            <a:ext cx="3375000" cy="443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4</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Date:</a:t>
            </a:r>
            <a:r>
              <a:rPr lang="en" sz="1200">
                <a:solidFill>
                  <a:schemeClr val="dk1"/>
                </a:solidFill>
                <a:latin typeface="Inter"/>
                <a:ea typeface="Inter"/>
                <a:cs typeface="Inter"/>
                <a:sym typeface="Inter"/>
              </a:rPr>
              <a:t> July/August 2005</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Source:</a:t>
            </a:r>
            <a:r>
              <a:rPr lang="en" sz="1200">
                <a:solidFill>
                  <a:schemeClr val="dk1"/>
                </a:solidFill>
                <a:latin typeface="Inter"/>
                <a:ea typeface="Inter"/>
                <a:cs typeface="Inter"/>
                <a:sym typeface="Inter"/>
              </a:rPr>
              <a:t> “A Monumental Feud,” in </a:t>
            </a:r>
            <a:r>
              <a:rPr i="1" lang="en" sz="1200">
                <a:solidFill>
                  <a:schemeClr val="dk1"/>
                </a:solidFill>
                <a:latin typeface="Inter"/>
                <a:ea typeface="Inter"/>
                <a:cs typeface="Inter"/>
                <a:sym typeface="Inter"/>
              </a:rPr>
              <a:t>Archaeology</a:t>
            </a:r>
            <a:r>
              <a:rPr lang="en" sz="1200">
                <a:solidFill>
                  <a:schemeClr val="dk1"/>
                </a:solidFill>
                <a:latin typeface="Inter"/>
                <a:ea typeface="Inter"/>
                <a:cs typeface="Inter"/>
                <a:sym typeface="Inter"/>
              </a:rPr>
              <a:t>, Vol. 58, No. 4</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Author:</a:t>
            </a:r>
            <a:r>
              <a:rPr lang="en" sz="1200">
                <a:solidFill>
                  <a:schemeClr val="dk1"/>
                </a:solidFill>
                <a:latin typeface="Inter"/>
                <a:ea typeface="Inter"/>
                <a:cs typeface="Inter"/>
                <a:sym typeface="Inter"/>
              </a:rPr>
              <a:t> Roger Atwood</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Description:</a:t>
            </a:r>
            <a:r>
              <a:rPr lang="en" sz="1200">
                <a:solidFill>
                  <a:schemeClr val="dk1"/>
                </a:solidFill>
                <a:latin typeface="Inter"/>
                <a:ea typeface="Inter"/>
                <a:cs typeface="Inter"/>
                <a:sym typeface="Inter"/>
              </a:rPr>
              <a:t> Roger Atwood is an independent journalist and author who writes about art, culture, and politics. </a:t>
            </a:r>
            <a:r>
              <a:rPr i="1" lang="en" sz="1200">
                <a:solidFill>
                  <a:schemeClr val="dk1"/>
                </a:solidFill>
                <a:latin typeface="Inter"/>
                <a:ea typeface="Inter"/>
                <a:cs typeface="Inter"/>
                <a:sym typeface="Inter"/>
              </a:rPr>
              <a:t>Archaeology </a:t>
            </a:r>
            <a:r>
              <a:rPr lang="en" sz="1200">
                <a:solidFill>
                  <a:schemeClr val="dk1"/>
                </a:solidFill>
                <a:latin typeface="Inter"/>
                <a:ea typeface="Inter"/>
                <a:cs typeface="Inter"/>
                <a:sym typeface="Inter"/>
              </a:rPr>
              <a:t>magazine is a publication of the Archaeological Institution of America and is edited for a general audience to gain an intimate look at the record of human existence.</a:t>
            </a:r>
            <a:endParaRPr sz="1200">
              <a:solidFill>
                <a:schemeClr val="dk1"/>
              </a:solidFill>
              <a:latin typeface="Inter"/>
              <a:ea typeface="Inter"/>
              <a:cs typeface="Inter"/>
              <a:sym typeface="Inter"/>
            </a:endParaRPr>
          </a:p>
        </p:txBody>
      </p:sp>
      <p:sp>
        <p:nvSpPr>
          <p:cNvPr id="78" name="Google Shape;78;p17"/>
          <p:cNvSpPr txBox="1"/>
          <p:nvPr/>
        </p:nvSpPr>
        <p:spPr>
          <a:xfrm>
            <a:off x="3795100" y="203550"/>
            <a:ext cx="5037000" cy="47100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dk1"/>
                </a:solidFill>
                <a:latin typeface="Inter"/>
                <a:ea typeface="Inter"/>
                <a:cs typeface="Inter"/>
                <a:sym typeface="Inter"/>
              </a:rPr>
              <a:t>“As soon as the walls are exposed, problems start. You must begin preservation as soon as you finish digging,” says Marco Machacuay, chief of excavations at the site. With this technique, he has consolidated Caral’s two circular plazas, a distinctive feature of Late Archaic north-coast civic architecture. Stashed in a space behind the larger of these amphitheaters, Shady and her team uncovered 32 flutes made of pelican and condor bones, each one fancifully carved in a variety of animal motifs including monkeys, serpents, felines, and birds. Two carried a human-face design that was revealed only when the two flutes were placed side by side. All had been arranged in a careful crosshatch pattern, suggesting ritual burial. A set of 37 unadorned cornets made of llama and deer bones was found nearby. The discovery added crucial elements to understanding Caral: music, culture, and leisure. The circular plazas were performance spaces. Standing in the center of them today, every sound is amplified so that it is easy to imagine how music from several dozen flutes playing all at once would have echoed over the city. </a:t>
            </a:r>
            <a:endParaRPr>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18"/>
          <p:cNvSpPr txBox="1"/>
          <p:nvPr/>
        </p:nvSpPr>
        <p:spPr>
          <a:xfrm>
            <a:off x="152400" y="509675"/>
            <a:ext cx="3375000" cy="443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5</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Date:</a:t>
            </a:r>
            <a:r>
              <a:rPr lang="en" sz="1200">
                <a:solidFill>
                  <a:schemeClr val="dk1"/>
                </a:solidFill>
                <a:latin typeface="Inter"/>
                <a:ea typeface="Inter"/>
                <a:cs typeface="Inter"/>
                <a:sym typeface="Inter"/>
              </a:rPr>
              <a:t> July/August 2005</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Source:</a:t>
            </a:r>
            <a:r>
              <a:rPr lang="en" sz="1200">
                <a:solidFill>
                  <a:schemeClr val="dk1"/>
                </a:solidFill>
                <a:latin typeface="Inter"/>
                <a:ea typeface="Inter"/>
                <a:cs typeface="Inter"/>
                <a:sym typeface="Inter"/>
              </a:rPr>
              <a:t> “A Monumental Feud,” in </a:t>
            </a:r>
            <a:r>
              <a:rPr i="1" lang="en" sz="1200">
                <a:solidFill>
                  <a:schemeClr val="dk1"/>
                </a:solidFill>
                <a:latin typeface="Inter"/>
                <a:ea typeface="Inter"/>
                <a:cs typeface="Inter"/>
                <a:sym typeface="Inter"/>
              </a:rPr>
              <a:t>Archaeology</a:t>
            </a:r>
            <a:r>
              <a:rPr lang="en" sz="1200">
                <a:solidFill>
                  <a:schemeClr val="dk1"/>
                </a:solidFill>
                <a:latin typeface="Inter"/>
                <a:ea typeface="Inter"/>
                <a:cs typeface="Inter"/>
                <a:sym typeface="Inter"/>
              </a:rPr>
              <a:t>, Vol. 58, No. 4</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Author:</a:t>
            </a:r>
            <a:r>
              <a:rPr lang="en" sz="1200">
                <a:solidFill>
                  <a:schemeClr val="dk1"/>
                </a:solidFill>
                <a:latin typeface="Inter"/>
                <a:ea typeface="Inter"/>
                <a:cs typeface="Inter"/>
                <a:sym typeface="Inter"/>
              </a:rPr>
              <a:t> Roger Atwood</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Description:</a:t>
            </a:r>
            <a:r>
              <a:rPr lang="en" sz="1200">
                <a:solidFill>
                  <a:schemeClr val="dk1"/>
                </a:solidFill>
                <a:latin typeface="Inter"/>
                <a:ea typeface="Inter"/>
                <a:cs typeface="Inter"/>
                <a:sym typeface="Inter"/>
              </a:rPr>
              <a:t> Roger Atwood is an independent journalist and author who writes about art, culture, and politics. </a:t>
            </a:r>
            <a:r>
              <a:rPr i="1" lang="en" sz="1200">
                <a:solidFill>
                  <a:schemeClr val="dk1"/>
                </a:solidFill>
                <a:latin typeface="Inter"/>
                <a:ea typeface="Inter"/>
                <a:cs typeface="Inter"/>
                <a:sym typeface="Inter"/>
              </a:rPr>
              <a:t>Archaeology </a:t>
            </a:r>
            <a:r>
              <a:rPr lang="en" sz="1200">
                <a:solidFill>
                  <a:schemeClr val="dk1"/>
                </a:solidFill>
                <a:latin typeface="Inter"/>
                <a:ea typeface="Inter"/>
                <a:cs typeface="Inter"/>
                <a:sym typeface="Inter"/>
              </a:rPr>
              <a:t>magazine is a publication of the Archaeological Institution of America and is edited for a general audience to gain an intimate look at the record of human existence.</a:t>
            </a:r>
            <a:endParaRPr sz="1200">
              <a:solidFill>
                <a:schemeClr val="dk1"/>
              </a:solidFill>
              <a:latin typeface="Inter"/>
              <a:ea typeface="Inter"/>
              <a:cs typeface="Inter"/>
              <a:sym typeface="Inter"/>
            </a:endParaRPr>
          </a:p>
        </p:txBody>
      </p:sp>
      <p:sp>
        <p:nvSpPr>
          <p:cNvPr id="84" name="Google Shape;84;p18"/>
          <p:cNvSpPr txBox="1"/>
          <p:nvPr/>
        </p:nvSpPr>
        <p:spPr>
          <a:xfrm>
            <a:off x="3827725" y="1124825"/>
            <a:ext cx="5037000" cy="32016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dk1"/>
                </a:solidFill>
                <a:latin typeface="Inter"/>
                <a:ea typeface="Inter"/>
                <a:cs typeface="Inter"/>
                <a:sym typeface="Inter"/>
              </a:rPr>
              <a:t>… in December 2004… Haas, Creamer, and Ruiz published an article in </a:t>
            </a:r>
            <a:r>
              <a:rPr i="1" lang="en">
                <a:solidFill>
                  <a:schemeClr val="dk1"/>
                </a:solidFill>
                <a:latin typeface="Inter"/>
                <a:ea typeface="Inter"/>
                <a:cs typeface="Inter"/>
                <a:sym typeface="Inter"/>
              </a:rPr>
              <a:t>Nature</a:t>
            </a:r>
            <a:r>
              <a:rPr lang="en">
                <a:solidFill>
                  <a:schemeClr val="dk1"/>
                </a:solidFill>
                <a:latin typeface="Inter"/>
                <a:ea typeface="Inter"/>
                <a:cs typeface="Inter"/>
                <a:sym typeface="Inter"/>
              </a:rPr>
              <a:t> on more carbon dates—this time, 95 samples from 13 Caral-era sites from the Pativilca and Fortaleza valleys. Again, the results were striking. They suggested that Caral was one site, albeit a particularly large one, in a densely populated, largely urbanized society that thrived up and down the coast for miles into the valleys, too far for people to be living on ocean resources alone. Caral and Áspero “were but two of a much larger number of major Late Archaic sites,” they wrote. “There is now evidence of an extraordinary complex of more than 20 separate major residential centers with monumental architecture concentrated in just three small valleys.</a:t>
            </a:r>
            <a:endParaRPr>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9"/>
          <p:cNvSpPr txBox="1"/>
          <p:nvPr/>
        </p:nvSpPr>
        <p:spPr>
          <a:xfrm>
            <a:off x="152400" y="509675"/>
            <a:ext cx="3375000" cy="443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6</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Date:</a:t>
            </a:r>
            <a:r>
              <a:rPr lang="en" sz="1200">
                <a:solidFill>
                  <a:schemeClr val="dk1"/>
                </a:solidFill>
                <a:latin typeface="Inter"/>
                <a:ea typeface="Inter"/>
                <a:cs typeface="Inter"/>
                <a:sym typeface="Inter"/>
              </a:rPr>
              <a:t> July/August 2016</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Source:</a:t>
            </a:r>
            <a:r>
              <a:rPr lang="en" sz="1200">
                <a:solidFill>
                  <a:schemeClr val="dk1"/>
                </a:solidFill>
                <a:latin typeface="Inter"/>
                <a:ea typeface="Inter"/>
                <a:cs typeface="Inter"/>
                <a:sym typeface="Inter"/>
              </a:rPr>
              <a:t> “From the Trenches,” in </a:t>
            </a:r>
            <a:r>
              <a:rPr i="1" lang="en" sz="1200">
                <a:solidFill>
                  <a:schemeClr val="dk1"/>
                </a:solidFill>
                <a:latin typeface="Inter"/>
                <a:ea typeface="Inter"/>
                <a:cs typeface="Inter"/>
                <a:sym typeface="Inter"/>
              </a:rPr>
              <a:t>Archaeology</a:t>
            </a:r>
            <a:r>
              <a:rPr lang="en" sz="1200">
                <a:solidFill>
                  <a:schemeClr val="dk1"/>
                </a:solidFill>
                <a:latin typeface="Inter"/>
                <a:ea typeface="Inter"/>
                <a:cs typeface="Inter"/>
                <a:sym typeface="Inter"/>
              </a:rPr>
              <a:t>, Vol. 69, No. 4</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Author:</a:t>
            </a:r>
            <a:r>
              <a:rPr lang="en" sz="1200">
                <a:solidFill>
                  <a:schemeClr val="dk1"/>
                </a:solidFill>
                <a:latin typeface="Inter"/>
                <a:ea typeface="Inter"/>
                <a:cs typeface="Inter"/>
                <a:sym typeface="Inter"/>
              </a:rPr>
              <a:t> Roger Atwood</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Description:</a:t>
            </a:r>
            <a:r>
              <a:rPr lang="en" sz="1200">
                <a:solidFill>
                  <a:schemeClr val="dk1"/>
                </a:solidFill>
                <a:latin typeface="Inter"/>
                <a:ea typeface="Inter"/>
                <a:cs typeface="Inter"/>
                <a:sym typeface="Inter"/>
              </a:rPr>
              <a:t> Roger Atwood is an independent journalist and author who writes about art, culture, and politics. </a:t>
            </a:r>
            <a:r>
              <a:rPr i="1" lang="en" sz="1200">
                <a:solidFill>
                  <a:schemeClr val="dk1"/>
                </a:solidFill>
                <a:latin typeface="Inter"/>
                <a:ea typeface="Inter"/>
                <a:cs typeface="Inter"/>
                <a:sym typeface="Inter"/>
              </a:rPr>
              <a:t>Archaeology </a:t>
            </a:r>
            <a:r>
              <a:rPr lang="en" sz="1200">
                <a:solidFill>
                  <a:schemeClr val="dk1"/>
                </a:solidFill>
                <a:latin typeface="Inter"/>
                <a:ea typeface="Inter"/>
                <a:cs typeface="Inter"/>
                <a:sym typeface="Inter"/>
              </a:rPr>
              <a:t>magazine is a publication of the Archaeological Institution of America and is edited for a general audience to gain an intimate look at the record of human existence.</a:t>
            </a:r>
            <a:endParaRPr sz="1200">
              <a:solidFill>
                <a:schemeClr val="dk1"/>
              </a:solidFill>
              <a:latin typeface="Inter"/>
              <a:ea typeface="Inter"/>
              <a:cs typeface="Inter"/>
              <a:sym typeface="Inter"/>
            </a:endParaRPr>
          </a:p>
        </p:txBody>
      </p:sp>
      <p:sp>
        <p:nvSpPr>
          <p:cNvPr id="90" name="Google Shape;90;p19"/>
          <p:cNvSpPr txBox="1"/>
          <p:nvPr/>
        </p:nvSpPr>
        <p:spPr>
          <a:xfrm>
            <a:off x="3860350" y="693875"/>
            <a:ext cx="5037000" cy="40635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dk1"/>
                </a:solidFill>
                <a:latin typeface="Inter"/>
                <a:ea typeface="Inter"/>
                <a:cs typeface="Inter"/>
                <a:sym typeface="Inter"/>
              </a:rPr>
              <a:t>Peruvian archaeologists have found the 4,600-year-old remains of a woman decked out in finery, including a shell necklace, bone brooches, and blankets made of cotton and woven reeds. The bones were discovered at Áspero, a major site of the north-coast Caral civilization, the oldest known urban society in the Americas, which dates to four millennia before the Inca. “We can interpret that, some 4,600 years before the present, women had already reached significant positions in society,” says archaeologist Ruth Shady Solis. The brooches in particular, carved into bird and monkey designs, point to “a woman of prestige.” The necklace’s shells must have been brought from Peru’s far north coast and the Amazon lowlands, both hundreds of miles away, further proof of her high status. Despite the fancy accessories, the woman, who was between 40 and 50 years old when she died, saw trauma in life. She had three major bone fractures, likely caused by a fall, and a skull deformation. </a:t>
            </a:r>
            <a:endParaRPr>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20"/>
          <p:cNvSpPr txBox="1"/>
          <p:nvPr/>
        </p:nvSpPr>
        <p:spPr>
          <a:xfrm>
            <a:off x="3721200" y="6875"/>
            <a:ext cx="1701600" cy="58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7</a:t>
            </a:r>
            <a:endParaRPr sz="1100">
              <a:solidFill>
                <a:srgbClr val="202122"/>
              </a:solidFill>
              <a:highlight>
                <a:srgbClr val="F8F9FA"/>
              </a:highlight>
              <a:latin typeface="Inter"/>
              <a:ea typeface="Inter"/>
              <a:cs typeface="Inter"/>
              <a:sym typeface="Inter"/>
            </a:endParaRPr>
          </a:p>
        </p:txBody>
      </p:sp>
      <p:sp>
        <p:nvSpPr>
          <p:cNvPr id="96" name="Google Shape;96;p20"/>
          <p:cNvSpPr txBox="1"/>
          <p:nvPr/>
        </p:nvSpPr>
        <p:spPr>
          <a:xfrm>
            <a:off x="288925" y="2962175"/>
            <a:ext cx="8340300" cy="2031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July 21, 2007</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Source: </a:t>
            </a:r>
            <a:r>
              <a:rPr lang="en" sz="1200">
                <a:solidFill>
                  <a:schemeClr val="dk1"/>
                </a:solidFill>
                <a:latin typeface="Inter"/>
                <a:ea typeface="Inter"/>
                <a:cs typeface="Inter"/>
                <a:sym typeface="Inter"/>
              </a:rPr>
              <a:t>Caral Panorama</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Author: </a:t>
            </a:r>
            <a:r>
              <a:rPr lang="en" sz="1200">
                <a:solidFill>
                  <a:schemeClr val="dk1"/>
                </a:solidFill>
                <a:latin typeface="Inter"/>
                <a:ea typeface="Inter"/>
                <a:cs typeface="Inter"/>
                <a:sym typeface="Inter"/>
              </a:rPr>
              <a:t>Kyle Thayer</a:t>
            </a:r>
            <a:endParaRPr b="1"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Description: </a:t>
            </a:r>
            <a:r>
              <a:rPr lang="en" sz="1200">
                <a:solidFill>
                  <a:schemeClr val="dk1"/>
                </a:solidFill>
                <a:latin typeface="Inter"/>
                <a:ea typeface="Inter"/>
                <a:cs typeface="Inter"/>
                <a:sym typeface="Inter"/>
              </a:rPr>
              <a:t>Wide view of the ruins at Caral, the most excavated ruins of the oldest known civilization in the Americas, the Norte Chico civilization.</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u="sng">
                <a:solidFill>
                  <a:schemeClr val="hlink"/>
                </a:solidFill>
                <a:latin typeface="Inter"/>
                <a:ea typeface="Inter"/>
                <a:cs typeface="Inter"/>
                <a:sym typeface="Inter"/>
                <a:hlinkClick r:id="rId3"/>
              </a:rPr>
              <a:t>GNU Free Documentation License</a:t>
            </a:r>
            <a:endParaRPr sz="1200">
              <a:solidFill>
                <a:srgbClr val="202122"/>
              </a:solidFill>
              <a:latin typeface="Inter"/>
              <a:ea typeface="Inter"/>
              <a:cs typeface="Inter"/>
              <a:sym typeface="Inter"/>
            </a:endParaRPr>
          </a:p>
        </p:txBody>
      </p:sp>
      <p:pic>
        <p:nvPicPr>
          <p:cNvPr id="97" name="Google Shape;97;p20"/>
          <p:cNvPicPr preferRelativeResize="0"/>
          <p:nvPr/>
        </p:nvPicPr>
        <p:blipFill>
          <a:blip r:embed="rId4">
            <a:alphaModFix/>
          </a:blip>
          <a:stretch>
            <a:fillRect/>
          </a:stretch>
        </p:blipFill>
        <p:spPr>
          <a:xfrm>
            <a:off x="152400" y="746375"/>
            <a:ext cx="8839200" cy="204038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21"/>
          <p:cNvSpPr txBox="1"/>
          <p:nvPr/>
        </p:nvSpPr>
        <p:spPr>
          <a:xfrm>
            <a:off x="152400" y="128675"/>
            <a:ext cx="4251300" cy="443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8</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ca. 1888</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lang="en" sz="1200">
                <a:solidFill>
                  <a:schemeClr val="dk1"/>
                </a:solidFill>
                <a:latin typeface="Inter"/>
                <a:ea typeface="Inter"/>
                <a:cs typeface="Inter"/>
                <a:sym typeface="Inter"/>
              </a:rPr>
              <a:t>Sketch of Quipu</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Author: </a:t>
            </a:r>
            <a:r>
              <a:rPr lang="en" sz="1200">
                <a:solidFill>
                  <a:schemeClr val="dk1"/>
                </a:solidFill>
                <a:highlight>
                  <a:srgbClr val="FFFFFF"/>
                </a:highlight>
                <a:latin typeface="Inter"/>
                <a:ea typeface="Inter"/>
                <a:cs typeface="Inter"/>
                <a:sym typeface="Inter"/>
              </a:rPr>
              <a:t>Joseph Meyer</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Description: </a:t>
            </a:r>
            <a:r>
              <a:rPr lang="en" sz="1200">
                <a:solidFill>
                  <a:schemeClr val="dk1"/>
                </a:solidFill>
                <a:latin typeface="Inter"/>
                <a:ea typeface="Inter"/>
                <a:cs typeface="Inter"/>
                <a:sym typeface="Inter"/>
              </a:rPr>
              <a:t>The presence of quipu tentatively suggests a "proto-writing" system in ancient Caral–Supe.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rgbClr val="FFFFFF"/>
              </a:highlight>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highlight>
                  <a:srgbClr val="FFFFFF"/>
                </a:highlight>
                <a:latin typeface="Inter"/>
                <a:ea typeface="Inter"/>
                <a:cs typeface="Inter"/>
                <a:sym typeface="Inter"/>
              </a:rPr>
              <a:t>Public Domain</a:t>
            </a:r>
            <a:endParaRPr sz="1200">
              <a:solidFill>
                <a:schemeClr val="dk1"/>
              </a:solidFill>
              <a:highlight>
                <a:srgbClr val="FFFFFF"/>
              </a:highlight>
              <a:latin typeface="Inter"/>
              <a:ea typeface="Inter"/>
              <a:cs typeface="Inter"/>
              <a:sym typeface="Inter"/>
            </a:endParaRPr>
          </a:p>
          <a:p>
            <a:pPr indent="0" lvl="0" marL="0" rtl="0" algn="l">
              <a:spcBef>
                <a:spcPts val="0"/>
              </a:spcBef>
              <a:spcAft>
                <a:spcPts val="0"/>
              </a:spcAft>
              <a:buNone/>
            </a:pPr>
            <a:r>
              <a:t/>
            </a:r>
            <a:endParaRPr b="1" sz="1200">
              <a:solidFill>
                <a:srgbClr val="202122"/>
              </a:solidFill>
              <a:latin typeface="Inter"/>
              <a:ea typeface="Inter"/>
              <a:cs typeface="Inter"/>
              <a:sym typeface="Inter"/>
            </a:endParaRPr>
          </a:p>
        </p:txBody>
      </p:sp>
      <p:pic>
        <p:nvPicPr>
          <p:cNvPr id="103" name="Google Shape;103;p21"/>
          <p:cNvPicPr preferRelativeResize="0"/>
          <p:nvPr/>
        </p:nvPicPr>
        <p:blipFill>
          <a:blip r:embed="rId3">
            <a:alphaModFix/>
          </a:blip>
          <a:stretch>
            <a:fillRect/>
          </a:stretch>
        </p:blipFill>
        <p:spPr>
          <a:xfrm>
            <a:off x="5610875" y="433388"/>
            <a:ext cx="2847975" cy="42767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22"/>
          <p:cNvSpPr txBox="1"/>
          <p:nvPr/>
        </p:nvSpPr>
        <p:spPr>
          <a:xfrm>
            <a:off x="152400" y="509675"/>
            <a:ext cx="3717900" cy="443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9</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August 15, 2004</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lang="en" sz="1200">
                <a:solidFill>
                  <a:schemeClr val="dk1"/>
                </a:solidFill>
                <a:latin typeface="Inter"/>
                <a:ea typeface="Inter"/>
                <a:cs typeface="Inter"/>
                <a:sym typeface="Inter"/>
              </a:rPr>
              <a:t>Monolith in Caral</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Author: </a:t>
            </a:r>
            <a:r>
              <a:rPr lang="en" sz="1200">
                <a:solidFill>
                  <a:schemeClr val="dk1"/>
                </a:solidFill>
                <a:latin typeface="Inter"/>
                <a:ea typeface="Inter"/>
                <a:cs typeface="Inter"/>
                <a:sym typeface="Inter"/>
              </a:rPr>
              <a:t>Håkan Svensson Xauxa</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Description: </a:t>
            </a:r>
            <a:r>
              <a:rPr lang="en" sz="1200">
                <a:solidFill>
                  <a:schemeClr val="dk1"/>
                </a:solidFill>
                <a:latin typeface="Inter"/>
                <a:ea typeface="Inter"/>
                <a:cs typeface="Inter"/>
                <a:sym typeface="Inter"/>
              </a:rPr>
              <a:t>Pyramids in Caral, Supe Valley, Lima Region, Peru. Standing Stone (Huanca)</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CC BY-SA 3.0</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050">
              <a:solidFill>
                <a:srgbClr val="242424"/>
              </a:solidFill>
              <a:highlight>
                <a:srgbClr val="F5F5F5"/>
              </a:highlight>
            </a:endParaRPr>
          </a:p>
        </p:txBody>
      </p:sp>
      <p:pic>
        <p:nvPicPr>
          <p:cNvPr id="109" name="Google Shape;109;p22"/>
          <p:cNvPicPr preferRelativeResize="0"/>
          <p:nvPr/>
        </p:nvPicPr>
        <p:blipFill>
          <a:blip r:embed="rId3">
            <a:alphaModFix/>
          </a:blip>
          <a:stretch>
            <a:fillRect/>
          </a:stretch>
        </p:blipFill>
        <p:spPr>
          <a:xfrm>
            <a:off x="4044425" y="663500"/>
            <a:ext cx="4968900" cy="37266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