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Lst>
  <p:sldSz cy="10058400" cx="7772400"/>
  <p:notesSz cx="6858000" cy="9144000"/>
  <p:embeddedFontLst>
    <p:embeddedFont>
      <p:font typeface="Halant"/>
      <p:regular r:id="rId10"/>
      <p:bold r:id="rId11"/>
    </p:embeddedFont>
    <p:embeddedFont>
      <p:font typeface="Inter"/>
      <p:regular r:id="rId12"/>
      <p:bold r:id="rId13"/>
      <p:italic r:id="rId14"/>
      <p:boldItalic r:id="rId15"/>
    </p:embeddedFont>
    <p:embeddedFont>
      <p:font typeface="Plus Jakarta Sans"/>
      <p:regular r:id="rId16"/>
      <p:bold r:id="rId17"/>
      <p:italic r:id="rId18"/>
      <p:boldItalic r:id="rId19"/>
    </p:embeddedFont>
    <p:embeddedFont>
      <p:font typeface="Stardos Stencil"/>
      <p:regular r:id="rId20"/>
      <p:bold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StardosStencil-regular.fntdata"/><Relationship Id="rId11" Type="http://schemas.openxmlformats.org/officeDocument/2006/relationships/font" Target="fonts/Halant-bold.fntdata"/><Relationship Id="rId10" Type="http://schemas.openxmlformats.org/officeDocument/2006/relationships/font" Target="fonts/Halant-regular.fntdata"/><Relationship Id="rId21" Type="http://schemas.openxmlformats.org/officeDocument/2006/relationships/font" Target="fonts/StardosStencil-bold.fntdata"/><Relationship Id="rId13" Type="http://schemas.openxmlformats.org/officeDocument/2006/relationships/font" Target="fonts/Inter-bold.fntdata"/><Relationship Id="rId12" Type="http://schemas.openxmlformats.org/officeDocument/2006/relationships/font" Target="fonts/Inter-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Inter-boldItalic.fntdata"/><Relationship Id="rId14" Type="http://schemas.openxmlformats.org/officeDocument/2006/relationships/font" Target="fonts/Inter-italic.fntdata"/><Relationship Id="rId17" Type="http://schemas.openxmlformats.org/officeDocument/2006/relationships/font" Target="fonts/PlusJakartaSans-bold.fntdata"/><Relationship Id="rId16" Type="http://schemas.openxmlformats.org/officeDocument/2006/relationships/font" Target="fonts/PlusJakartaSans-regular.fntdata"/><Relationship Id="rId5" Type="http://schemas.openxmlformats.org/officeDocument/2006/relationships/notesMaster" Target="notesMasters/notesMaster1.xml"/><Relationship Id="rId19" Type="http://schemas.openxmlformats.org/officeDocument/2006/relationships/font" Target="fonts/PlusJakartaSans-boldItalic.fntdata"/><Relationship Id="rId6" Type="http://schemas.openxmlformats.org/officeDocument/2006/relationships/slide" Target="slides/slide1.xml"/><Relationship Id="rId18" Type="http://schemas.openxmlformats.org/officeDocument/2006/relationships/font" Target="fonts/PlusJakartaSans-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6a2ba6cac7_0_14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6a2ba6cac7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36a6246c3bc_0_1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36a6246c3bc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6a643f9eee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36a643f9ee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6a643f9eee_0_8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36a643f9eee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3.png"/><Relationship Id="rId6"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1.png"/><Relationship Id="rId4" Type="http://schemas.openxmlformats.org/officeDocument/2006/relationships/image" Target="../media/image1.png"/><Relationship Id="rId9" Type="http://schemas.openxmlformats.org/officeDocument/2006/relationships/image" Target="../media/image6.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5.png"/><Relationship Id="rId8"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90131" y="9489096"/>
            <a:ext cx="431174" cy="431174"/>
          </a:xfrm>
          <a:prstGeom prst="rect">
            <a:avLst/>
          </a:prstGeom>
          <a:noFill/>
          <a:ln>
            <a:noFill/>
          </a:ln>
        </p:spPr>
      </p:pic>
      <p:sp>
        <p:nvSpPr>
          <p:cNvPr id="55" name="Google Shape;55;p13"/>
          <p:cNvSpPr txBox="1"/>
          <p:nvPr/>
        </p:nvSpPr>
        <p:spPr>
          <a:xfrm>
            <a:off x="150" y="0"/>
            <a:ext cx="7772400" cy="64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000">
                <a:solidFill>
                  <a:schemeClr val="dk1"/>
                </a:solidFill>
                <a:latin typeface="Halant"/>
                <a:ea typeface="Halant"/>
                <a:cs typeface="Halant"/>
                <a:sym typeface="Halant"/>
              </a:rPr>
              <a:t>Case Background: The Olmec Civilization</a:t>
            </a:r>
            <a:endParaRPr sz="2000">
              <a:solidFill>
                <a:schemeClr val="dk1"/>
              </a:solidFill>
              <a:latin typeface="Halant"/>
              <a:ea typeface="Halant"/>
              <a:cs typeface="Halant"/>
              <a:sym typeface="Halant"/>
            </a:endParaRPr>
          </a:p>
        </p:txBody>
      </p:sp>
      <p:pic>
        <p:nvPicPr>
          <p:cNvPr id="56" name="Google Shape;56;p13"/>
          <p:cNvPicPr preferRelativeResize="0"/>
          <p:nvPr/>
        </p:nvPicPr>
        <p:blipFill>
          <a:blip r:embed="rId4">
            <a:alphaModFix/>
          </a:blip>
          <a:stretch>
            <a:fillRect/>
          </a:stretch>
        </p:blipFill>
        <p:spPr>
          <a:xfrm>
            <a:off x="216272" y="84797"/>
            <a:ext cx="1056536" cy="438114"/>
          </a:xfrm>
          <a:prstGeom prst="rect">
            <a:avLst/>
          </a:prstGeom>
          <a:noFill/>
          <a:ln>
            <a:noFill/>
          </a:ln>
        </p:spPr>
      </p:pic>
      <p:sp>
        <p:nvSpPr>
          <p:cNvPr id="57" name="Google Shape;57;p13"/>
          <p:cNvSpPr txBox="1"/>
          <p:nvPr/>
        </p:nvSpPr>
        <p:spPr>
          <a:xfrm>
            <a:off x="5542353" y="96128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8" name="Google Shape;58;p13"/>
          <p:cNvSpPr txBox="1"/>
          <p:nvPr/>
        </p:nvSpPr>
        <p:spPr>
          <a:xfrm>
            <a:off x="2974875" y="961289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59" name="Google Shape;59;p13"/>
          <p:cNvSpPr txBox="1"/>
          <p:nvPr/>
        </p:nvSpPr>
        <p:spPr>
          <a:xfrm>
            <a:off x="216275" y="714150"/>
            <a:ext cx="3127800" cy="320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Olmec were the first major civilization in Mexico. They lived in the tropical lowlands on the Gulf of Mexico in the present-day Mexican states of Veracruz and Tabasco. The name Olmec is a Nahuatl (the Aztec language) word; it means the rubber people. The Olmec might have been the first people to figure out how to convert latex of the rubber tree into something that could be shaped, cured, and hardened. Because the Olmec did not have much writing beyond a handful of carved glyphs (symbols) that survived, we don't know what name the Olmec people gave themselves. </a:t>
            </a:r>
            <a:r>
              <a:rPr lang="en" sz="1200">
                <a:solidFill>
                  <a:schemeClr val="dk1"/>
                </a:solidFill>
                <a:latin typeface="Inter"/>
                <a:ea typeface="Inter"/>
                <a:cs typeface="Inter"/>
                <a:sym typeface="Inter"/>
              </a:rPr>
              <a:t>There are no written records of Olmec commerce, beliefs, or customs, but from the archaeological evidence, it appears they were not economically confined.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pic>
        <p:nvPicPr>
          <p:cNvPr id="60" name="Google Shape;60;p13"/>
          <p:cNvPicPr preferRelativeResize="0"/>
          <p:nvPr/>
        </p:nvPicPr>
        <p:blipFill>
          <a:blip r:embed="rId5">
            <a:alphaModFix/>
          </a:blip>
          <a:stretch>
            <a:fillRect/>
          </a:stretch>
        </p:blipFill>
        <p:spPr>
          <a:xfrm>
            <a:off x="3409850" y="714150"/>
            <a:ext cx="3990050" cy="2840026"/>
          </a:xfrm>
          <a:prstGeom prst="rect">
            <a:avLst/>
          </a:prstGeom>
          <a:noFill/>
          <a:ln>
            <a:noFill/>
          </a:ln>
        </p:spPr>
      </p:pic>
      <p:sp>
        <p:nvSpPr>
          <p:cNvPr id="61" name="Google Shape;61;p13"/>
          <p:cNvSpPr txBox="1"/>
          <p:nvPr/>
        </p:nvSpPr>
        <p:spPr>
          <a:xfrm>
            <a:off x="199500" y="4402938"/>
            <a:ext cx="7373700" cy="350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In fact, Olmec artifacts have been found across Mesoamerica, indicating that there were extensive interregional trade routes. The presence of artifacts made from jade, a </a:t>
            </a:r>
            <a:r>
              <a:rPr lang="en" sz="1200">
                <a:solidFill>
                  <a:schemeClr val="dk1"/>
                </a:solidFill>
                <a:latin typeface="Inter"/>
                <a:ea typeface="Inter"/>
                <a:cs typeface="Inter"/>
                <a:sym typeface="Inter"/>
              </a:rPr>
              <a:t>semi precious</a:t>
            </a:r>
            <a:r>
              <a:rPr lang="en" sz="1200">
                <a:solidFill>
                  <a:schemeClr val="dk1"/>
                </a:solidFill>
                <a:latin typeface="Inter"/>
                <a:ea typeface="Inter"/>
                <a:cs typeface="Inter"/>
                <a:sym typeface="Inter"/>
              </a:rPr>
              <a:t> green stone; obsidian, a glassy, black volcanic rock; and other stones provides evidence for trade with peoples outside the Gulf Coast of Mexico. Trading helped the Olmec build their urban centers of San Lorenzo and La Venta. These cities, however, were used predominantly for ceremonial purposes and elite activity; most people lived in small villages. Individual homes had a lean-to (sort of like a garage shed) and a storage pit for storing root vegetables nearby. They also likely had gardens in which the Olmec would grow medicinal herbs and small crops, like sunflowers. Most agriculture took place outside of the villages in fields cleared using slash-and-burn techniques. The Olmec likely grew crops such as maize, beans, squash, manioc, sweet potatoes, and cotton.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There are no direct written accounts of Olmec beliefs, but their notable artwork provide clues about their life and religion. There were eight different androgynous (possessing male and female characteristics) Olmec deities, each with its own distinct characteristics. For example, the Bird Monster was depicted as a harpy eagle associated with rulership. The Olmec Dragon was shown with flame eyebrows, a bulbous nose, and bifurcated tongue. Religious activities regarding these deities probably included the elite rulers, shamans, and possibly a priest class making offerings at religious sites in La Venta and San Lorenzo.</a:t>
            </a:r>
            <a:endParaRPr sz="1200">
              <a:solidFill>
                <a:schemeClr val="dk2"/>
              </a:solidFill>
              <a:latin typeface="Inter"/>
              <a:ea typeface="Inter"/>
              <a:cs typeface="Inter"/>
              <a:sym typeface="Inter"/>
            </a:endParaRPr>
          </a:p>
        </p:txBody>
      </p:sp>
      <p:sp>
        <p:nvSpPr>
          <p:cNvPr id="62" name="Google Shape;62;p13"/>
          <p:cNvSpPr txBox="1"/>
          <p:nvPr/>
        </p:nvSpPr>
        <p:spPr>
          <a:xfrm>
            <a:off x="3435975" y="3626025"/>
            <a:ext cx="3937800" cy="768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050">
                <a:solidFill>
                  <a:schemeClr val="dk1"/>
                </a:solidFill>
                <a:latin typeface="Halant"/>
                <a:ea typeface="Halant"/>
                <a:cs typeface="Halant"/>
                <a:sym typeface="Halant"/>
              </a:rPr>
              <a:t>Source: A map of the Olmec heartland. The yellow dots represent Olmec settlements, and the red dots represent archaeological finds. These Spanish place names are modern; we don't know what the Olmec names for these places were. CC-BY-3.0</a:t>
            </a:r>
            <a:endParaRPr sz="1050">
              <a:solidFill>
                <a:schemeClr val="dk1"/>
              </a:solidFill>
              <a:latin typeface="Halant"/>
              <a:ea typeface="Halant"/>
              <a:cs typeface="Halant"/>
              <a:sym typeface="Halant"/>
            </a:endParaRPr>
          </a:p>
        </p:txBody>
      </p:sp>
      <p:sp>
        <p:nvSpPr>
          <p:cNvPr id="63" name="Google Shape;63;p13"/>
          <p:cNvSpPr txBox="1"/>
          <p:nvPr/>
        </p:nvSpPr>
        <p:spPr>
          <a:xfrm>
            <a:off x="199500" y="7898450"/>
            <a:ext cx="5238900" cy="1662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Olmec culture was defined and unified by a specific art style. Crafted in a variety of materials (jade, clay, basalt, and greenstone, which is an archaeologist's term for carved, green-colored minerals), much Olmec art is naturalistic. Other art expresses fantastic anthropomorphic (human-shaped) creatures, often highly stylized, using an iconography reflective of a religious meaning. Common motifs include downturned mouths and cleft heads, both of which are seen in representations of were-jaguars and the rain deity.</a:t>
            </a:r>
            <a:endParaRPr sz="1200">
              <a:solidFill>
                <a:schemeClr val="dk2"/>
              </a:solidFill>
              <a:latin typeface="Inter"/>
              <a:ea typeface="Inter"/>
              <a:cs typeface="Inter"/>
              <a:sym typeface="Inter"/>
            </a:endParaRPr>
          </a:p>
        </p:txBody>
      </p:sp>
      <p:pic>
        <p:nvPicPr>
          <p:cNvPr id="64" name="Google Shape;64;p13" title="ARTIFACTS.png"/>
          <p:cNvPicPr preferRelativeResize="0"/>
          <p:nvPr/>
        </p:nvPicPr>
        <p:blipFill rotWithShape="1">
          <a:blip r:embed="rId6">
            <a:alphaModFix/>
          </a:blip>
          <a:srcRect b="33149" l="13417" r="12700" t="31857"/>
          <a:stretch/>
        </p:blipFill>
        <p:spPr>
          <a:xfrm>
            <a:off x="5294425" y="7765447"/>
            <a:ext cx="1966750" cy="165590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8" name="Shape 68"/>
        <p:cNvGrpSpPr/>
        <p:nvPr/>
      </p:nvGrpSpPr>
      <p:grpSpPr>
        <a:xfrm>
          <a:off x="0" y="0"/>
          <a:ext cx="0" cy="0"/>
          <a:chOff x="0" y="0"/>
          <a:chExt cx="0" cy="0"/>
        </a:xfrm>
      </p:grpSpPr>
      <p:grpSp>
        <p:nvGrpSpPr>
          <p:cNvPr id="69" name="Google Shape;69;p14"/>
          <p:cNvGrpSpPr/>
          <p:nvPr/>
        </p:nvGrpSpPr>
        <p:grpSpPr>
          <a:xfrm>
            <a:off x="216275" y="675037"/>
            <a:ext cx="3364116" cy="4490363"/>
            <a:chOff x="216275" y="803974"/>
            <a:chExt cx="3364116" cy="4490363"/>
          </a:xfrm>
        </p:grpSpPr>
        <p:grpSp>
          <p:nvGrpSpPr>
            <p:cNvPr id="70" name="Google Shape;70;p14"/>
            <p:cNvGrpSpPr/>
            <p:nvPr/>
          </p:nvGrpSpPr>
          <p:grpSpPr>
            <a:xfrm rot="-245454">
              <a:off x="339741" y="1295860"/>
              <a:ext cx="3117183" cy="3891467"/>
              <a:chOff x="0" y="-38100"/>
              <a:chExt cx="859595" cy="1098600"/>
            </a:xfrm>
          </p:grpSpPr>
          <p:sp>
            <p:nvSpPr>
              <p:cNvPr id="71" name="Google Shape;71;p14"/>
              <p:cNvSpPr/>
              <p:nvPr/>
            </p:nvSpPr>
            <p:spPr>
              <a:xfrm>
                <a:off x="0" y="0"/>
                <a:ext cx="859595" cy="1060365"/>
              </a:xfrm>
              <a:custGeom>
                <a:rect b="b" l="l" r="r" t="t"/>
                <a:pathLst>
                  <a:path extrusionOk="0" h="1060365" w="859595">
                    <a:moveTo>
                      <a:pt x="0" y="0"/>
                    </a:moveTo>
                    <a:lnTo>
                      <a:pt x="859595" y="0"/>
                    </a:lnTo>
                    <a:lnTo>
                      <a:pt x="859595" y="1060365"/>
                    </a:lnTo>
                    <a:lnTo>
                      <a:pt x="0" y="1060365"/>
                    </a:lnTo>
                    <a:close/>
                  </a:path>
                </a:pathLst>
              </a:custGeom>
              <a:solidFill>
                <a:srgbClr val="F0E2DB"/>
              </a:solidFill>
              <a:ln cap="sq" cmpd="sng" w="9525">
                <a:solidFill>
                  <a:srgbClr val="000000"/>
                </a:solidFill>
                <a:prstDash val="solid"/>
                <a:miter lim="8000"/>
                <a:headEnd len="sm" w="sm" type="none"/>
                <a:tailEnd len="sm" w="sm" type="none"/>
              </a:ln>
            </p:spPr>
          </p:sp>
          <p:sp>
            <p:nvSpPr>
              <p:cNvPr id="72" name="Google Shape;72;p14"/>
              <p:cNvSpPr txBox="1"/>
              <p:nvPr/>
            </p:nvSpPr>
            <p:spPr>
              <a:xfrm>
                <a:off x="0" y="-38100"/>
                <a:ext cx="859500" cy="1098600"/>
              </a:xfrm>
              <a:prstGeom prst="rect">
                <a:avLst/>
              </a:prstGeom>
              <a:solidFill>
                <a:srgbClr val="F0E2DB"/>
              </a:solidFill>
              <a:ln cap="flat" cmpd="sng" w="9525">
                <a:solidFill>
                  <a:srgbClr val="000000"/>
                </a:solidFill>
                <a:prstDash val="solid"/>
                <a:round/>
                <a:headEnd len="sm" w="sm" type="none"/>
                <a:tailEnd len="sm" w="sm" type="none"/>
              </a:ln>
            </p:spPr>
            <p:txBody>
              <a:bodyPr anchorCtr="0" anchor="ctr" bIns="53600" lIns="53600" spcFirstLastPara="1" rIns="53600" wrap="square" tIns="53600">
                <a:noAutofit/>
              </a:bodyPr>
              <a:lstStyle/>
              <a:p>
                <a:pPr indent="0" lvl="0" marL="0" marR="0" rtl="0" algn="ctr">
                  <a:lnSpc>
                    <a:spcPct val="109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pic>
          <p:nvPicPr>
            <p:cNvPr id="73" name="Google Shape;73;p14" title="Untitled design (2).png"/>
            <p:cNvPicPr preferRelativeResize="0"/>
            <p:nvPr/>
          </p:nvPicPr>
          <p:blipFill rotWithShape="1">
            <a:blip r:embed="rId3">
              <a:alphaModFix/>
            </a:blip>
            <a:srcRect b="47209" l="9387" r="8913" t="34230"/>
            <a:stretch/>
          </p:blipFill>
          <p:spPr>
            <a:xfrm rot="-289262">
              <a:off x="750637" y="889358"/>
              <a:ext cx="2056077" cy="574499"/>
            </a:xfrm>
            <a:prstGeom prst="rect">
              <a:avLst/>
            </a:prstGeom>
            <a:noFill/>
            <a:ln>
              <a:noFill/>
            </a:ln>
          </p:spPr>
        </p:pic>
      </p:grpSp>
      <p:pic>
        <p:nvPicPr>
          <p:cNvPr id="74" name="Google Shape;74;p14"/>
          <p:cNvPicPr preferRelativeResize="0"/>
          <p:nvPr/>
        </p:nvPicPr>
        <p:blipFill>
          <a:blip r:embed="rId4">
            <a:alphaModFix/>
          </a:blip>
          <a:stretch>
            <a:fillRect/>
          </a:stretch>
        </p:blipFill>
        <p:spPr>
          <a:xfrm>
            <a:off x="390131" y="9489096"/>
            <a:ext cx="431174" cy="431174"/>
          </a:xfrm>
          <a:prstGeom prst="rect">
            <a:avLst/>
          </a:prstGeom>
          <a:noFill/>
          <a:ln>
            <a:noFill/>
          </a:ln>
        </p:spPr>
      </p:pic>
      <p:sp>
        <p:nvSpPr>
          <p:cNvPr id="75" name="Google Shape;75;p14"/>
          <p:cNvSpPr txBox="1"/>
          <p:nvPr/>
        </p:nvSpPr>
        <p:spPr>
          <a:xfrm>
            <a:off x="150" y="0"/>
            <a:ext cx="7772400" cy="64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Case Background: The Olmec Civilization</a:t>
            </a:r>
            <a:endParaRPr sz="2000">
              <a:solidFill>
                <a:schemeClr val="dk1"/>
              </a:solidFill>
              <a:latin typeface="Plus Jakarta Sans"/>
              <a:ea typeface="Plus Jakarta Sans"/>
              <a:cs typeface="Plus Jakarta Sans"/>
              <a:sym typeface="Plus Jakarta Sans"/>
            </a:endParaRPr>
          </a:p>
        </p:txBody>
      </p:sp>
      <p:pic>
        <p:nvPicPr>
          <p:cNvPr id="76" name="Google Shape;76;p14"/>
          <p:cNvPicPr preferRelativeResize="0"/>
          <p:nvPr/>
        </p:nvPicPr>
        <p:blipFill>
          <a:blip r:embed="rId5">
            <a:alphaModFix/>
          </a:blip>
          <a:stretch>
            <a:fillRect/>
          </a:stretch>
        </p:blipFill>
        <p:spPr>
          <a:xfrm>
            <a:off x="216272" y="84797"/>
            <a:ext cx="1056536" cy="438114"/>
          </a:xfrm>
          <a:prstGeom prst="rect">
            <a:avLst/>
          </a:prstGeom>
          <a:noFill/>
          <a:ln>
            <a:noFill/>
          </a:ln>
        </p:spPr>
      </p:pic>
      <p:sp>
        <p:nvSpPr>
          <p:cNvPr id="77" name="Google Shape;77;p14"/>
          <p:cNvSpPr txBox="1"/>
          <p:nvPr/>
        </p:nvSpPr>
        <p:spPr>
          <a:xfrm>
            <a:off x="5542353" y="96128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8" name="Google Shape;78;p14"/>
          <p:cNvSpPr txBox="1"/>
          <p:nvPr/>
        </p:nvSpPr>
        <p:spPr>
          <a:xfrm>
            <a:off x="2974875" y="961289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79" name="Google Shape;79;p14"/>
          <p:cNvSpPr/>
          <p:nvPr/>
        </p:nvSpPr>
        <p:spPr>
          <a:xfrm rot="-250172">
            <a:off x="618044" y="4361904"/>
            <a:ext cx="2743862" cy="656942"/>
          </a:xfrm>
          <a:prstGeom prst="rect">
            <a:avLst/>
          </a:prstGeom>
          <a:solidFill>
            <a:schemeClr val="lt1"/>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Inter"/>
                <a:ea typeface="Inter"/>
                <a:cs typeface="Inter"/>
                <a:sym typeface="Inter"/>
              </a:rPr>
              <a:t>San Lorenzo Monument 3 (also known as Colossal Head 3) Museo de Antropología de Xalapa, Veracruz, Mexico, 2006.</a:t>
            </a:r>
            <a:endParaRPr sz="1000">
              <a:latin typeface="Inter"/>
              <a:ea typeface="Inter"/>
              <a:cs typeface="Inter"/>
              <a:sym typeface="Inter"/>
            </a:endParaRPr>
          </a:p>
          <a:p>
            <a:pPr indent="0" lvl="0" marL="0" rtl="0" algn="ctr">
              <a:spcBef>
                <a:spcPts val="0"/>
              </a:spcBef>
              <a:spcAft>
                <a:spcPts val="0"/>
              </a:spcAft>
              <a:buNone/>
            </a:pPr>
            <a:r>
              <a:rPr lang="en" sz="1000">
                <a:latin typeface="Inter"/>
                <a:ea typeface="Inter"/>
                <a:cs typeface="Inter"/>
                <a:sym typeface="Inter"/>
              </a:rPr>
              <a:t>CC BY 2.0</a:t>
            </a:r>
            <a:endParaRPr sz="1000">
              <a:solidFill>
                <a:srgbClr val="000000"/>
              </a:solidFill>
              <a:latin typeface="Inter"/>
              <a:ea typeface="Inter"/>
              <a:cs typeface="Inter"/>
              <a:sym typeface="Inter"/>
            </a:endParaRPr>
          </a:p>
        </p:txBody>
      </p:sp>
      <p:grpSp>
        <p:nvGrpSpPr>
          <p:cNvPr id="80" name="Google Shape;80;p14"/>
          <p:cNvGrpSpPr/>
          <p:nvPr/>
        </p:nvGrpSpPr>
        <p:grpSpPr>
          <a:xfrm flipH="1" rot="245454">
            <a:off x="4213516" y="3889910"/>
            <a:ext cx="3117183" cy="3891467"/>
            <a:chOff x="0" y="-38100"/>
            <a:chExt cx="859595" cy="1098600"/>
          </a:xfrm>
        </p:grpSpPr>
        <p:sp>
          <p:nvSpPr>
            <p:cNvPr id="81" name="Google Shape;81;p14"/>
            <p:cNvSpPr/>
            <p:nvPr/>
          </p:nvSpPr>
          <p:spPr>
            <a:xfrm>
              <a:off x="0" y="0"/>
              <a:ext cx="859595" cy="1060365"/>
            </a:xfrm>
            <a:custGeom>
              <a:rect b="b" l="l" r="r" t="t"/>
              <a:pathLst>
                <a:path extrusionOk="0" h="1060365" w="859595">
                  <a:moveTo>
                    <a:pt x="0" y="0"/>
                  </a:moveTo>
                  <a:lnTo>
                    <a:pt x="859595" y="0"/>
                  </a:lnTo>
                  <a:lnTo>
                    <a:pt x="859595" y="1060365"/>
                  </a:lnTo>
                  <a:lnTo>
                    <a:pt x="0" y="1060365"/>
                  </a:lnTo>
                  <a:close/>
                </a:path>
              </a:pathLst>
            </a:custGeom>
            <a:solidFill>
              <a:srgbClr val="F0E2DB"/>
            </a:solidFill>
            <a:ln cap="sq" cmpd="sng" w="9525">
              <a:solidFill>
                <a:srgbClr val="000000"/>
              </a:solidFill>
              <a:prstDash val="solid"/>
              <a:miter lim="8000"/>
              <a:headEnd len="sm" w="sm" type="none"/>
              <a:tailEnd len="sm" w="sm" type="none"/>
            </a:ln>
          </p:spPr>
        </p:sp>
        <p:sp>
          <p:nvSpPr>
            <p:cNvPr id="82" name="Google Shape;82;p14"/>
            <p:cNvSpPr txBox="1"/>
            <p:nvPr/>
          </p:nvSpPr>
          <p:spPr>
            <a:xfrm>
              <a:off x="0" y="-38100"/>
              <a:ext cx="859500" cy="1098600"/>
            </a:xfrm>
            <a:prstGeom prst="rect">
              <a:avLst/>
            </a:prstGeom>
            <a:solidFill>
              <a:srgbClr val="F0E2DB"/>
            </a:solidFill>
            <a:ln cap="flat" cmpd="sng" w="9525">
              <a:solidFill>
                <a:srgbClr val="000000"/>
              </a:solidFill>
              <a:prstDash val="solid"/>
              <a:round/>
              <a:headEnd len="sm" w="sm" type="none"/>
              <a:tailEnd len="sm" w="sm" type="none"/>
            </a:ln>
          </p:spPr>
          <p:txBody>
            <a:bodyPr anchorCtr="0" anchor="ctr" bIns="53600" lIns="53600" spcFirstLastPara="1" rIns="53600" wrap="square" tIns="53600">
              <a:noAutofit/>
            </a:bodyPr>
            <a:lstStyle/>
            <a:p>
              <a:pPr indent="0" lvl="0" marL="0" marR="0" rtl="0" algn="ctr">
                <a:lnSpc>
                  <a:spcPct val="109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pic>
        <p:nvPicPr>
          <p:cNvPr id="83" name="Google Shape;83;p14" title="Untitled design (2).png"/>
          <p:cNvPicPr preferRelativeResize="0"/>
          <p:nvPr/>
        </p:nvPicPr>
        <p:blipFill rotWithShape="1">
          <a:blip r:embed="rId3">
            <a:alphaModFix/>
          </a:blip>
          <a:srcRect b="44217" l="9509" r="8790" t="37222"/>
          <a:stretch/>
        </p:blipFill>
        <p:spPr>
          <a:xfrm flipH="1" rot="289263">
            <a:off x="4957430" y="3596690"/>
            <a:ext cx="1739240" cy="485972"/>
          </a:xfrm>
          <a:prstGeom prst="rect">
            <a:avLst/>
          </a:prstGeom>
          <a:noFill/>
          <a:ln>
            <a:noFill/>
          </a:ln>
        </p:spPr>
      </p:pic>
      <p:sp>
        <p:nvSpPr>
          <p:cNvPr id="84" name="Google Shape;84;p14"/>
          <p:cNvSpPr/>
          <p:nvPr/>
        </p:nvSpPr>
        <p:spPr>
          <a:xfrm flipH="1" rot="275050">
            <a:off x="4328861" y="7040560"/>
            <a:ext cx="2743878" cy="678331"/>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Inter"/>
                <a:ea typeface="Inter"/>
                <a:cs typeface="Inter"/>
                <a:sym typeface="Inter"/>
              </a:rPr>
              <a:t>Olmec-style mask from Tabasco (Mexico). Musées Royaux d'Art et d'Histoire, Brussels (Belgium)</a:t>
            </a:r>
            <a:r>
              <a:rPr lang="en" sz="1100">
                <a:latin typeface="Inter"/>
                <a:ea typeface="Inter"/>
                <a:cs typeface="Inter"/>
                <a:sym typeface="Inter"/>
              </a:rPr>
              <a:t>, 2008</a:t>
            </a:r>
            <a:endParaRPr sz="1100">
              <a:latin typeface="Inter"/>
              <a:ea typeface="Inter"/>
              <a:cs typeface="Inter"/>
              <a:sym typeface="Inter"/>
            </a:endParaRPr>
          </a:p>
          <a:p>
            <a:pPr indent="0" lvl="0" marL="0" rtl="0" algn="ctr">
              <a:spcBef>
                <a:spcPts val="0"/>
              </a:spcBef>
              <a:spcAft>
                <a:spcPts val="0"/>
              </a:spcAft>
              <a:buNone/>
            </a:pPr>
            <a:r>
              <a:rPr lang="en" sz="1100">
                <a:solidFill>
                  <a:srgbClr val="000000"/>
                </a:solidFill>
                <a:latin typeface="Inter"/>
                <a:ea typeface="Inter"/>
                <a:cs typeface="Inter"/>
                <a:sym typeface="Inter"/>
              </a:rPr>
              <a:t> CC BY-SA </a:t>
            </a:r>
            <a:r>
              <a:rPr lang="en" sz="1100">
                <a:latin typeface="Inter"/>
                <a:ea typeface="Inter"/>
                <a:cs typeface="Inter"/>
                <a:sym typeface="Inter"/>
              </a:rPr>
              <a:t>3</a:t>
            </a:r>
            <a:r>
              <a:rPr lang="en" sz="1100">
                <a:solidFill>
                  <a:srgbClr val="000000"/>
                </a:solidFill>
                <a:latin typeface="Inter"/>
                <a:ea typeface="Inter"/>
                <a:cs typeface="Inter"/>
                <a:sym typeface="Inter"/>
              </a:rPr>
              <a:t>.0</a:t>
            </a:r>
            <a:endParaRPr sz="1100">
              <a:solidFill>
                <a:srgbClr val="000000"/>
              </a:solidFill>
              <a:latin typeface="Inter"/>
              <a:ea typeface="Inter"/>
              <a:cs typeface="Inter"/>
              <a:sym typeface="Inter"/>
            </a:endParaRPr>
          </a:p>
        </p:txBody>
      </p:sp>
      <p:grpSp>
        <p:nvGrpSpPr>
          <p:cNvPr id="85" name="Google Shape;85;p14"/>
          <p:cNvGrpSpPr/>
          <p:nvPr/>
        </p:nvGrpSpPr>
        <p:grpSpPr>
          <a:xfrm rot="37726">
            <a:off x="658687" y="5530625"/>
            <a:ext cx="2999976" cy="3800185"/>
            <a:chOff x="0" y="-38100"/>
            <a:chExt cx="859595" cy="1098600"/>
          </a:xfrm>
        </p:grpSpPr>
        <p:sp>
          <p:nvSpPr>
            <p:cNvPr id="86" name="Google Shape;86;p14"/>
            <p:cNvSpPr/>
            <p:nvPr/>
          </p:nvSpPr>
          <p:spPr>
            <a:xfrm>
              <a:off x="0" y="0"/>
              <a:ext cx="859595" cy="1060365"/>
            </a:xfrm>
            <a:custGeom>
              <a:rect b="b" l="l" r="r" t="t"/>
              <a:pathLst>
                <a:path extrusionOk="0" h="1060365" w="859595">
                  <a:moveTo>
                    <a:pt x="0" y="0"/>
                  </a:moveTo>
                  <a:lnTo>
                    <a:pt x="859595" y="0"/>
                  </a:lnTo>
                  <a:lnTo>
                    <a:pt x="859595" y="1060365"/>
                  </a:lnTo>
                  <a:lnTo>
                    <a:pt x="0" y="1060365"/>
                  </a:lnTo>
                  <a:close/>
                </a:path>
              </a:pathLst>
            </a:custGeom>
            <a:solidFill>
              <a:srgbClr val="F0E2DB"/>
            </a:solidFill>
            <a:ln cap="sq" cmpd="sng" w="9525">
              <a:solidFill>
                <a:srgbClr val="000000"/>
              </a:solidFill>
              <a:prstDash val="solid"/>
              <a:miter lim="8000"/>
              <a:headEnd len="sm" w="sm" type="none"/>
              <a:tailEnd len="sm" w="sm" type="none"/>
            </a:ln>
          </p:spPr>
        </p:sp>
        <p:sp>
          <p:nvSpPr>
            <p:cNvPr id="87" name="Google Shape;87;p14"/>
            <p:cNvSpPr txBox="1"/>
            <p:nvPr/>
          </p:nvSpPr>
          <p:spPr>
            <a:xfrm>
              <a:off x="0" y="-38100"/>
              <a:ext cx="859500" cy="1098600"/>
            </a:xfrm>
            <a:prstGeom prst="rect">
              <a:avLst/>
            </a:prstGeom>
            <a:solidFill>
              <a:srgbClr val="F0E2DB"/>
            </a:solidFill>
            <a:ln cap="flat" cmpd="sng" w="9525">
              <a:solidFill>
                <a:srgbClr val="000000"/>
              </a:solidFill>
              <a:prstDash val="solid"/>
              <a:round/>
              <a:headEnd len="sm" w="sm" type="none"/>
              <a:tailEnd len="sm" w="sm" type="none"/>
            </a:ln>
          </p:spPr>
          <p:txBody>
            <a:bodyPr anchorCtr="0" anchor="ctr" bIns="53600" lIns="53600" spcFirstLastPara="1" rIns="53600" wrap="square" tIns="53600">
              <a:noAutofit/>
            </a:bodyPr>
            <a:lstStyle/>
            <a:p>
              <a:pPr indent="0" lvl="0" marL="0" marR="0" rtl="0" algn="ctr">
                <a:lnSpc>
                  <a:spcPct val="109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pic>
        <p:nvPicPr>
          <p:cNvPr id="88" name="Google Shape;88;p14" title="Untitled design (2).png"/>
          <p:cNvPicPr preferRelativeResize="0"/>
          <p:nvPr/>
        </p:nvPicPr>
        <p:blipFill rotWithShape="1">
          <a:blip r:embed="rId3">
            <a:alphaModFix/>
          </a:blip>
          <a:srcRect b="47209" l="9387" r="8913" t="34230"/>
          <a:stretch/>
        </p:blipFill>
        <p:spPr>
          <a:xfrm flipH="1" rot="289262">
            <a:off x="1130639" y="5208996"/>
            <a:ext cx="2056077" cy="574499"/>
          </a:xfrm>
          <a:prstGeom prst="rect">
            <a:avLst/>
          </a:prstGeom>
          <a:noFill/>
          <a:ln>
            <a:noFill/>
          </a:ln>
        </p:spPr>
      </p:pic>
      <p:sp>
        <p:nvSpPr>
          <p:cNvPr id="89" name="Google Shape;89;p14"/>
          <p:cNvSpPr/>
          <p:nvPr/>
        </p:nvSpPr>
        <p:spPr>
          <a:xfrm rot="31569">
            <a:off x="786774" y="8663356"/>
            <a:ext cx="2744216" cy="572771"/>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highlight>
                  <a:srgbClr val="F8F9FA"/>
                </a:highlight>
                <a:latin typeface="Inter"/>
                <a:ea typeface="Inter"/>
                <a:cs typeface="Inter"/>
                <a:sym typeface="Inter"/>
              </a:rPr>
              <a:t>A frontal view of Altar 5, from La Venta. The inert were-jaguar baby held by the central figure, 2007. </a:t>
            </a:r>
            <a:r>
              <a:rPr lang="en" sz="1000">
                <a:solidFill>
                  <a:srgbClr val="000000"/>
                </a:solidFill>
                <a:highlight>
                  <a:srgbClr val="F8F9FA"/>
                </a:highlight>
                <a:latin typeface="Inter"/>
                <a:ea typeface="Inter"/>
                <a:cs typeface="Inter"/>
                <a:sym typeface="Inter"/>
              </a:rPr>
              <a:t>CC BY</a:t>
            </a:r>
            <a:r>
              <a:rPr lang="en" sz="1000">
                <a:highlight>
                  <a:srgbClr val="F8F9FA"/>
                </a:highlight>
                <a:latin typeface="Inter"/>
                <a:ea typeface="Inter"/>
                <a:cs typeface="Inter"/>
                <a:sym typeface="Inter"/>
              </a:rPr>
              <a:t> 2</a:t>
            </a:r>
            <a:r>
              <a:rPr lang="en" sz="1000">
                <a:solidFill>
                  <a:srgbClr val="000000"/>
                </a:solidFill>
                <a:highlight>
                  <a:srgbClr val="F8F9FA"/>
                </a:highlight>
                <a:latin typeface="Inter"/>
                <a:ea typeface="Inter"/>
                <a:cs typeface="Inter"/>
                <a:sym typeface="Inter"/>
              </a:rPr>
              <a:t>.0</a:t>
            </a:r>
            <a:endParaRPr sz="1000">
              <a:solidFill>
                <a:srgbClr val="000000"/>
              </a:solidFill>
              <a:latin typeface="Inter"/>
              <a:ea typeface="Inter"/>
              <a:cs typeface="Inter"/>
              <a:sym typeface="Inter"/>
            </a:endParaRPr>
          </a:p>
        </p:txBody>
      </p:sp>
      <p:sp>
        <p:nvSpPr>
          <p:cNvPr id="90" name="Google Shape;90;p14"/>
          <p:cNvSpPr txBox="1"/>
          <p:nvPr/>
        </p:nvSpPr>
        <p:spPr>
          <a:xfrm>
            <a:off x="3753100" y="796425"/>
            <a:ext cx="3887700" cy="1088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5000">
                <a:solidFill>
                  <a:schemeClr val="dk1"/>
                </a:solidFill>
                <a:latin typeface="Stardos Stencil"/>
                <a:ea typeface="Stardos Stencil"/>
                <a:cs typeface="Stardos Stencil"/>
                <a:sym typeface="Stardos Stencil"/>
              </a:rPr>
              <a:t>ARTIFACTS</a:t>
            </a:r>
            <a:endParaRPr b="1" sz="5000">
              <a:solidFill>
                <a:schemeClr val="dk1"/>
              </a:solidFill>
              <a:latin typeface="Stardos Stencil"/>
              <a:ea typeface="Stardos Stencil"/>
              <a:cs typeface="Stardos Stencil"/>
              <a:sym typeface="Stardos Stencil"/>
            </a:endParaRPr>
          </a:p>
        </p:txBody>
      </p:sp>
      <p:grpSp>
        <p:nvGrpSpPr>
          <p:cNvPr id="91" name="Google Shape;91;p14"/>
          <p:cNvGrpSpPr/>
          <p:nvPr/>
        </p:nvGrpSpPr>
        <p:grpSpPr>
          <a:xfrm>
            <a:off x="4530288" y="7987025"/>
            <a:ext cx="2593500" cy="997500"/>
            <a:chOff x="4788750" y="8125563"/>
            <a:chExt cx="2593500" cy="997500"/>
          </a:xfrm>
        </p:grpSpPr>
        <p:sp>
          <p:nvSpPr>
            <p:cNvPr id="92" name="Google Shape;92;p14"/>
            <p:cNvSpPr/>
            <p:nvPr/>
          </p:nvSpPr>
          <p:spPr>
            <a:xfrm>
              <a:off x="4788750" y="8125563"/>
              <a:ext cx="2593500" cy="997500"/>
            </a:xfrm>
            <a:prstGeom prst="wedgeEllipseCallout">
              <a:avLst>
                <a:gd fmla="val -20833" name="adj1"/>
                <a:gd fmla="val 625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200">
                <a:latin typeface="Inter"/>
                <a:ea typeface="Inter"/>
                <a:cs typeface="Inter"/>
                <a:sym typeface="Inter"/>
              </a:endParaRPr>
            </a:p>
          </p:txBody>
        </p:sp>
        <p:sp>
          <p:nvSpPr>
            <p:cNvPr id="93" name="Google Shape;93;p14"/>
            <p:cNvSpPr txBox="1"/>
            <p:nvPr/>
          </p:nvSpPr>
          <p:spPr>
            <a:xfrm>
              <a:off x="4820400" y="8221950"/>
              <a:ext cx="2561700" cy="885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Many Classic Maya rulers were buried with Olmec figurines or pendants passed down through many generations. </a:t>
              </a:r>
              <a:endParaRPr sz="1100">
                <a:solidFill>
                  <a:schemeClr val="dk2"/>
                </a:solidFill>
                <a:latin typeface="Inter"/>
                <a:ea typeface="Inter"/>
                <a:cs typeface="Inter"/>
                <a:sym typeface="Inter"/>
              </a:endParaRPr>
            </a:p>
          </p:txBody>
        </p:sp>
      </p:grpSp>
      <p:sp>
        <p:nvSpPr>
          <p:cNvPr id="94" name="Google Shape;94;p14"/>
          <p:cNvSpPr/>
          <p:nvPr/>
        </p:nvSpPr>
        <p:spPr>
          <a:xfrm>
            <a:off x="4003300" y="9156113"/>
            <a:ext cx="3537600" cy="431100"/>
          </a:xfrm>
          <a:prstGeom prst="rect">
            <a:avLst/>
          </a:prstGeom>
          <a:noFill/>
          <a:ln cap="flat" cmpd="sng" w="9525">
            <a:solidFill>
              <a:srgbClr val="38E0A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Halant"/>
                <a:ea typeface="Halant"/>
                <a:cs typeface="Halant"/>
                <a:sym typeface="Halant"/>
              </a:rPr>
              <a:t>Doyle, James. “Olmec Art.” In Heilbrunn Timeline of Art History. New York: The Metropolitan Museum of Art</a:t>
            </a:r>
            <a:endParaRPr sz="1100">
              <a:latin typeface="Halant"/>
              <a:ea typeface="Halant"/>
              <a:cs typeface="Halant"/>
              <a:sym typeface="Halant"/>
            </a:endParaRPr>
          </a:p>
        </p:txBody>
      </p:sp>
      <p:pic>
        <p:nvPicPr>
          <p:cNvPr id="95" name="Google Shape;95;p14" title="ARTIFACTS.png"/>
          <p:cNvPicPr preferRelativeResize="0"/>
          <p:nvPr/>
        </p:nvPicPr>
        <p:blipFill rotWithShape="1">
          <a:blip r:embed="rId6">
            <a:alphaModFix/>
          </a:blip>
          <a:srcRect b="33149" l="13417" r="12700" t="31857"/>
          <a:stretch/>
        </p:blipFill>
        <p:spPr>
          <a:xfrm>
            <a:off x="4713575" y="1643497"/>
            <a:ext cx="1966750" cy="1655904"/>
          </a:xfrm>
          <a:prstGeom prst="rect">
            <a:avLst/>
          </a:prstGeom>
          <a:noFill/>
          <a:ln>
            <a:noFill/>
          </a:ln>
        </p:spPr>
      </p:pic>
      <p:pic>
        <p:nvPicPr>
          <p:cNvPr id="96" name="Google Shape;96;p14"/>
          <p:cNvPicPr preferRelativeResize="0"/>
          <p:nvPr/>
        </p:nvPicPr>
        <p:blipFill rotWithShape="1">
          <a:blip r:embed="rId7">
            <a:alphaModFix/>
          </a:blip>
          <a:srcRect b="0" l="19949" r="18873" t="0"/>
          <a:stretch/>
        </p:blipFill>
        <p:spPr>
          <a:xfrm rot="-253828">
            <a:off x="492048" y="1447183"/>
            <a:ext cx="2780155" cy="2871533"/>
          </a:xfrm>
          <a:prstGeom prst="rect">
            <a:avLst/>
          </a:prstGeom>
          <a:noFill/>
          <a:ln cap="flat" cmpd="sng" w="19050">
            <a:solidFill>
              <a:schemeClr val="dk1"/>
            </a:solidFill>
            <a:prstDash val="solid"/>
            <a:round/>
            <a:headEnd len="sm" w="sm" type="none"/>
            <a:tailEnd len="sm" w="sm" type="none"/>
          </a:ln>
        </p:spPr>
      </p:pic>
      <p:pic>
        <p:nvPicPr>
          <p:cNvPr id="97" name="Google Shape;97;p14"/>
          <p:cNvPicPr preferRelativeResize="0"/>
          <p:nvPr/>
        </p:nvPicPr>
        <p:blipFill>
          <a:blip r:embed="rId8">
            <a:alphaModFix/>
          </a:blip>
          <a:stretch>
            <a:fillRect/>
          </a:stretch>
        </p:blipFill>
        <p:spPr>
          <a:xfrm rot="257146">
            <a:off x="4446764" y="4102555"/>
            <a:ext cx="2760572" cy="2836139"/>
          </a:xfrm>
          <a:prstGeom prst="rect">
            <a:avLst/>
          </a:prstGeom>
          <a:noFill/>
          <a:ln cap="flat" cmpd="sng" w="28575">
            <a:solidFill>
              <a:schemeClr val="dk1"/>
            </a:solidFill>
            <a:prstDash val="solid"/>
            <a:round/>
            <a:headEnd len="sm" w="sm" type="none"/>
            <a:tailEnd len="sm" w="sm" type="none"/>
          </a:ln>
        </p:spPr>
      </p:pic>
      <p:pic>
        <p:nvPicPr>
          <p:cNvPr id="98" name="Google Shape;98;p14"/>
          <p:cNvPicPr preferRelativeResize="0"/>
          <p:nvPr/>
        </p:nvPicPr>
        <p:blipFill>
          <a:blip r:embed="rId9">
            <a:alphaModFix/>
          </a:blip>
          <a:stretch>
            <a:fillRect/>
          </a:stretch>
        </p:blipFill>
        <p:spPr>
          <a:xfrm rot="60001">
            <a:off x="804037" y="5746026"/>
            <a:ext cx="2709574" cy="2831750"/>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2" name="Shape 102"/>
        <p:cNvGrpSpPr/>
        <p:nvPr/>
      </p:nvGrpSpPr>
      <p:grpSpPr>
        <a:xfrm>
          <a:off x="0" y="0"/>
          <a:ext cx="0" cy="0"/>
          <a:chOff x="0" y="0"/>
          <a:chExt cx="0" cy="0"/>
        </a:xfrm>
      </p:grpSpPr>
      <p:pic>
        <p:nvPicPr>
          <p:cNvPr id="103" name="Google Shape;103;p15"/>
          <p:cNvPicPr preferRelativeResize="0"/>
          <p:nvPr/>
        </p:nvPicPr>
        <p:blipFill>
          <a:blip r:embed="rId3">
            <a:alphaModFix/>
          </a:blip>
          <a:stretch>
            <a:fillRect/>
          </a:stretch>
        </p:blipFill>
        <p:spPr>
          <a:xfrm>
            <a:off x="390131" y="9489096"/>
            <a:ext cx="431174" cy="431174"/>
          </a:xfrm>
          <a:prstGeom prst="rect">
            <a:avLst/>
          </a:prstGeom>
          <a:noFill/>
          <a:ln>
            <a:noFill/>
          </a:ln>
        </p:spPr>
      </p:pic>
      <p:sp>
        <p:nvSpPr>
          <p:cNvPr id="104" name="Google Shape;104;p15"/>
          <p:cNvSpPr txBox="1"/>
          <p:nvPr/>
        </p:nvSpPr>
        <p:spPr>
          <a:xfrm>
            <a:off x="150" y="0"/>
            <a:ext cx="7772400" cy="64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000">
                <a:solidFill>
                  <a:schemeClr val="dk1"/>
                </a:solidFill>
                <a:latin typeface="Halant"/>
                <a:ea typeface="Halant"/>
                <a:cs typeface="Halant"/>
                <a:sym typeface="Halant"/>
              </a:rPr>
              <a:t>Investigation Theories</a:t>
            </a:r>
            <a:endParaRPr sz="2000">
              <a:solidFill>
                <a:schemeClr val="dk1"/>
              </a:solidFill>
              <a:latin typeface="Halant"/>
              <a:ea typeface="Halant"/>
              <a:cs typeface="Halant"/>
              <a:sym typeface="Halant"/>
            </a:endParaRPr>
          </a:p>
        </p:txBody>
      </p:sp>
      <p:pic>
        <p:nvPicPr>
          <p:cNvPr id="105" name="Google Shape;105;p15"/>
          <p:cNvPicPr preferRelativeResize="0"/>
          <p:nvPr/>
        </p:nvPicPr>
        <p:blipFill>
          <a:blip r:embed="rId4">
            <a:alphaModFix/>
          </a:blip>
          <a:stretch>
            <a:fillRect/>
          </a:stretch>
        </p:blipFill>
        <p:spPr>
          <a:xfrm>
            <a:off x="216272" y="84797"/>
            <a:ext cx="1056536" cy="438114"/>
          </a:xfrm>
          <a:prstGeom prst="rect">
            <a:avLst/>
          </a:prstGeom>
          <a:noFill/>
          <a:ln>
            <a:noFill/>
          </a:ln>
        </p:spPr>
      </p:pic>
      <p:sp>
        <p:nvSpPr>
          <p:cNvPr id="106" name="Google Shape;106;p15"/>
          <p:cNvSpPr txBox="1"/>
          <p:nvPr/>
        </p:nvSpPr>
        <p:spPr>
          <a:xfrm>
            <a:off x="5542353" y="96128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7" name="Google Shape;107;p15"/>
          <p:cNvSpPr txBox="1"/>
          <p:nvPr/>
        </p:nvSpPr>
        <p:spPr>
          <a:xfrm>
            <a:off x="2974875" y="961289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8" name="Google Shape;108;p15"/>
          <p:cNvSpPr txBox="1"/>
          <p:nvPr/>
        </p:nvSpPr>
        <p:spPr>
          <a:xfrm>
            <a:off x="390125" y="1264600"/>
            <a:ext cx="4350300" cy="413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Olmec civilization was located in the tropical lowlands of what is now southern Mexico. This area has experienced periods of drought and environmental change, which may have impacted the Olmec way of life. Droughts can severely affect farming by drying up water sources and reducing crop yields. For a large population that relied on steady food production, this would have been devastating, possibly leading to famine, migration, or even the collapse of cities. Some archaeologists believe that these environmental changes contributed to the Olmec decline. Others point to volcanic activity as another possible cause. The Tuxtla Mountains, which contain active volcanoes, are close to several major Olmec sites. Layers of volcanic ash found in nearby lakes date to the same period as the civilization’s decline. Volcanic eruptions could have blanketed farmland with ash, damaged soil quality, and polluted water sources. These environmental stresses, including droughts, eruptions, and famine, may have triggered social unrest, weakening faith in leaders and contributing to the civilization’s collapse.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09" name="Google Shape;109;p15"/>
          <p:cNvSpPr txBox="1"/>
          <p:nvPr/>
        </p:nvSpPr>
        <p:spPr>
          <a:xfrm>
            <a:off x="466550" y="775025"/>
            <a:ext cx="6199800" cy="64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500">
                <a:solidFill>
                  <a:schemeClr val="dk1"/>
                </a:solidFill>
                <a:latin typeface="Stardos Stencil"/>
                <a:ea typeface="Stardos Stencil"/>
                <a:cs typeface="Stardos Stencil"/>
                <a:sym typeface="Stardos Stencil"/>
              </a:rPr>
              <a:t>1. </a:t>
            </a:r>
            <a:r>
              <a:rPr b="1" lang="en" sz="2500">
                <a:solidFill>
                  <a:schemeClr val="dk1"/>
                </a:solidFill>
                <a:latin typeface="Stardos Stencil"/>
                <a:ea typeface="Stardos Stencil"/>
                <a:cs typeface="Stardos Stencil"/>
                <a:sym typeface="Stardos Stencil"/>
              </a:rPr>
              <a:t>ENVIRONMENTAL CHANGE</a:t>
            </a:r>
            <a:endParaRPr b="1" sz="2500">
              <a:solidFill>
                <a:schemeClr val="dk1"/>
              </a:solidFill>
              <a:latin typeface="Stardos Stencil"/>
              <a:ea typeface="Stardos Stencil"/>
              <a:cs typeface="Stardos Stencil"/>
              <a:sym typeface="Stardos Stencil"/>
            </a:endParaRPr>
          </a:p>
        </p:txBody>
      </p:sp>
      <p:sp>
        <p:nvSpPr>
          <p:cNvPr id="110" name="Google Shape;110;p15"/>
          <p:cNvSpPr txBox="1"/>
          <p:nvPr/>
        </p:nvSpPr>
        <p:spPr>
          <a:xfrm>
            <a:off x="374475" y="5399500"/>
            <a:ext cx="7040700" cy="64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500">
                <a:solidFill>
                  <a:schemeClr val="dk1"/>
                </a:solidFill>
                <a:latin typeface="Stardos Stencil"/>
                <a:ea typeface="Stardos Stencil"/>
                <a:cs typeface="Stardos Stencil"/>
                <a:sym typeface="Stardos Stencil"/>
              </a:rPr>
              <a:t>2. RELATIONS WITH HOSTILE SOCIETIES</a:t>
            </a:r>
            <a:endParaRPr b="1" sz="2500">
              <a:solidFill>
                <a:schemeClr val="dk1"/>
              </a:solidFill>
              <a:latin typeface="Stardos Stencil"/>
              <a:ea typeface="Stardos Stencil"/>
              <a:cs typeface="Stardos Stencil"/>
              <a:sym typeface="Stardos Stencil"/>
            </a:endParaRPr>
          </a:p>
        </p:txBody>
      </p:sp>
      <p:sp>
        <p:nvSpPr>
          <p:cNvPr id="111" name="Google Shape;111;p15"/>
          <p:cNvSpPr txBox="1"/>
          <p:nvPr/>
        </p:nvSpPr>
        <p:spPr>
          <a:xfrm>
            <a:off x="374475" y="5846825"/>
            <a:ext cx="4616400" cy="334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Some archaeologists believe that warfare, invasion, or internal conflict may have played a role in the decline of the Olmec civilization. Evidence of deliberate destruction has been found at key Olmec sites. Religious sculptures and ceremonial centers which were often made with rare materials and built through intense labor, appear to have been systematically destroyed during the years leading up to the civilization’s collapse. This destruction suggests that hostile groups or internal uprisings may have led to societal breakdown. For example, at San Lorenzo, archaeologists have discovered defensive earthworks, which may have been built to protect the city from external threats. The defacing or smashing of statues, some of which held religious or political significance, also raises questions about possible efforts to erase Olmec cultural symbols, perhaps by an invading force or rebellious faction. In addition, weapons such as projectile points and stone mallets, as well as warrior imagery, have been found at Olmec sites.</a:t>
            </a:r>
            <a:endParaRPr sz="1200">
              <a:solidFill>
                <a:schemeClr val="dk1"/>
              </a:solidFill>
              <a:latin typeface="Inter"/>
              <a:ea typeface="Inter"/>
              <a:cs typeface="Inter"/>
              <a:sym typeface="Inter"/>
            </a:endParaRPr>
          </a:p>
        </p:txBody>
      </p:sp>
      <p:pic>
        <p:nvPicPr>
          <p:cNvPr id="112" name="Google Shape;112;p15" title="ARTIFACTS (1).png"/>
          <p:cNvPicPr preferRelativeResize="0"/>
          <p:nvPr/>
        </p:nvPicPr>
        <p:blipFill rotWithShape="1">
          <a:blip r:embed="rId5">
            <a:alphaModFix/>
          </a:blip>
          <a:srcRect b="40003" l="4343" r="4607" t="35328"/>
          <a:stretch/>
        </p:blipFill>
        <p:spPr>
          <a:xfrm>
            <a:off x="5037713" y="6913874"/>
            <a:ext cx="2422151" cy="1166650"/>
          </a:xfrm>
          <a:prstGeom prst="rect">
            <a:avLst/>
          </a:prstGeom>
          <a:noFill/>
          <a:ln>
            <a:noFill/>
          </a:ln>
        </p:spPr>
      </p:pic>
      <p:grpSp>
        <p:nvGrpSpPr>
          <p:cNvPr id="113" name="Google Shape;113;p15"/>
          <p:cNvGrpSpPr/>
          <p:nvPr/>
        </p:nvGrpSpPr>
        <p:grpSpPr>
          <a:xfrm>
            <a:off x="4740431" y="1274639"/>
            <a:ext cx="2781788" cy="3939845"/>
            <a:chOff x="216275" y="803974"/>
            <a:chExt cx="3364116" cy="4490363"/>
          </a:xfrm>
        </p:grpSpPr>
        <p:grpSp>
          <p:nvGrpSpPr>
            <p:cNvPr id="114" name="Google Shape;114;p15"/>
            <p:cNvGrpSpPr/>
            <p:nvPr/>
          </p:nvGrpSpPr>
          <p:grpSpPr>
            <a:xfrm rot="-245454">
              <a:off x="339741" y="1295860"/>
              <a:ext cx="3117183" cy="3891467"/>
              <a:chOff x="0" y="-38100"/>
              <a:chExt cx="859595" cy="1098600"/>
            </a:xfrm>
          </p:grpSpPr>
          <p:sp>
            <p:nvSpPr>
              <p:cNvPr id="115" name="Google Shape;115;p15"/>
              <p:cNvSpPr/>
              <p:nvPr/>
            </p:nvSpPr>
            <p:spPr>
              <a:xfrm>
                <a:off x="0" y="0"/>
                <a:ext cx="859595" cy="1060365"/>
              </a:xfrm>
              <a:custGeom>
                <a:rect b="b" l="l" r="r" t="t"/>
                <a:pathLst>
                  <a:path extrusionOk="0" h="1060365" w="859595">
                    <a:moveTo>
                      <a:pt x="0" y="0"/>
                    </a:moveTo>
                    <a:lnTo>
                      <a:pt x="859595" y="0"/>
                    </a:lnTo>
                    <a:lnTo>
                      <a:pt x="859595" y="1060365"/>
                    </a:lnTo>
                    <a:lnTo>
                      <a:pt x="0" y="1060365"/>
                    </a:lnTo>
                    <a:close/>
                  </a:path>
                </a:pathLst>
              </a:custGeom>
              <a:solidFill>
                <a:srgbClr val="F0E2DB"/>
              </a:solidFill>
              <a:ln cap="sq" cmpd="sng" w="9525">
                <a:solidFill>
                  <a:srgbClr val="000000"/>
                </a:solidFill>
                <a:prstDash val="solid"/>
                <a:miter lim="8000"/>
                <a:headEnd len="sm" w="sm" type="none"/>
                <a:tailEnd len="sm" w="sm" type="none"/>
              </a:ln>
            </p:spPr>
          </p:sp>
          <p:sp>
            <p:nvSpPr>
              <p:cNvPr id="116" name="Google Shape;116;p15"/>
              <p:cNvSpPr txBox="1"/>
              <p:nvPr/>
            </p:nvSpPr>
            <p:spPr>
              <a:xfrm>
                <a:off x="0" y="-38100"/>
                <a:ext cx="859500" cy="1098600"/>
              </a:xfrm>
              <a:prstGeom prst="rect">
                <a:avLst/>
              </a:prstGeom>
              <a:solidFill>
                <a:srgbClr val="F0E2DB"/>
              </a:solidFill>
              <a:ln cap="flat" cmpd="sng" w="9525">
                <a:solidFill>
                  <a:srgbClr val="000000"/>
                </a:solidFill>
                <a:prstDash val="solid"/>
                <a:round/>
                <a:headEnd len="sm" w="sm" type="none"/>
                <a:tailEnd len="sm" w="sm" type="none"/>
              </a:ln>
            </p:spPr>
            <p:txBody>
              <a:bodyPr anchorCtr="0" anchor="ctr" bIns="53600" lIns="53600" spcFirstLastPara="1" rIns="53600" wrap="square" tIns="53600">
                <a:noAutofit/>
              </a:bodyPr>
              <a:lstStyle/>
              <a:p>
                <a:pPr indent="0" lvl="0" marL="0" marR="0" rtl="0" algn="ctr">
                  <a:lnSpc>
                    <a:spcPct val="109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pic>
          <p:nvPicPr>
            <p:cNvPr id="117" name="Google Shape;117;p15" title="Untitled design (2).png"/>
            <p:cNvPicPr preferRelativeResize="0"/>
            <p:nvPr/>
          </p:nvPicPr>
          <p:blipFill rotWithShape="1">
            <a:blip r:embed="rId6">
              <a:alphaModFix/>
            </a:blip>
            <a:srcRect b="47209" l="9387" r="8913" t="34230"/>
            <a:stretch/>
          </p:blipFill>
          <p:spPr>
            <a:xfrm rot="-289262">
              <a:off x="750637" y="889358"/>
              <a:ext cx="2056077" cy="574499"/>
            </a:xfrm>
            <a:prstGeom prst="rect">
              <a:avLst/>
            </a:prstGeom>
            <a:noFill/>
            <a:ln>
              <a:noFill/>
            </a:ln>
          </p:spPr>
        </p:pic>
      </p:grpSp>
      <p:sp>
        <p:nvSpPr>
          <p:cNvPr id="118" name="Google Shape;118;p15"/>
          <p:cNvSpPr/>
          <p:nvPr/>
        </p:nvSpPr>
        <p:spPr>
          <a:xfrm rot="-265360">
            <a:off x="5066128" y="4505931"/>
            <a:ext cx="2365343" cy="386246"/>
          </a:xfrm>
          <a:prstGeom prst="rect">
            <a:avLst/>
          </a:prstGeom>
          <a:solidFill>
            <a:schemeClr val="lt1"/>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Inter"/>
                <a:ea typeface="Inter"/>
                <a:cs typeface="Inter"/>
                <a:sym typeface="Inter"/>
              </a:rPr>
              <a:t>San Martin Volcano, Public Domain</a:t>
            </a:r>
            <a:endParaRPr sz="1000">
              <a:solidFill>
                <a:srgbClr val="000000"/>
              </a:solidFill>
              <a:latin typeface="Inter"/>
              <a:ea typeface="Inter"/>
              <a:cs typeface="Inter"/>
              <a:sym typeface="Inter"/>
            </a:endParaRPr>
          </a:p>
        </p:txBody>
      </p:sp>
      <p:pic>
        <p:nvPicPr>
          <p:cNvPr id="119" name="Google Shape;119;p15"/>
          <p:cNvPicPr preferRelativeResize="0"/>
          <p:nvPr/>
        </p:nvPicPr>
        <p:blipFill>
          <a:blip r:embed="rId7">
            <a:alphaModFix/>
          </a:blip>
          <a:stretch>
            <a:fillRect/>
          </a:stretch>
        </p:blipFill>
        <p:spPr>
          <a:xfrm rot="-260573">
            <a:off x="4971537" y="1892813"/>
            <a:ext cx="2319574" cy="25504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3" name="Shape 123"/>
        <p:cNvGrpSpPr/>
        <p:nvPr/>
      </p:nvGrpSpPr>
      <p:grpSpPr>
        <a:xfrm>
          <a:off x="0" y="0"/>
          <a:ext cx="0" cy="0"/>
          <a:chOff x="0" y="0"/>
          <a:chExt cx="0" cy="0"/>
        </a:xfrm>
      </p:grpSpPr>
      <p:pic>
        <p:nvPicPr>
          <p:cNvPr id="124" name="Google Shape;124;p16"/>
          <p:cNvPicPr preferRelativeResize="0"/>
          <p:nvPr/>
        </p:nvPicPr>
        <p:blipFill>
          <a:blip r:embed="rId3">
            <a:alphaModFix/>
          </a:blip>
          <a:stretch>
            <a:fillRect/>
          </a:stretch>
        </p:blipFill>
        <p:spPr>
          <a:xfrm>
            <a:off x="390131" y="9489096"/>
            <a:ext cx="431174" cy="431174"/>
          </a:xfrm>
          <a:prstGeom prst="rect">
            <a:avLst/>
          </a:prstGeom>
          <a:noFill/>
          <a:ln>
            <a:noFill/>
          </a:ln>
        </p:spPr>
      </p:pic>
      <p:sp>
        <p:nvSpPr>
          <p:cNvPr id="125" name="Google Shape;125;p16"/>
          <p:cNvSpPr txBox="1"/>
          <p:nvPr/>
        </p:nvSpPr>
        <p:spPr>
          <a:xfrm>
            <a:off x="150" y="0"/>
            <a:ext cx="7772400" cy="6423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Investigation Theories</a:t>
            </a:r>
            <a:endParaRPr sz="2000">
              <a:solidFill>
                <a:schemeClr val="dk1"/>
              </a:solidFill>
              <a:latin typeface="Plus Jakarta Sans"/>
              <a:ea typeface="Plus Jakarta Sans"/>
              <a:cs typeface="Plus Jakarta Sans"/>
              <a:sym typeface="Plus Jakarta Sans"/>
            </a:endParaRPr>
          </a:p>
        </p:txBody>
      </p:sp>
      <p:pic>
        <p:nvPicPr>
          <p:cNvPr id="126" name="Google Shape;126;p16"/>
          <p:cNvPicPr preferRelativeResize="0"/>
          <p:nvPr/>
        </p:nvPicPr>
        <p:blipFill>
          <a:blip r:embed="rId4">
            <a:alphaModFix/>
          </a:blip>
          <a:stretch>
            <a:fillRect/>
          </a:stretch>
        </p:blipFill>
        <p:spPr>
          <a:xfrm>
            <a:off x="216272" y="84797"/>
            <a:ext cx="1056536" cy="438114"/>
          </a:xfrm>
          <a:prstGeom prst="rect">
            <a:avLst/>
          </a:prstGeom>
          <a:noFill/>
          <a:ln>
            <a:noFill/>
          </a:ln>
        </p:spPr>
      </p:pic>
      <p:sp>
        <p:nvSpPr>
          <p:cNvPr id="127" name="Google Shape;127;p16"/>
          <p:cNvSpPr txBox="1"/>
          <p:nvPr/>
        </p:nvSpPr>
        <p:spPr>
          <a:xfrm>
            <a:off x="5542353" y="961289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8" name="Google Shape;128;p16"/>
          <p:cNvSpPr txBox="1"/>
          <p:nvPr/>
        </p:nvSpPr>
        <p:spPr>
          <a:xfrm>
            <a:off x="2974875" y="961289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9" name="Google Shape;129;p16"/>
          <p:cNvSpPr txBox="1"/>
          <p:nvPr/>
        </p:nvSpPr>
        <p:spPr>
          <a:xfrm>
            <a:off x="390125" y="1264600"/>
            <a:ext cx="4350300" cy="349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Olmec civilization relied heavily on agriculture to support its growing population. However, their farming practices focused on a limited number of crops and did not allow the land time to recover. As a result, the soil was very quickly exhausted and led to serious degradation of valuable farmland. The overuse of fragile tropical lands had severe consequences. This environmental strain may have even contributed to tectonic disturbances and environmental instability. As the river systems that once provided natural irrigation began to dry out or shift, agriculture became increasingly difficult. Without healthy land or a reliable water supply, the Olmecs struggled to grow food and sustain daily life. The breakdown of this vital system may have weakened the civilization from within and contributed significantly to its eventual collapse.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30" name="Google Shape;130;p16"/>
          <p:cNvSpPr txBox="1"/>
          <p:nvPr/>
        </p:nvSpPr>
        <p:spPr>
          <a:xfrm>
            <a:off x="466550" y="775025"/>
            <a:ext cx="6199800" cy="64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500">
                <a:solidFill>
                  <a:schemeClr val="dk1"/>
                </a:solidFill>
                <a:latin typeface="Stardos Stencil"/>
                <a:ea typeface="Stardos Stencil"/>
                <a:cs typeface="Stardos Stencil"/>
                <a:sym typeface="Stardos Stencil"/>
              </a:rPr>
              <a:t>3. RESOURCE OVERUSE</a:t>
            </a:r>
            <a:endParaRPr b="1" sz="2500">
              <a:solidFill>
                <a:schemeClr val="dk1"/>
              </a:solidFill>
              <a:latin typeface="Stardos Stencil"/>
              <a:ea typeface="Stardos Stencil"/>
              <a:cs typeface="Stardos Stencil"/>
              <a:sym typeface="Stardos Stencil"/>
            </a:endParaRPr>
          </a:p>
        </p:txBody>
      </p:sp>
      <p:sp>
        <p:nvSpPr>
          <p:cNvPr id="131" name="Google Shape;131;p16"/>
          <p:cNvSpPr txBox="1"/>
          <p:nvPr/>
        </p:nvSpPr>
        <p:spPr>
          <a:xfrm>
            <a:off x="365850" y="4430438"/>
            <a:ext cx="7040700" cy="64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500">
                <a:solidFill>
                  <a:schemeClr val="dk1"/>
                </a:solidFill>
                <a:latin typeface="Stardos Stencil"/>
                <a:ea typeface="Stardos Stencil"/>
                <a:cs typeface="Stardos Stencil"/>
                <a:sym typeface="Stardos Stencil"/>
              </a:rPr>
              <a:t>4. ECONOMIC DISRUPTION</a:t>
            </a:r>
            <a:endParaRPr b="1" sz="2500">
              <a:solidFill>
                <a:schemeClr val="dk1"/>
              </a:solidFill>
              <a:latin typeface="Stardos Stencil"/>
              <a:ea typeface="Stardos Stencil"/>
              <a:cs typeface="Stardos Stencil"/>
              <a:sym typeface="Stardos Stencil"/>
            </a:endParaRPr>
          </a:p>
        </p:txBody>
      </p:sp>
      <p:sp>
        <p:nvSpPr>
          <p:cNvPr id="132" name="Google Shape;132;p16"/>
          <p:cNvSpPr txBox="1"/>
          <p:nvPr/>
        </p:nvSpPr>
        <p:spPr>
          <a:xfrm>
            <a:off x="365850" y="4877763"/>
            <a:ext cx="4151700" cy="428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Trade was a vital part of the Olmec economy, and disruptions to their trade networks may have had serious consequences for their civilization. The Olmecs lived in a strategic location near important trade routes and were known for exchanging valuable goods such as jade, obsidian, and ceramics with distant regions. If these trade routes were disrupted, possibly by conflict, environmental disasters, or shifting alliances, it could have led to a loss of resources, economic decline, and social instability. Archaeological evidence supports the idea that long-distance trade was a key feature of Olmec life. Interestingly, the decline of major Olmec cities appears to line up with changes in trade patterns, suggesting a possible link. This theory could also connect with others, such as environmental change or warfare, which might have made trade more difficult or dangerous. However, critics argue that there is limited direct evidence showing that trade disruptions caused the Olmec collapse. They point out that if a civilization is already declining, we would naturally expect less evidence of trade, which would make it difficult to determine whether the trade breakdown was a cause or a result of the decline.</a:t>
            </a:r>
            <a:endParaRPr sz="1200">
              <a:solidFill>
                <a:schemeClr val="dk1"/>
              </a:solidFill>
              <a:latin typeface="Inter"/>
              <a:ea typeface="Inter"/>
              <a:cs typeface="Inter"/>
              <a:sym typeface="Inter"/>
            </a:endParaRPr>
          </a:p>
        </p:txBody>
      </p:sp>
      <p:pic>
        <p:nvPicPr>
          <p:cNvPr id="133" name="Google Shape;133;p16" title="ARTIFACTS (1).png"/>
          <p:cNvPicPr preferRelativeResize="0"/>
          <p:nvPr/>
        </p:nvPicPr>
        <p:blipFill rotWithShape="1">
          <a:blip r:embed="rId5">
            <a:alphaModFix/>
          </a:blip>
          <a:srcRect b="40003" l="4343" r="4607" t="35328"/>
          <a:stretch/>
        </p:blipFill>
        <p:spPr>
          <a:xfrm>
            <a:off x="4990863" y="2117624"/>
            <a:ext cx="2422151" cy="1166650"/>
          </a:xfrm>
          <a:prstGeom prst="rect">
            <a:avLst/>
          </a:prstGeom>
          <a:noFill/>
          <a:ln>
            <a:noFill/>
          </a:ln>
        </p:spPr>
      </p:pic>
      <p:grpSp>
        <p:nvGrpSpPr>
          <p:cNvPr id="134" name="Google Shape;134;p16"/>
          <p:cNvGrpSpPr/>
          <p:nvPr/>
        </p:nvGrpSpPr>
        <p:grpSpPr>
          <a:xfrm flipH="1" rot="248869">
            <a:off x="4658416" y="5339690"/>
            <a:ext cx="2606242" cy="3706827"/>
            <a:chOff x="0" y="-38100"/>
            <a:chExt cx="859595" cy="1098600"/>
          </a:xfrm>
        </p:grpSpPr>
        <p:sp>
          <p:nvSpPr>
            <p:cNvPr id="135" name="Google Shape;135;p16"/>
            <p:cNvSpPr/>
            <p:nvPr/>
          </p:nvSpPr>
          <p:spPr>
            <a:xfrm>
              <a:off x="0" y="0"/>
              <a:ext cx="859595" cy="1060365"/>
            </a:xfrm>
            <a:custGeom>
              <a:rect b="b" l="l" r="r" t="t"/>
              <a:pathLst>
                <a:path extrusionOk="0" h="1060365" w="859595">
                  <a:moveTo>
                    <a:pt x="0" y="0"/>
                  </a:moveTo>
                  <a:lnTo>
                    <a:pt x="859595" y="0"/>
                  </a:lnTo>
                  <a:lnTo>
                    <a:pt x="859595" y="1060365"/>
                  </a:lnTo>
                  <a:lnTo>
                    <a:pt x="0" y="1060365"/>
                  </a:lnTo>
                  <a:close/>
                </a:path>
              </a:pathLst>
            </a:custGeom>
            <a:solidFill>
              <a:srgbClr val="F0E2DB"/>
            </a:solidFill>
            <a:ln cap="sq" cmpd="sng" w="9525">
              <a:solidFill>
                <a:srgbClr val="000000"/>
              </a:solidFill>
              <a:prstDash val="solid"/>
              <a:miter lim="8000"/>
              <a:headEnd len="sm" w="sm" type="none"/>
              <a:tailEnd len="sm" w="sm" type="none"/>
            </a:ln>
          </p:spPr>
        </p:sp>
        <p:sp>
          <p:nvSpPr>
            <p:cNvPr id="136" name="Google Shape;136;p16"/>
            <p:cNvSpPr txBox="1"/>
            <p:nvPr/>
          </p:nvSpPr>
          <p:spPr>
            <a:xfrm>
              <a:off x="0" y="-38100"/>
              <a:ext cx="859500" cy="1098600"/>
            </a:xfrm>
            <a:prstGeom prst="rect">
              <a:avLst/>
            </a:prstGeom>
            <a:solidFill>
              <a:srgbClr val="F0E2DB"/>
            </a:solidFill>
            <a:ln cap="flat" cmpd="sng" w="9525">
              <a:solidFill>
                <a:srgbClr val="000000"/>
              </a:solidFill>
              <a:prstDash val="solid"/>
              <a:round/>
              <a:headEnd len="sm" w="sm" type="none"/>
              <a:tailEnd len="sm" w="sm" type="none"/>
            </a:ln>
          </p:spPr>
          <p:txBody>
            <a:bodyPr anchorCtr="0" anchor="ctr" bIns="53600" lIns="53600" spcFirstLastPara="1" rIns="53600" wrap="square" tIns="53600">
              <a:noAutofit/>
            </a:bodyPr>
            <a:lstStyle/>
            <a:p>
              <a:pPr indent="0" lvl="0" marL="0" marR="0" rtl="0" algn="ctr">
                <a:lnSpc>
                  <a:spcPct val="109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pic>
        <p:nvPicPr>
          <p:cNvPr id="137" name="Google Shape;137;p16" title="Untitled design (2).png"/>
          <p:cNvPicPr preferRelativeResize="0"/>
          <p:nvPr/>
        </p:nvPicPr>
        <p:blipFill rotWithShape="1">
          <a:blip r:embed="rId6">
            <a:alphaModFix/>
          </a:blip>
          <a:srcRect b="44217" l="9509" r="8790" t="37222"/>
          <a:stretch/>
        </p:blipFill>
        <p:spPr>
          <a:xfrm flipH="1" rot="294537">
            <a:off x="5293445" y="4862127"/>
            <a:ext cx="1454241" cy="413673"/>
          </a:xfrm>
          <a:prstGeom prst="rect">
            <a:avLst/>
          </a:prstGeom>
          <a:noFill/>
          <a:ln>
            <a:noFill/>
          </a:ln>
        </p:spPr>
      </p:pic>
      <p:pic>
        <p:nvPicPr>
          <p:cNvPr id="138" name="Google Shape;138;p16"/>
          <p:cNvPicPr preferRelativeResize="0"/>
          <p:nvPr/>
        </p:nvPicPr>
        <p:blipFill>
          <a:blip r:embed="rId7">
            <a:alphaModFix/>
          </a:blip>
          <a:stretch>
            <a:fillRect/>
          </a:stretch>
        </p:blipFill>
        <p:spPr>
          <a:xfrm rot="228004">
            <a:off x="4784942" y="5456856"/>
            <a:ext cx="2353190" cy="2755459"/>
          </a:xfrm>
          <a:prstGeom prst="rect">
            <a:avLst/>
          </a:prstGeom>
          <a:noFill/>
          <a:ln cap="flat" cmpd="sng" w="19050">
            <a:solidFill>
              <a:schemeClr val="dk1"/>
            </a:solidFill>
            <a:prstDash val="solid"/>
            <a:round/>
            <a:headEnd len="sm" w="sm" type="none"/>
            <a:tailEnd len="sm" w="sm" type="none"/>
          </a:ln>
        </p:spPr>
      </p:pic>
      <p:sp>
        <p:nvSpPr>
          <p:cNvPr id="139" name="Google Shape;139;p16"/>
          <p:cNvSpPr/>
          <p:nvPr/>
        </p:nvSpPr>
        <p:spPr>
          <a:xfrm flipH="1" rot="244980">
            <a:off x="4703088" y="8284840"/>
            <a:ext cx="2334224" cy="691370"/>
          </a:xfrm>
          <a:prstGeom prst="rect">
            <a:avLst/>
          </a:prstGeom>
          <a:solidFill>
            <a:srgbClr val="FFFFFF"/>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Inter"/>
                <a:ea typeface="Inter"/>
                <a:cs typeface="Inter"/>
                <a:sym typeface="Inter"/>
              </a:rPr>
              <a:t>El Señor de las Limas, the largest known greenstone sculpture, Xalapa Museum, 2017. CC-BY-SA 4.0</a:t>
            </a:r>
            <a:endParaRPr sz="1100">
              <a:solidFill>
                <a:srgbClr val="000000"/>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