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y="5143500" cx="9144000"/>
  <p:notesSz cx="6858000" cy="9144000"/>
  <p:embeddedFontLst>
    <p:embeddedFont>
      <p:font typeface="Halant"/>
      <p:bold r:id="rId15"/>
    </p:embeddedFont>
    <p:embeddedFont>
      <p:font typeface="Inter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2867CF2-6C34-4BA7-AE86-313B18A87D12}">
  <a:tblStyle styleId="{A2867CF2-6C34-4BA7-AE86-313B18A87D1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Halant-bold.fntdata"/><Relationship Id="rId14" Type="http://schemas.openxmlformats.org/officeDocument/2006/relationships/slide" Target="slides/slide8.xml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a4c8e3b82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2a4c8e3b82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b28340b15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2b28340b15_0_1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5f109b2299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5f109b2299_0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67ea63937d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367ea63937d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6a8e3f2b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6a8e3f2b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6a8e3f2b31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36a8e3f2b31_0_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6a8e3f2b31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g36a8e3f2b31_0_13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6a8e3f2b31_0_2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g36a8e3f2b31_0_25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8.png"/><Relationship Id="rId5" Type="http://schemas.openxmlformats.org/officeDocument/2006/relationships/image" Target="../media/image14.png"/><Relationship Id="rId6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png"/><Relationship Id="rId4" Type="http://schemas.openxmlformats.org/officeDocument/2006/relationships/image" Target="../media/image2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/>
          <p:nvPr/>
        </p:nvSpPr>
        <p:spPr>
          <a:xfrm>
            <a:off x="6315599" y="-3488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5" name="Google Shape;65;p13"/>
          <p:cNvSpPr txBox="1"/>
          <p:nvPr/>
        </p:nvSpPr>
        <p:spPr>
          <a:xfrm>
            <a:off x="2521151" y="2910329"/>
            <a:ext cx="6312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3: Seeds of Civilization</a:t>
            </a:r>
            <a:endParaRPr sz="300"/>
          </a:p>
        </p:txBody>
      </p:sp>
      <p:sp>
        <p:nvSpPr>
          <p:cNvPr id="66" name="Google Shape;66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7" name="Google Shape;67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8" name="Google Shape;68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9" name="Google Shape;69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0" name="Google Shape;70;p13"/>
          <p:cNvSpPr txBox="1"/>
          <p:nvPr/>
        </p:nvSpPr>
        <p:spPr>
          <a:xfrm>
            <a:off x="2521150" y="1848313"/>
            <a:ext cx="6502200" cy="10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THE OLMECS</a:t>
            </a:r>
            <a:endParaRPr sz="69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981390"/>
            <a:ext cx="73527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 competing theories about the disappearance of the Olmecs reveal the strengths and limits of historical evidence?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/>
          <p:nvPr/>
        </p:nvSpPr>
        <p:spPr>
          <a:xfrm>
            <a:off x="2246925" y="1486663"/>
            <a:ext cx="6374400" cy="30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Evaluating Arguments - </a:t>
            </a:r>
            <a:r>
              <a:rPr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assessing the validity of a claim using the available evidence. Furthermore, by utilizing other skills, like contextualization, perspective, and continuity and change over time, the rationale behind an argument can be better understood.</a:t>
            </a:r>
            <a:endParaRPr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6" name="Google Shape;96;p15"/>
          <p:cNvSpPr/>
          <p:nvPr/>
        </p:nvSpPr>
        <p:spPr>
          <a:xfrm>
            <a:off x="7420371" y="3904612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7" name="Google Shape;97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8" name="Google Shape;98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99" name="Google Shape;99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0" name="Google Shape;100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1" name="Google Shape;101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02" name="Google Shape;102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3" name="Google Shape;103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04" name="Google Shape;104;p15"/>
          <p:cNvSpPr txBox="1"/>
          <p:nvPr/>
        </p:nvSpPr>
        <p:spPr>
          <a:xfrm>
            <a:off x="362324" y="836613"/>
            <a:ext cx="84195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HISTORICAL THINKING SKILL</a:t>
            </a:r>
            <a:endParaRPr sz="400"/>
          </a:p>
        </p:txBody>
      </p:sp>
      <p:grpSp>
        <p:nvGrpSpPr>
          <p:cNvPr id="105" name="Google Shape;105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6" name="Google Shape;106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7" name="Google Shape;107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" name="Google Shape;108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9" name="Google Shape;109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10" name="Google Shape;110;p15"/>
          <p:cNvSpPr/>
          <p:nvPr/>
        </p:nvSpPr>
        <p:spPr>
          <a:xfrm>
            <a:off x="-1313786" y="-40228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11" name="Google Shape;11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1975" y="2147551"/>
            <a:ext cx="1380850" cy="138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oogle Shape;116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17" name="Google Shape;117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18" name="Google Shape;118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9" name="Google Shape;119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0" name="Google Shape;120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21" name="Google Shape;121;p16"/>
          <p:cNvSpPr/>
          <p:nvPr/>
        </p:nvSpPr>
        <p:spPr>
          <a:xfrm>
            <a:off x="-2574786" y="-64793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2" name="Google Shape;122;p16"/>
          <p:cNvSpPr/>
          <p:nvPr/>
        </p:nvSpPr>
        <p:spPr>
          <a:xfrm>
            <a:off x="7519034" y="4544874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3" name="Google Shape;123;p16"/>
          <p:cNvSpPr txBox="1"/>
          <p:nvPr/>
        </p:nvSpPr>
        <p:spPr>
          <a:xfrm>
            <a:off x="323850" y="1308613"/>
            <a:ext cx="8496300" cy="877500"/>
          </a:xfrm>
          <a:prstGeom prst="rect">
            <a:avLst/>
          </a:prstGeom>
          <a:noFill/>
          <a:ln cap="flat" cmpd="sng" w="9525">
            <a:solidFill>
              <a:srgbClr val="F1AF4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Task</a:t>
            </a:r>
            <a:endParaRPr b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 are a historical detective assigned to “solve” an ancient cold case about the mysterious disappearance of the Olmec civilization.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4" name="Google Shape;124;p16"/>
          <p:cNvSpPr txBox="1"/>
          <p:nvPr/>
        </p:nvSpPr>
        <p:spPr>
          <a:xfrm>
            <a:off x="812100" y="174200"/>
            <a:ext cx="73674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HISTORICAL INVESTIGATION ACTIVITY</a:t>
            </a:r>
            <a:endParaRPr sz="300"/>
          </a:p>
        </p:txBody>
      </p:sp>
      <p:pic>
        <p:nvPicPr>
          <p:cNvPr id="125" name="Google Shape;125;p16" title="DC 9th_ U3L11 Olmec Civilization Case Files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850" y="2260050"/>
            <a:ext cx="1744900" cy="2258106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6" name="Google Shape;126;p16" title="DC 9th_ U3L11 Olmec Civilization Case Files (1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93725" y="2260050"/>
            <a:ext cx="1744900" cy="2258106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7" name="Google Shape;127;p16" title="DC 9th_ U3L11 Printable Student Worksheet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10450" y="2260050"/>
            <a:ext cx="1744900" cy="2258106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28" name="Google Shape;128;p16"/>
          <p:cNvSpPr txBox="1"/>
          <p:nvPr/>
        </p:nvSpPr>
        <p:spPr>
          <a:xfrm>
            <a:off x="6238950" y="2571750"/>
            <a:ext cx="2581200" cy="1762500"/>
          </a:xfrm>
          <a:prstGeom prst="rect">
            <a:avLst/>
          </a:prstGeom>
          <a:solidFill>
            <a:srgbClr val="6484F3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FIRST</a:t>
            </a:r>
            <a:endParaRPr b="1" sz="19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Read the background information on the Olmec civilization carefully and answer the questions on the </a:t>
            </a:r>
            <a:r>
              <a:rPr lang="en" sz="1200" u="sng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first page</a:t>
            </a:r>
            <a:r>
              <a:rPr lang="en" sz="12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 of the Crime Report. Pay attention to their culture and achievements.</a:t>
            </a:r>
            <a:endParaRPr sz="12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grpSp>
        <p:nvGrpSpPr>
          <p:cNvPr id="129" name="Google Shape;129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30" name="Google Shape;130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31" name="Google Shape;131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32" name="Google Shape;132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3" name="Google Shape;133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34" name="Google Shape;134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5" name="Google Shape;135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17" title="DC 9th_ U3L11 Olmec Civilization Case Files (2)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59175" y="1410575"/>
            <a:ext cx="1744149" cy="225715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grpSp>
        <p:nvGrpSpPr>
          <p:cNvPr id="141" name="Google Shape;141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42" name="Google Shape;142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3" name="Google Shape;143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" name="Google Shape;144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5" name="Google Shape;145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46" name="Google Shape;146;p17"/>
          <p:cNvSpPr/>
          <p:nvPr/>
        </p:nvSpPr>
        <p:spPr>
          <a:xfrm>
            <a:off x="-2574786" y="-64793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7" name="Google Shape;147;p17"/>
          <p:cNvSpPr/>
          <p:nvPr/>
        </p:nvSpPr>
        <p:spPr>
          <a:xfrm>
            <a:off x="7519034" y="4544874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8" name="Google Shape;148;p17"/>
          <p:cNvSpPr txBox="1"/>
          <p:nvPr/>
        </p:nvSpPr>
        <p:spPr>
          <a:xfrm>
            <a:off x="812100" y="174200"/>
            <a:ext cx="73674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HISTORICAL INVESTIGATION ACTIVITY</a:t>
            </a:r>
            <a:endParaRPr sz="300"/>
          </a:p>
        </p:txBody>
      </p:sp>
      <p:pic>
        <p:nvPicPr>
          <p:cNvPr id="149" name="Google Shape;149;p17" title="DC 9th_ U3L11 Printable Student Worksheet (1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45625" y="1410575"/>
            <a:ext cx="2581200" cy="334039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50" name="Google Shape;150;p17" title="DC 9th_ U3L11 Olmec Civilization Case Files (3)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25925" y="2493825"/>
            <a:ext cx="1744149" cy="2257139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51" name="Google Shape;151;p17"/>
          <p:cNvSpPr txBox="1"/>
          <p:nvPr/>
        </p:nvSpPr>
        <p:spPr>
          <a:xfrm>
            <a:off x="314325" y="1987875"/>
            <a:ext cx="3250800" cy="2185800"/>
          </a:xfrm>
          <a:prstGeom prst="rect">
            <a:avLst/>
          </a:prstGeom>
          <a:noFill/>
          <a:ln cap="flat" cmpd="sng" w="9525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NOW</a:t>
            </a:r>
            <a:endParaRPr b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Review the leading theories for the Olmec collapse. Compare the evidence and think critically about which theory makes the most sense, then complete the </a:t>
            </a:r>
            <a:r>
              <a:rPr lang="en" sz="17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second page</a:t>
            </a: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of the Crime Report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Google Shape;156;p1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57" name="Google Shape;157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58" name="Google Shape;158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" name="Google Shape;159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0" name="Google Shape;160;p1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161" name="Google Shape;161;p18"/>
          <p:cNvSpPr/>
          <p:nvPr/>
        </p:nvSpPr>
        <p:spPr>
          <a:xfrm>
            <a:off x="-1741340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62" name="Google Shape;162;p1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63" name="Google Shape;163;p1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64" name="Google Shape;164;p1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65" name="Google Shape;165;p1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6" name="Google Shape;166;p1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67" name="Google Shape;167;p1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8" name="Google Shape;168;p1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69" name="Google Shape;169;p18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FOUR CORNERS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70" name="Google Shape;170;p18"/>
          <p:cNvGraphicFramePr/>
          <p:nvPr/>
        </p:nvGraphicFramePr>
        <p:xfrm>
          <a:off x="476300" y="3359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{A2867CF2-6C34-4BA7-AE86-313B18A87D12}</a:tableStyleId>
              </a:tblPr>
              <a:tblGrid>
                <a:gridCol w="4095750"/>
                <a:gridCol w="4095750"/>
              </a:tblGrid>
              <a:tr h="190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Environmental Change</a:t>
                      </a:r>
                      <a:endParaRPr sz="700"/>
                    </a:p>
                  </a:txBody>
                  <a:tcPr marT="45725" marB="45725" marR="45725" marL="457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" sz="21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Resource Overuse</a:t>
                      </a:r>
                      <a:endParaRPr sz="700"/>
                    </a:p>
                  </a:txBody>
                  <a:tcPr marT="45725" marB="45725" marR="45725" marL="457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AF4B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1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Relations with Hostile Societies</a:t>
                      </a:r>
                      <a:endParaRPr sz="700"/>
                    </a:p>
                  </a:txBody>
                  <a:tcPr marT="45725" marB="45725" marR="45725" marL="457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484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600"/>
                        <a:buFont typeface="Arial"/>
                        <a:buNone/>
                      </a:pPr>
                      <a:r>
                        <a:rPr lang="en" sz="2100">
                          <a:latin typeface="Inter"/>
                          <a:ea typeface="Inter"/>
                          <a:cs typeface="Inter"/>
                          <a:sym typeface="Inter"/>
                        </a:rPr>
                        <a:t>Economic Disruption</a:t>
                      </a:r>
                      <a:endParaRPr sz="2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45725" marL="457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5C3D"/>
                    </a:solidFill>
                  </a:tcPr>
                </a:tc>
              </a:tr>
            </a:tbl>
          </a:graphicData>
        </a:graphic>
      </p:graphicFrame>
      <p:sp>
        <p:nvSpPr>
          <p:cNvPr id="171" name="Google Shape;171;p18"/>
          <p:cNvSpPr txBox="1"/>
          <p:nvPr/>
        </p:nvSpPr>
        <p:spPr>
          <a:xfrm>
            <a:off x="605900" y="1084638"/>
            <a:ext cx="6105900" cy="11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Each corner is labeled with a </a:t>
            </a:r>
            <a:r>
              <a:rPr lang="en" sz="1800">
                <a:latin typeface="Inter"/>
                <a:ea typeface="Inter"/>
                <a:cs typeface="Inter"/>
                <a:sym typeface="Inter"/>
              </a:rPr>
              <a:t>theory</a:t>
            </a:r>
            <a:r>
              <a:rPr lang="en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. Take </a:t>
            </a:r>
            <a:r>
              <a:rPr b="1" lang="en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30 seconds </a:t>
            </a:r>
            <a:r>
              <a:rPr lang="en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to </a:t>
            </a:r>
            <a:r>
              <a:rPr lang="en" sz="1800">
                <a:latin typeface="Inter"/>
                <a:ea typeface="Inter"/>
                <a:cs typeface="Inter"/>
                <a:sym typeface="Inter"/>
              </a:rPr>
              <a:t>go to </a:t>
            </a:r>
            <a:r>
              <a:rPr lang="en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the corner of the </a:t>
            </a:r>
            <a:r>
              <a:rPr lang="en" sz="1800">
                <a:latin typeface="Inter"/>
                <a:ea typeface="Inter"/>
                <a:cs typeface="Inter"/>
                <a:sym typeface="Inter"/>
              </a:rPr>
              <a:t>theory</a:t>
            </a:r>
            <a:r>
              <a:rPr lang="en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1800">
                <a:latin typeface="Inter"/>
                <a:ea typeface="Inter"/>
                <a:cs typeface="Inter"/>
                <a:sym typeface="Inter"/>
              </a:rPr>
              <a:t>that you agree with the </a:t>
            </a:r>
            <a:r>
              <a:rPr lang="en" sz="1800" u="sng">
                <a:latin typeface="Inter"/>
                <a:ea typeface="Inter"/>
                <a:cs typeface="Inter"/>
                <a:sym typeface="Inter"/>
              </a:rPr>
              <a:t>most.</a:t>
            </a:r>
            <a:endParaRPr b="1" sz="1800" u="sng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72" name="Google Shape;172;p18"/>
          <p:cNvGrpSpPr/>
          <p:nvPr/>
        </p:nvGrpSpPr>
        <p:grpSpPr>
          <a:xfrm>
            <a:off x="7079379" y="1046400"/>
            <a:ext cx="1398337" cy="1045411"/>
            <a:chOff x="5376825" y="1512437"/>
            <a:chExt cx="3094350" cy="2481394"/>
          </a:xfrm>
        </p:grpSpPr>
        <p:sp>
          <p:nvSpPr>
            <p:cNvPr id="173" name="Google Shape;173;p18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18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18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18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18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18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18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80" name="Google Shape;180;p1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1" name="Google Shape;181;p18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2" name="Google Shape;182;p18"/>
          <p:cNvSpPr txBox="1"/>
          <p:nvPr/>
        </p:nvSpPr>
        <p:spPr>
          <a:xfrm>
            <a:off x="256225" y="2341055"/>
            <a:ext cx="82215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 think the Olmecs Civilization mysteriously disappeared due to</a:t>
            </a:r>
            <a:r>
              <a:rPr b="1" lang="en" sz="2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endParaRPr sz="25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9"/>
          <p:cNvSpPr/>
          <p:nvPr/>
        </p:nvSpPr>
        <p:spPr>
          <a:xfrm>
            <a:off x="6491430" y="3352077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8" name="Google Shape;188;p1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89" name="Google Shape;189;p1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90" name="Google Shape;190;p1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2" name="Google Shape;192;p1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193" name="Google Shape;193;p19"/>
          <p:cNvSpPr/>
          <p:nvPr/>
        </p:nvSpPr>
        <p:spPr>
          <a:xfrm>
            <a:off x="-1741340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4" name="Google Shape;194;p19"/>
          <p:cNvSpPr txBox="1"/>
          <p:nvPr/>
        </p:nvSpPr>
        <p:spPr>
          <a:xfrm>
            <a:off x="4919450" y="2232375"/>
            <a:ext cx="4233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1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 think the Olmecs Civilization mysteriously disappeared due to:</a:t>
            </a:r>
            <a:endParaRPr b="1" sz="1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sz="1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95" name="Google Shape;195;p1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96" name="Google Shape;196;p1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97" name="Google Shape;197;p1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98" name="Google Shape;198;p1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9" name="Google Shape;199;p1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00" name="Google Shape;200;p1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1" name="Google Shape;201;p1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02" name="Google Shape;202;p19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FOUR CORNERS</a:t>
            </a:r>
            <a:endParaRPr sz="700"/>
          </a:p>
        </p:txBody>
      </p:sp>
      <p:graphicFrame>
        <p:nvGraphicFramePr>
          <p:cNvPr id="203" name="Google Shape;203;p19"/>
          <p:cNvGraphicFramePr/>
          <p:nvPr/>
        </p:nvGraphicFramePr>
        <p:xfrm>
          <a:off x="5047788" y="24833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{A2867CF2-6C34-4BA7-AE86-313B18A87D12}</a:tableStyleId>
              </a:tblPr>
              <a:tblGrid>
                <a:gridCol w="1988575"/>
                <a:gridCol w="1988575"/>
              </a:tblGrid>
              <a:tr h="1905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Environmental Change</a:t>
                      </a:r>
                      <a:endParaRPr sz="1500">
                        <a:solidFill>
                          <a:srgbClr val="231F2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45725" marL="457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Arial"/>
                        <a:buNone/>
                      </a:pPr>
                      <a:r>
                        <a:rPr lang="en" sz="15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Resource Overuse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45725" marL="457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AF4B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Relations with Hostile Societies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45725" marL="457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484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Arial"/>
                        <a:buNone/>
                      </a:pPr>
                      <a:r>
                        <a:rPr lang="en" sz="15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Economic Disruption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45725" marL="457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5C3D"/>
                    </a:solidFill>
                  </a:tcPr>
                </a:tc>
              </a:tr>
            </a:tbl>
          </a:graphicData>
        </a:graphic>
      </p:graphicFrame>
      <p:grpSp>
        <p:nvGrpSpPr>
          <p:cNvPr id="204" name="Google Shape;204;p19"/>
          <p:cNvGrpSpPr/>
          <p:nvPr/>
        </p:nvGrpSpPr>
        <p:grpSpPr>
          <a:xfrm>
            <a:off x="6410229" y="1248592"/>
            <a:ext cx="1252283" cy="885609"/>
            <a:chOff x="5376825" y="1512437"/>
            <a:chExt cx="3094350" cy="2481394"/>
          </a:xfrm>
        </p:grpSpPr>
        <p:sp>
          <p:nvSpPr>
            <p:cNvPr id="205" name="Google Shape;205;p19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19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19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19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19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19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19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12" name="Google Shape;212;p19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3" name="Google Shape;213;p19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4" name="Google Shape;214;p19"/>
          <p:cNvSpPr txBox="1"/>
          <p:nvPr/>
        </p:nvSpPr>
        <p:spPr>
          <a:xfrm>
            <a:off x="605600" y="1158675"/>
            <a:ext cx="4314000" cy="32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With the people in your corner, answer the following questions: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2159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AutoNum type="arabicPeriod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Why do you believe this theory?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159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AutoNum type="arabicPeriod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Why didn’t you choose the other theories? Why don’t you agree as much with the other theories?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0"/>
          <p:cNvSpPr/>
          <p:nvPr/>
        </p:nvSpPr>
        <p:spPr>
          <a:xfrm>
            <a:off x="6491430" y="3352077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20" name="Google Shape;220;p20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21" name="Google Shape;221;p2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22" name="Google Shape;222;p2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" name="Google Shape;223;p2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4" name="Google Shape;224;p2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225" name="Google Shape;225;p20"/>
          <p:cNvSpPr/>
          <p:nvPr/>
        </p:nvSpPr>
        <p:spPr>
          <a:xfrm>
            <a:off x="-1741340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6" name="Google Shape;226;p20"/>
          <p:cNvSpPr txBox="1"/>
          <p:nvPr/>
        </p:nvSpPr>
        <p:spPr>
          <a:xfrm>
            <a:off x="4919450" y="2232375"/>
            <a:ext cx="4233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1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 think the Olmecs Civilization mysteriously disappeared due to:</a:t>
            </a:r>
            <a:endParaRPr b="1" sz="1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1" sz="1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27" name="Google Shape;227;p20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28" name="Google Shape;228;p2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29" name="Google Shape;229;p2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30" name="Google Shape;230;p2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1" name="Google Shape;231;p20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32" name="Google Shape;232;p2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3" name="Google Shape;233;p2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34" name="Google Shape;234;p20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FOUR CORNERS</a:t>
            </a:r>
            <a:endParaRPr sz="700"/>
          </a:p>
        </p:txBody>
      </p:sp>
      <p:graphicFrame>
        <p:nvGraphicFramePr>
          <p:cNvPr id="235" name="Google Shape;235;p20"/>
          <p:cNvGraphicFramePr/>
          <p:nvPr/>
        </p:nvGraphicFramePr>
        <p:xfrm>
          <a:off x="5047788" y="24833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{A2867CF2-6C34-4BA7-AE86-313B18A87D12}</a:tableStyleId>
              </a:tblPr>
              <a:tblGrid>
                <a:gridCol w="1988575"/>
                <a:gridCol w="1988575"/>
              </a:tblGrid>
              <a:tr h="1905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Environmental Change</a:t>
                      </a:r>
                      <a:endParaRPr sz="1500">
                        <a:solidFill>
                          <a:srgbClr val="231F2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45725" marL="457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Arial"/>
                        <a:buNone/>
                      </a:pPr>
                      <a:r>
                        <a:rPr lang="en" sz="15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Resource Overuse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45725" marL="457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AF4B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Relations with Hostile Societies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45725" marL="457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484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Arial"/>
                        <a:buNone/>
                      </a:pPr>
                      <a:r>
                        <a:rPr lang="en" sz="15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Economic Disruption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45725" marB="45725" marR="45725" marL="457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5C3D"/>
                    </a:solidFill>
                  </a:tcPr>
                </a:tc>
              </a:tr>
            </a:tbl>
          </a:graphicData>
        </a:graphic>
      </p:graphicFrame>
      <p:grpSp>
        <p:nvGrpSpPr>
          <p:cNvPr id="236" name="Google Shape;236;p20"/>
          <p:cNvGrpSpPr/>
          <p:nvPr/>
        </p:nvGrpSpPr>
        <p:grpSpPr>
          <a:xfrm>
            <a:off x="6410229" y="1248592"/>
            <a:ext cx="1252283" cy="885609"/>
            <a:chOff x="5376825" y="1512437"/>
            <a:chExt cx="3094350" cy="2481394"/>
          </a:xfrm>
        </p:grpSpPr>
        <p:sp>
          <p:nvSpPr>
            <p:cNvPr id="237" name="Google Shape;237;p20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20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20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20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20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20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20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44" name="Google Shape;244;p20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5" name="Google Shape;245;p20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6" name="Google Shape;246;p20"/>
          <p:cNvSpPr txBox="1"/>
          <p:nvPr/>
        </p:nvSpPr>
        <p:spPr>
          <a:xfrm>
            <a:off x="605600" y="1158675"/>
            <a:ext cx="4314000" cy="322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Find a partner from another corner of the room and answer the following question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theory did you choose? Why?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