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
      <p:font typeface="Stardos Stencil"/>
      <p:regular r:id="rId29"/>
      <p:bold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F1D7EB7-126E-4772-897E-211B53DAE1DB}">
  <a:tblStyle styleId="{EF1D7EB7-126E-4772-897E-211B53DAE1D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StardosStencil-regular.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StardosStencil-bold.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d3a10b759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d3a10b75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d3a10b759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d3a10b75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3d3a10b759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3d3a10b759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78506e9ae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78506e9ae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6a643f9eee_0_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6a643f9eee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6a643f9eee_0_2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6a643f9eee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78506e9aea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78506e9aea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Evaluating Arguments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Historical Detective Activity: Olmec Disappearance</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0" name="Google Shape;100;p25"/>
          <p:cNvPicPr preferRelativeResize="0"/>
          <p:nvPr/>
        </p:nvPicPr>
        <p:blipFill>
          <a:blip r:embed="rId3">
            <a:alphaModFix/>
          </a:blip>
          <a:stretch>
            <a:fillRect/>
          </a:stretch>
        </p:blipFill>
        <p:spPr>
          <a:xfrm>
            <a:off x="216272" y="110272"/>
            <a:ext cx="1056536" cy="438114"/>
          </a:xfrm>
          <a:prstGeom prst="rect">
            <a:avLst/>
          </a:prstGeom>
          <a:noFill/>
          <a:ln>
            <a:noFill/>
          </a:ln>
        </p:spPr>
      </p:pic>
      <p:sp>
        <p:nvSpPr>
          <p:cNvPr id="101" name="Google Shape;101;p25"/>
          <p:cNvSpPr txBox="1"/>
          <p:nvPr/>
        </p:nvSpPr>
        <p:spPr>
          <a:xfrm>
            <a:off x="315819" y="1245439"/>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2" name="Google Shape;102;p25"/>
          <p:cNvSpPr txBox="1"/>
          <p:nvPr/>
        </p:nvSpPr>
        <p:spPr>
          <a:xfrm>
            <a:off x="356300" y="1837975"/>
            <a:ext cx="4694700" cy="306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b="1" lang="en" sz="1700">
                <a:solidFill>
                  <a:srgbClr val="000000"/>
                </a:solidFill>
                <a:latin typeface="Halant"/>
                <a:ea typeface="Halant"/>
                <a:cs typeface="Halant"/>
                <a:sym typeface="Halant"/>
              </a:rPr>
              <a:t>Introduction</a:t>
            </a:r>
            <a:endParaRPr b="1" sz="17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700">
                <a:latin typeface="Halant"/>
                <a:ea typeface="Halant"/>
                <a:cs typeface="Halant"/>
                <a:sym typeface="Halant"/>
              </a:rPr>
              <a:t>The Olmec civilization, flourishing from roughly 1200 to 400 BCE, was the first major civilization in ancient Mexico. They developed sophisticated culture and art, including monumental sculptures like colossal heads, and influenced later Mesoamerican societies like the Maya and Aztec. Their civilization was centered in the hot, humid lowlands of the Gulf Coast, in what is now Veracruz and Tabasco. The Olmec mysteriously disappeared around 400 BCE.</a:t>
            </a:r>
            <a:endParaRPr sz="1700">
              <a:latin typeface="Halant"/>
              <a:ea typeface="Halant"/>
              <a:cs typeface="Halant"/>
              <a:sym typeface="Halant"/>
            </a:endParaRPr>
          </a:p>
        </p:txBody>
      </p:sp>
      <p:graphicFrame>
        <p:nvGraphicFramePr>
          <p:cNvPr id="103" name="Google Shape;103;p25"/>
          <p:cNvGraphicFramePr/>
          <p:nvPr/>
        </p:nvGraphicFramePr>
        <p:xfrm>
          <a:off x="466225" y="6224113"/>
          <a:ext cx="3000000" cy="3000000"/>
        </p:xfrm>
        <a:graphic>
          <a:graphicData uri="http://schemas.openxmlformats.org/drawingml/2006/table">
            <a:tbl>
              <a:tblPr>
                <a:noFill/>
                <a:tableStyleId>{EF1D7EB7-126E-4772-897E-211B53DAE1DB}</a:tableStyleId>
              </a:tblPr>
              <a:tblGrid>
                <a:gridCol w="2508175"/>
                <a:gridCol w="4281375"/>
              </a:tblGrid>
              <a:tr h="381000">
                <a:tc gridSpan="2">
                  <a:txBody>
                    <a:bodyPr/>
                    <a:lstStyle/>
                    <a:p>
                      <a:pPr indent="0" lvl="0" marL="0" rtl="0" algn="ctr">
                        <a:spcBef>
                          <a:spcPts val="0"/>
                        </a:spcBef>
                        <a:spcAft>
                          <a:spcPts val="0"/>
                        </a:spcAft>
                        <a:buNone/>
                      </a:pPr>
                      <a:r>
                        <a:rPr b="1" lang="en" sz="1300">
                          <a:latin typeface="Inter"/>
                          <a:ea typeface="Inter"/>
                          <a:cs typeface="Inter"/>
                          <a:sym typeface="Inter"/>
                        </a:rPr>
                        <a:t>Step-by-Step Instructions</a:t>
                      </a:r>
                      <a:endParaRPr b="1" sz="1300">
                        <a:latin typeface="Inter"/>
                        <a:ea typeface="Inter"/>
                        <a:cs typeface="Inter"/>
                        <a:sym typeface="Inter"/>
                      </a:endParaRPr>
                    </a:p>
                  </a:txBody>
                  <a:tcPr marT="91425" marB="91425" marR="91425" marL="91425">
                    <a:solidFill>
                      <a:srgbClr val="CCCCCC"/>
                    </a:solidFill>
                  </a:tcPr>
                </a:tc>
                <a:tc hMerge="1"/>
              </a:tr>
              <a:tr h="381000">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1. Review the Case Background</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Read the background information on the Olmec civilization carefully and answer the questions on the first page of the Crime Report. Pay attention to their culture and achievements.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latin typeface="Inter"/>
                          <a:ea typeface="Inter"/>
                          <a:cs typeface="Inter"/>
                          <a:sym typeface="Inter"/>
                        </a:rPr>
                        <a:t>2. Analyze the Theories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Review the leading theories for the Olmec collapse. Compare the evidence and think critically about which theory makes the most sense, then complete the second page of the Crime Report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pic>
        <p:nvPicPr>
          <p:cNvPr id="104" name="Google Shape;104;p25"/>
          <p:cNvPicPr preferRelativeResize="0"/>
          <p:nvPr/>
        </p:nvPicPr>
        <p:blipFill>
          <a:blip r:embed="rId4">
            <a:alphaModFix/>
          </a:blip>
          <a:stretch>
            <a:fillRect/>
          </a:stretch>
        </p:blipFill>
        <p:spPr>
          <a:xfrm>
            <a:off x="4780950" y="2163885"/>
            <a:ext cx="2692900" cy="2692925"/>
          </a:xfrm>
          <a:prstGeom prst="rect">
            <a:avLst/>
          </a:prstGeom>
          <a:noFill/>
          <a:ln>
            <a:noFill/>
          </a:ln>
        </p:spPr>
      </p:pic>
      <p:sp>
        <p:nvSpPr>
          <p:cNvPr id="105" name="Google Shape;105;p25"/>
          <p:cNvSpPr txBox="1"/>
          <p:nvPr/>
        </p:nvSpPr>
        <p:spPr>
          <a:xfrm>
            <a:off x="355800" y="5115200"/>
            <a:ext cx="7010400" cy="9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chemeClr val="dk1"/>
                </a:solidFill>
                <a:latin typeface="Halant"/>
                <a:ea typeface="Halant"/>
                <a:cs typeface="Halant"/>
                <a:sym typeface="Halant"/>
              </a:rPr>
              <a:t>Task</a:t>
            </a:r>
            <a:endParaRPr b="1" sz="1700">
              <a:solidFill>
                <a:schemeClr val="dk1"/>
              </a:solidFill>
              <a:latin typeface="Halant"/>
              <a:ea typeface="Halant"/>
              <a:cs typeface="Halant"/>
              <a:sym typeface="Halant"/>
            </a:endParaRPr>
          </a:p>
          <a:p>
            <a:pPr indent="0" lvl="0" marL="0" rtl="0" algn="l">
              <a:spcBef>
                <a:spcPts val="0"/>
              </a:spcBef>
              <a:spcAft>
                <a:spcPts val="0"/>
              </a:spcAft>
              <a:buNone/>
            </a:pPr>
            <a:r>
              <a:rPr lang="en" sz="1700">
                <a:solidFill>
                  <a:schemeClr val="dk1"/>
                </a:solidFill>
                <a:latin typeface="Halant"/>
                <a:ea typeface="Halant"/>
                <a:cs typeface="Halant"/>
                <a:sym typeface="Halant"/>
              </a:rPr>
              <a:t>You are a historical detective assigned to “solve” an ancient cold case about the mysterious disappearance of the Olmec civilization.</a:t>
            </a:r>
            <a:endParaRPr/>
          </a:p>
        </p:txBody>
      </p:sp>
      <p:sp>
        <p:nvSpPr>
          <p:cNvPr id="106" name="Google Shape;106;p25"/>
          <p:cNvSpPr txBox="1"/>
          <p:nvPr/>
        </p:nvSpPr>
        <p:spPr>
          <a:xfrm>
            <a:off x="5542353" y="96356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7" name="Google Shape;107;p25"/>
          <p:cNvPicPr preferRelativeResize="0"/>
          <p:nvPr/>
        </p:nvPicPr>
        <p:blipFill>
          <a:blip r:embed="rId5">
            <a:alphaModFix/>
          </a:blip>
          <a:stretch>
            <a:fillRect/>
          </a:stretch>
        </p:blipFill>
        <p:spPr>
          <a:xfrm>
            <a:off x="390131" y="9511871"/>
            <a:ext cx="431174" cy="431174"/>
          </a:xfrm>
          <a:prstGeom prst="rect">
            <a:avLst/>
          </a:prstGeom>
          <a:noFill/>
          <a:ln>
            <a:noFill/>
          </a:ln>
        </p:spPr>
      </p:pic>
      <p:sp>
        <p:nvSpPr>
          <p:cNvPr id="108" name="Google Shape;108;p25"/>
          <p:cNvSpPr txBox="1"/>
          <p:nvPr/>
        </p:nvSpPr>
        <p:spPr>
          <a:xfrm>
            <a:off x="2974875" y="96356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pic>
        <p:nvPicPr>
          <p:cNvPr id="113" name="Google Shape;113;p26"/>
          <p:cNvPicPr preferRelativeResize="0"/>
          <p:nvPr/>
        </p:nvPicPr>
        <p:blipFill>
          <a:blip r:embed="rId3">
            <a:alphaModFix/>
          </a:blip>
          <a:stretch>
            <a:fillRect/>
          </a:stretch>
        </p:blipFill>
        <p:spPr>
          <a:xfrm>
            <a:off x="390131" y="9489096"/>
            <a:ext cx="431174" cy="431174"/>
          </a:xfrm>
          <a:prstGeom prst="rect">
            <a:avLst/>
          </a:prstGeom>
          <a:noFill/>
          <a:ln>
            <a:noFill/>
          </a:ln>
        </p:spPr>
      </p:pic>
      <p:sp>
        <p:nvSpPr>
          <p:cNvPr id="114" name="Google Shape;114;p26"/>
          <p:cNvSpPr txBox="1"/>
          <p:nvPr/>
        </p:nvSpPr>
        <p:spPr>
          <a:xfrm>
            <a:off x="150" y="0"/>
            <a:ext cx="7772400" cy="64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Student Note-Taking Guide</a:t>
            </a:r>
            <a:endParaRPr sz="2000">
              <a:solidFill>
                <a:schemeClr val="dk1"/>
              </a:solidFill>
              <a:latin typeface="Halant"/>
              <a:ea typeface="Halant"/>
              <a:cs typeface="Halant"/>
              <a:sym typeface="Halant"/>
            </a:endParaRPr>
          </a:p>
        </p:txBody>
      </p:sp>
      <p:pic>
        <p:nvPicPr>
          <p:cNvPr id="115" name="Google Shape;115;p2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6" name="Google Shape;116;p26"/>
          <p:cNvSpPr txBox="1"/>
          <p:nvPr/>
        </p:nvSpPr>
        <p:spPr>
          <a:xfrm>
            <a:off x="5542353" y="9612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26"/>
          <p:cNvSpPr txBox="1"/>
          <p:nvPr/>
        </p:nvSpPr>
        <p:spPr>
          <a:xfrm>
            <a:off x="2974875" y="9612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8" name="Google Shape;118;p26"/>
          <p:cNvSpPr txBox="1"/>
          <p:nvPr/>
        </p:nvSpPr>
        <p:spPr>
          <a:xfrm>
            <a:off x="786300" y="713875"/>
            <a:ext cx="6199800" cy="64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dk1"/>
                </a:solidFill>
                <a:latin typeface="Stardos Stencil"/>
                <a:ea typeface="Stardos Stencil"/>
                <a:cs typeface="Stardos Stencil"/>
                <a:sym typeface="Stardos Stencil"/>
              </a:rPr>
              <a:t>INVESTIGATION REPORT, PG. 1</a:t>
            </a:r>
            <a:endParaRPr b="1" sz="3100">
              <a:solidFill>
                <a:schemeClr val="dk1"/>
              </a:solidFill>
              <a:latin typeface="Stardos Stencil"/>
              <a:ea typeface="Stardos Stencil"/>
              <a:cs typeface="Stardos Stencil"/>
              <a:sym typeface="Stardos Stencil"/>
            </a:endParaRPr>
          </a:p>
          <a:p>
            <a:pPr indent="0" lvl="0" marL="0" rtl="0" algn="ctr">
              <a:spcBef>
                <a:spcPts val="0"/>
              </a:spcBef>
              <a:spcAft>
                <a:spcPts val="0"/>
              </a:spcAft>
              <a:buNone/>
            </a:pPr>
            <a:r>
              <a:t/>
            </a:r>
            <a:endParaRPr b="1" sz="3400">
              <a:solidFill>
                <a:schemeClr val="dk1"/>
              </a:solidFill>
              <a:latin typeface="Stardos Stencil"/>
              <a:ea typeface="Stardos Stencil"/>
              <a:cs typeface="Stardos Stencil"/>
              <a:sym typeface="Stardos Stencil"/>
            </a:endParaRPr>
          </a:p>
        </p:txBody>
      </p:sp>
      <p:graphicFrame>
        <p:nvGraphicFramePr>
          <p:cNvPr id="119" name="Google Shape;119;p26"/>
          <p:cNvGraphicFramePr/>
          <p:nvPr/>
        </p:nvGraphicFramePr>
        <p:xfrm>
          <a:off x="398750" y="1458325"/>
          <a:ext cx="3000000" cy="3000000"/>
        </p:xfrm>
        <a:graphic>
          <a:graphicData uri="http://schemas.openxmlformats.org/drawingml/2006/table">
            <a:tbl>
              <a:tblPr>
                <a:noFill/>
                <a:tableStyleId>{EF1D7EB7-126E-4772-897E-211B53DAE1DB}</a:tableStyleId>
              </a:tblPr>
              <a:tblGrid>
                <a:gridCol w="2125075"/>
                <a:gridCol w="2461425"/>
                <a:gridCol w="2293250"/>
              </a:tblGrid>
              <a:tr h="365625">
                <a:tc gridSpan="3">
                  <a:txBody>
                    <a:bodyPr/>
                    <a:lstStyle/>
                    <a:p>
                      <a:pPr indent="0" lvl="0" marL="0" rtl="0" algn="ctr">
                        <a:spcBef>
                          <a:spcPts val="0"/>
                        </a:spcBef>
                        <a:spcAft>
                          <a:spcPts val="0"/>
                        </a:spcAft>
                        <a:buNone/>
                      </a:pPr>
                      <a:r>
                        <a:rPr b="1" lang="en">
                          <a:latin typeface="Inter"/>
                          <a:ea typeface="Inter"/>
                          <a:cs typeface="Inter"/>
                          <a:sym typeface="Inter"/>
                        </a:rPr>
                        <a:t>Case Background: Reading</a:t>
                      </a:r>
                      <a:endParaRPr b="1">
                        <a:latin typeface="Inter"/>
                        <a:ea typeface="Inter"/>
                        <a:cs typeface="Inter"/>
                        <a:sym typeface="Inter"/>
                      </a:endParaRPr>
                    </a:p>
                  </a:txBody>
                  <a:tcPr marT="91425" marB="91425" marR="91425" marL="91425">
                    <a:solidFill>
                      <a:schemeClr val="lt2"/>
                    </a:solidFill>
                  </a:tcPr>
                </a:tc>
                <a:tc hMerge="1"/>
                <a:tc hMerge="1"/>
              </a:tr>
              <a:tr h="381000">
                <a:tc gridSpan="3">
                  <a:txBody>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is the name “Olmec” not the name the civilization likely gave themselves?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types of evidence suggest that the Olmec traded with distant regions?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were San Lorenzo and La Venta mainly used for in Olmec society?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Describe two features commonly found in Olmec religious art.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role did elite rulers or shamans likely play in Olmec religion?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563775">
                <a:tc gridSpan="3">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Case Background: Artifacts</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Pick an artifact answer the questions below. Artifact: ________________________________________</a:t>
                      </a:r>
                      <a:endParaRPr b="1" i="1">
                        <a:solidFill>
                          <a:schemeClr val="dk1"/>
                        </a:solidFill>
                        <a:latin typeface="Inter"/>
                        <a:ea typeface="Inter"/>
                        <a:cs typeface="Inter"/>
                        <a:sym typeface="Inter"/>
                      </a:endParaRPr>
                    </a:p>
                  </a:txBody>
                  <a:tcPr marT="91425" marB="91425" marR="91425" marL="91425">
                    <a:solidFill>
                      <a:schemeClr val="lt2"/>
                    </a:solidFill>
                  </a:tcPr>
                </a:tc>
                <a:tc hMerge="1"/>
                <a:tc hMerge="1"/>
              </a:tr>
              <a:tr h="381000">
                <a:tc>
                  <a:txBody>
                    <a:bodyPr/>
                    <a:lstStyle/>
                    <a:p>
                      <a:pPr indent="0" lvl="0" marL="0" rtl="0" algn="l">
                        <a:spcBef>
                          <a:spcPts val="0"/>
                        </a:spcBef>
                        <a:spcAft>
                          <a:spcPts val="0"/>
                        </a:spcAft>
                        <a:buNone/>
                      </a:pPr>
                      <a:r>
                        <a:rPr lang="en" sz="1200">
                          <a:latin typeface="Inter"/>
                          <a:ea typeface="Inter"/>
                          <a:cs typeface="Inter"/>
                          <a:sym typeface="Inter"/>
                        </a:rPr>
                        <a:t>What is something you </a:t>
                      </a:r>
                      <a:r>
                        <a:rPr lang="en" sz="1200" u="sng">
                          <a:latin typeface="Inter"/>
                          <a:ea typeface="Inter"/>
                          <a:cs typeface="Inter"/>
                          <a:sym typeface="Inter"/>
                        </a:rPr>
                        <a:t>notice </a:t>
                      </a:r>
                      <a:r>
                        <a:rPr lang="en" sz="1200">
                          <a:latin typeface="Inter"/>
                          <a:ea typeface="Inter"/>
                          <a:cs typeface="Inter"/>
                          <a:sym typeface="Inter"/>
                        </a:rPr>
                        <a:t>about it?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a:t>
                      </a:r>
                      <a:r>
                        <a:rPr lang="en" sz="1200" u="sng">
                          <a:solidFill>
                            <a:schemeClr val="dk1"/>
                          </a:solidFill>
                          <a:latin typeface="Inter"/>
                          <a:ea typeface="Inter"/>
                          <a:cs typeface="Inter"/>
                          <a:sym typeface="Inter"/>
                        </a:rPr>
                        <a:t>think</a:t>
                      </a:r>
                      <a:r>
                        <a:rPr lang="en" sz="1200">
                          <a:solidFill>
                            <a:schemeClr val="dk1"/>
                          </a:solidFill>
                          <a:latin typeface="Inter"/>
                          <a:ea typeface="Inter"/>
                          <a:cs typeface="Inter"/>
                          <a:sym typeface="Inter"/>
                        </a:rPr>
                        <a:t> the purpose of this artifact was?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a:t>
                      </a:r>
                      <a:r>
                        <a:rPr lang="en" sz="1200" u="sng">
                          <a:solidFill>
                            <a:schemeClr val="dk1"/>
                          </a:solidFill>
                          <a:latin typeface="Inter"/>
                          <a:ea typeface="Inter"/>
                          <a:cs typeface="Inter"/>
                          <a:sym typeface="Inter"/>
                        </a:rPr>
                        <a:t>question </a:t>
                      </a:r>
                      <a:r>
                        <a:rPr lang="en" sz="1200">
                          <a:solidFill>
                            <a:schemeClr val="dk1"/>
                          </a:solidFill>
                          <a:latin typeface="Inter"/>
                          <a:ea typeface="Inter"/>
                          <a:cs typeface="Inter"/>
                          <a:sym typeface="Inter"/>
                        </a:rPr>
                        <a:t>you have about the artifact?</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7"/>
          <p:cNvPicPr preferRelativeResize="0"/>
          <p:nvPr/>
        </p:nvPicPr>
        <p:blipFill>
          <a:blip r:embed="rId3">
            <a:alphaModFix/>
          </a:blip>
          <a:stretch>
            <a:fillRect/>
          </a:stretch>
        </p:blipFill>
        <p:spPr>
          <a:xfrm>
            <a:off x="390131" y="9489096"/>
            <a:ext cx="431174" cy="431174"/>
          </a:xfrm>
          <a:prstGeom prst="rect">
            <a:avLst/>
          </a:prstGeom>
          <a:noFill/>
          <a:ln>
            <a:noFill/>
          </a:ln>
        </p:spPr>
      </p:pic>
      <p:sp>
        <p:nvSpPr>
          <p:cNvPr id="125" name="Google Shape;125;p27"/>
          <p:cNvSpPr txBox="1"/>
          <p:nvPr/>
        </p:nvSpPr>
        <p:spPr>
          <a:xfrm>
            <a:off x="150" y="0"/>
            <a:ext cx="7772400" cy="64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Student Note-Taking Guide</a:t>
            </a:r>
            <a:endParaRPr sz="2000">
              <a:solidFill>
                <a:schemeClr val="dk1"/>
              </a:solidFill>
              <a:latin typeface="Plus Jakarta Sans"/>
              <a:ea typeface="Plus Jakarta Sans"/>
              <a:cs typeface="Plus Jakarta Sans"/>
              <a:sym typeface="Plus Jakarta Sans"/>
            </a:endParaRPr>
          </a:p>
        </p:txBody>
      </p:sp>
      <p:pic>
        <p:nvPicPr>
          <p:cNvPr id="126" name="Google Shape;126;p2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27" name="Google Shape;127;p27"/>
          <p:cNvSpPr txBox="1"/>
          <p:nvPr/>
        </p:nvSpPr>
        <p:spPr>
          <a:xfrm>
            <a:off x="5542353" y="9612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27"/>
          <p:cNvSpPr txBox="1"/>
          <p:nvPr/>
        </p:nvSpPr>
        <p:spPr>
          <a:xfrm>
            <a:off x="2974875" y="9612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9" name="Google Shape;129;p27"/>
          <p:cNvSpPr txBox="1"/>
          <p:nvPr/>
        </p:nvSpPr>
        <p:spPr>
          <a:xfrm>
            <a:off x="786300" y="713875"/>
            <a:ext cx="6199800" cy="64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dk1"/>
                </a:solidFill>
                <a:latin typeface="Stardos Stencil"/>
                <a:ea typeface="Stardos Stencil"/>
                <a:cs typeface="Stardos Stencil"/>
                <a:sym typeface="Stardos Stencil"/>
              </a:rPr>
              <a:t>INVESTIGATION REPORT, PG. 1</a:t>
            </a:r>
            <a:endParaRPr b="1" sz="3400">
              <a:solidFill>
                <a:schemeClr val="dk1"/>
              </a:solidFill>
              <a:latin typeface="Stardos Stencil"/>
              <a:ea typeface="Stardos Stencil"/>
              <a:cs typeface="Stardos Stencil"/>
              <a:sym typeface="Stardos Stencil"/>
            </a:endParaRPr>
          </a:p>
        </p:txBody>
      </p:sp>
      <p:graphicFrame>
        <p:nvGraphicFramePr>
          <p:cNvPr id="130" name="Google Shape;130;p27"/>
          <p:cNvGraphicFramePr/>
          <p:nvPr/>
        </p:nvGraphicFramePr>
        <p:xfrm>
          <a:off x="398750" y="1458325"/>
          <a:ext cx="3000000" cy="3000000"/>
        </p:xfrm>
        <a:graphic>
          <a:graphicData uri="http://schemas.openxmlformats.org/drawingml/2006/table">
            <a:tbl>
              <a:tblPr>
                <a:noFill/>
                <a:tableStyleId>{EF1D7EB7-126E-4772-897E-211B53DAE1DB}</a:tableStyleId>
              </a:tblPr>
              <a:tblGrid>
                <a:gridCol w="1284325"/>
                <a:gridCol w="3302175"/>
                <a:gridCol w="2293250"/>
              </a:tblGrid>
              <a:tr h="339925">
                <a:tc gridSpan="3">
                  <a:txBody>
                    <a:bodyPr/>
                    <a:lstStyle/>
                    <a:p>
                      <a:pPr indent="0" lvl="0" marL="0" rtl="0" algn="ctr">
                        <a:spcBef>
                          <a:spcPts val="0"/>
                        </a:spcBef>
                        <a:spcAft>
                          <a:spcPts val="0"/>
                        </a:spcAft>
                        <a:buNone/>
                      </a:pPr>
                      <a:r>
                        <a:rPr b="1" lang="en">
                          <a:latin typeface="Inter"/>
                          <a:ea typeface="Inter"/>
                          <a:cs typeface="Inter"/>
                          <a:sym typeface="Inter"/>
                        </a:rPr>
                        <a:t>Evaluating Investigative Theories</a:t>
                      </a:r>
                      <a:endParaRPr b="1">
                        <a:latin typeface="Inter"/>
                        <a:ea typeface="Inter"/>
                        <a:cs typeface="Inter"/>
                        <a:sym typeface="Inter"/>
                      </a:endParaRPr>
                    </a:p>
                  </a:txBody>
                  <a:tcPr marT="91425" marB="91425" marR="91425" marL="91425">
                    <a:solidFill>
                      <a:schemeClr val="lt2"/>
                    </a:solidFill>
                  </a:tcPr>
                </a:tc>
                <a:tc hMerge="1"/>
                <a:tc hMerge="1"/>
              </a:tr>
              <a:tr h="68760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Theory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Summarize this theory as it relates to the disappearance of Olmec Civilization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agree with this theory? Explain your reasoning.</a:t>
                      </a:r>
                      <a:endParaRPr b="1" sz="1200">
                        <a:latin typeface="Inter"/>
                        <a:ea typeface="Inter"/>
                        <a:cs typeface="Inter"/>
                        <a:sym typeface="Inte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Environmental Change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Relations with Hostile Societies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Resource Overuse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575825">
                <a:tc>
                  <a:txBody>
                    <a:bodyPr/>
                    <a:lstStyle/>
                    <a:p>
                      <a:pPr indent="0" lvl="0" marL="0" rtl="0" algn="ctr">
                        <a:spcBef>
                          <a:spcPts val="0"/>
                        </a:spcBef>
                        <a:spcAft>
                          <a:spcPts val="0"/>
                        </a:spcAft>
                        <a:buNone/>
                      </a:pPr>
                      <a:r>
                        <a:rPr b="1" lang="en" sz="1200">
                          <a:latin typeface="Inter"/>
                          <a:ea typeface="Inter"/>
                          <a:cs typeface="Inter"/>
                          <a:sym typeface="Inter"/>
                        </a:rPr>
                        <a:t>Economic Disruption</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7" name="Google Shape;137;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8" name="Google Shape;13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0" name="Google Shape;140;p28"/>
          <p:cNvSpPr txBox="1"/>
          <p:nvPr/>
        </p:nvSpPr>
        <p:spPr>
          <a:xfrm>
            <a:off x="1690250"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200">
                <a:solidFill>
                  <a:schemeClr val="dk1"/>
                </a:solidFill>
                <a:latin typeface="Plus Jakarta Sans"/>
                <a:ea typeface="Plus Jakarta Sans"/>
                <a:cs typeface="Plus Jakarta Sans"/>
                <a:sym typeface="Plus Jakarta Sans"/>
              </a:rPr>
              <a:t>First, select the theory you agree with the most. Then, use the CLAIM protocol to effectively to identify and analyze the validity of the claim made in the theory.</a:t>
            </a:r>
            <a:endParaRPr sz="1200">
              <a:latin typeface="Plus Jakarta Sans"/>
              <a:ea typeface="Plus Jakarta Sans"/>
              <a:cs typeface="Plus Jakarta Sans"/>
              <a:sym typeface="Plus Jakarta Sans"/>
            </a:endParaRPr>
          </a:p>
        </p:txBody>
      </p:sp>
      <p:graphicFrame>
        <p:nvGraphicFramePr>
          <p:cNvPr id="141" name="Google Shape;141;p28"/>
          <p:cNvGraphicFramePr/>
          <p:nvPr/>
        </p:nvGraphicFramePr>
        <p:xfrm>
          <a:off x="368663" y="3318225"/>
          <a:ext cx="3000000" cy="3000000"/>
        </p:xfrm>
        <a:graphic>
          <a:graphicData uri="http://schemas.openxmlformats.org/drawingml/2006/table">
            <a:tbl>
              <a:tblPr>
                <a:noFill/>
                <a:tableStyleId>{EF1D7EB7-126E-4772-897E-211B53DAE1DB}</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42" name="Google Shape;142;p28"/>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Theory</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b="1" i="1" sz="1300">
              <a:latin typeface="Inter"/>
              <a:ea typeface="Inter"/>
              <a:cs typeface="Inter"/>
              <a:sym typeface="Inter"/>
            </a:endParaRPr>
          </a:p>
        </p:txBody>
      </p:sp>
      <p:sp>
        <p:nvSpPr>
          <p:cNvPr id="143" name="Google Shape;143;p28"/>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Disappearance of the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Olmec Civilization</a:t>
            </a:r>
            <a:endParaRPr b="1" sz="1300">
              <a:latin typeface="Inter"/>
              <a:ea typeface="Inter"/>
              <a:cs typeface="Inter"/>
              <a:sym typeface="Inter"/>
            </a:endParaRPr>
          </a:p>
        </p:txBody>
      </p:sp>
      <p:pic>
        <p:nvPicPr>
          <p:cNvPr id="144" name="Google Shape;144;p28"/>
          <p:cNvPicPr preferRelativeResize="0"/>
          <p:nvPr/>
        </p:nvPicPr>
        <p:blipFill>
          <a:blip r:embed="rId5">
            <a:alphaModFix/>
          </a:blip>
          <a:stretch>
            <a:fillRect/>
          </a:stretch>
        </p:blipFill>
        <p:spPr>
          <a:xfrm flipH="1">
            <a:off x="722350" y="1042138"/>
            <a:ext cx="816975" cy="816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8" name="Shape 148"/>
        <p:cNvGrpSpPr/>
        <p:nvPr/>
      </p:nvGrpSpPr>
      <p:grpSpPr>
        <a:xfrm>
          <a:off x="0" y="0"/>
          <a:ext cx="0" cy="0"/>
          <a:chOff x="0" y="0"/>
          <a:chExt cx="0" cy="0"/>
        </a:xfrm>
      </p:grpSpPr>
      <p:pic>
        <p:nvPicPr>
          <p:cNvPr id="149" name="Google Shape;149;p29"/>
          <p:cNvPicPr preferRelativeResize="0"/>
          <p:nvPr/>
        </p:nvPicPr>
        <p:blipFill>
          <a:blip r:embed="rId3">
            <a:alphaModFix/>
          </a:blip>
          <a:stretch>
            <a:fillRect/>
          </a:stretch>
        </p:blipFill>
        <p:spPr>
          <a:xfrm>
            <a:off x="390131" y="9489096"/>
            <a:ext cx="431174" cy="431174"/>
          </a:xfrm>
          <a:prstGeom prst="rect">
            <a:avLst/>
          </a:prstGeom>
          <a:noFill/>
          <a:ln>
            <a:noFill/>
          </a:ln>
        </p:spPr>
      </p:pic>
      <p:sp>
        <p:nvSpPr>
          <p:cNvPr id="150" name="Google Shape;150;p29"/>
          <p:cNvSpPr txBox="1"/>
          <p:nvPr/>
        </p:nvSpPr>
        <p:spPr>
          <a:xfrm>
            <a:off x="150" y="0"/>
            <a:ext cx="7772400" cy="64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Student Note-Taking Guide (Exemplar)</a:t>
            </a:r>
            <a:endParaRPr sz="2000">
              <a:solidFill>
                <a:schemeClr val="dk1"/>
              </a:solidFill>
              <a:latin typeface="Plus Jakarta Sans"/>
              <a:ea typeface="Plus Jakarta Sans"/>
              <a:cs typeface="Plus Jakarta Sans"/>
              <a:sym typeface="Plus Jakarta Sans"/>
            </a:endParaRPr>
          </a:p>
        </p:txBody>
      </p:sp>
      <p:pic>
        <p:nvPicPr>
          <p:cNvPr id="151" name="Google Shape;151;p2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52" name="Google Shape;152;p29"/>
          <p:cNvSpPr txBox="1"/>
          <p:nvPr/>
        </p:nvSpPr>
        <p:spPr>
          <a:xfrm>
            <a:off x="5542353" y="9612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3" name="Google Shape;153;p29"/>
          <p:cNvSpPr txBox="1"/>
          <p:nvPr/>
        </p:nvSpPr>
        <p:spPr>
          <a:xfrm>
            <a:off x="2974875" y="9612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4" name="Google Shape;154;p29"/>
          <p:cNvSpPr txBox="1"/>
          <p:nvPr/>
        </p:nvSpPr>
        <p:spPr>
          <a:xfrm>
            <a:off x="786300" y="713875"/>
            <a:ext cx="6199800" cy="64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dk1"/>
                </a:solidFill>
                <a:latin typeface="Stardos Stencil"/>
                <a:ea typeface="Stardos Stencil"/>
                <a:cs typeface="Stardos Stencil"/>
                <a:sym typeface="Stardos Stencil"/>
              </a:rPr>
              <a:t>INVESTIGATION</a:t>
            </a:r>
            <a:r>
              <a:rPr b="1" lang="en" sz="3100">
                <a:solidFill>
                  <a:schemeClr val="dk1"/>
                </a:solidFill>
                <a:latin typeface="Stardos Stencil"/>
                <a:ea typeface="Stardos Stencil"/>
                <a:cs typeface="Stardos Stencil"/>
                <a:sym typeface="Stardos Stencil"/>
              </a:rPr>
              <a:t> REPORT</a:t>
            </a:r>
            <a:r>
              <a:rPr b="1" lang="en" sz="3100">
                <a:solidFill>
                  <a:schemeClr val="dk1"/>
                </a:solidFill>
                <a:latin typeface="Stardos Stencil"/>
                <a:ea typeface="Stardos Stencil"/>
                <a:cs typeface="Stardos Stencil"/>
                <a:sym typeface="Stardos Stencil"/>
              </a:rPr>
              <a:t>, PG. 1</a:t>
            </a:r>
            <a:endParaRPr b="1" sz="3100">
              <a:solidFill>
                <a:schemeClr val="dk1"/>
              </a:solidFill>
              <a:latin typeface="Stardos Stencil"/>
              <a:ea typeface="Stardos Stencil"/>
              <a:cs typeface="Stardos Stencil"/>
              <a:sym typeface="Stardos Stencil"/>
            </a:endParaRPr>
          </a:p>
        </p:txBody>
      </p:sp>
      <p:graphicFrame>
        <p:nvGraphicFramePr>
          <p:cNvPr id="155" name="Google Shape;155;p29"/>
          <p:cNvGraphicFramePr/>
          <p:nvPr/>
        </p:nvGraphicFramePr>
        <p:xfrm>
          <a:off x="398750" y="1458325"/>
          <a:ext cx="3000000" cy="3000000"/>
        </p:xfrm>
        <a:graphic>
          <a:graphicData uri="http://schemas.openxmlformats.org/drawingml/2006/table">
            <a:tbl>
              <a:tblPr>
                <a:noFill/>
                <a:tableStyleId>{EF1D7EB7-126E-4772-897E-211B53DAE1DB}</a:tableStyleId>
              </a:tblPr>
              <a:tblGrid>
                <a:gridCol w="2125075"/>
                <a:gridCol w="2461425"/>
                <a:gridCol w="2293250"/>
              </a:tblGrid>
              <a:tr h="341450">
                <a:tc gridSpan="3">
                  <a:txBody>
                    <a:bodyPr/>
                    <a:lstStyle/>
                    <a:p>
                      <a:pPr indent="0" lvl="0" marL="0" rtl="0" algn="ctr">
                        <a:spcBef>
                          <a:spcPts val="0"/>
                        </a:spcBef>
                        <a:spcAft>
                          <a:spcPts val="0"/>
                        </a:spcAft>
                        <a:buNone/>
                      </a:pPr>
                      <a:r>
                        <a:rPr b="1" lang="en">
                          <a:latin typeface="Inter"/>
                          <a:ea typeface="Inter"/>
                          <a:cs typeface="Inter"/>
                          <a:sym typeface="Inter"/>
                        </a:rPr>
                        <a:t>Case Background: Reading</a:t>
                      </a:r>
                      <a:endParaRPr b="1">
                        <a:latin typeface="Inter"/>
                        <a:ea typeface="Inter"/>
                        <a:cs typeface="Inter"/>
                        <a:sym typeface="Inter"/>
                      </a:endParaRPr>
                    </a:p>
                  </a:txBody>
                  <a:tcPr marT="91425" marB="91425" marR="91425" marL="91425">
                    <a:solidFill>
                      <a:schemeClr val="lt2"/>
                    </a:solidFill>
                  </a:tcPr>
                </a:tc>
                <a:tc hMerge="1"/>
                <a:tc hMerge="1"/>
              </a:tr>
              <a:tr h="4428950">
                <a:tc gridSpan="3">
                  <a:txBody>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is the name “Olmec” not the name the civilization likely gave themselves?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name “Olmec” comes from the Nahuatl language of the Aztecs and means “the rubber people,” but since the Olmec left behind very little writing, we don’t know what they called themselves.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types of evidence suggest that the Olmec traded with distant regions?</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Artifacts made from materials like jade and obsidian—neither of which are native to the Gulf Coast—have been found at Olmec sites, showing they traded with people from other areas of Mesoamerica.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were San Lorenzo and La Venta mainly used for in Olmec society?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These cities were used primarily for ceremonial purposes and activities involving the elite, not for general residential living.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Describe two features commonly found in Olmec religious art.</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Olmec religious art often shows downturned mouths and cleft heads, which appear in depictions of were-jaguars and the rain deity.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role did elite rulers or shamans likely play in Olmec religion?</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Elite rulers and shamans likely led religious ceremonies and made offerings to the gods at important religious sites like La Venta and San Lorenzo.</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hMerge="1"/>
                <a:tc hMerge="1"/>
              </a:tr>
              <a:tr h="499075">
                <a:tc gridSpan="3">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Case Background: Artifacts</a:t>
                      </a:r>
                      <a:endParaRPr b="1">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Pick an artifact answer the questions below. Artifact: </a:t>
                      </a:r>
                      <a:r>
                        <a:rPr b="1" lang="en" sz="1200">
                          <a:solidFill>
                            <a:srgbClr val="E06666"/>
                          </a:solidFill>
                          <a:latin typeface="Inter"/>
                          <a:ea typeface="Inter"/>
                          <a:cs typeface="Inter"/>
                          <a:sym typeface="Inter"/>
                        </a:rPr>
                        <a:t>Altar 5</a:t>
                      </a:r>
                      <a:r>
                        <a:rPr i="1" lang="en" sz="1200">
                          <a:solidFill>
                            <a:schemeClr val="dk1"/>
                          </a:solidFill>
                          <a:latin typeface="Inter"/>
                          <a:ea typeface="Inter"/>
                          <a:cs typeface="Inter"/>
                          <a:sym typeface="Inter"/>
                        </a:rPr>
                        <a:t> </a:t>
                      </a:r>
                      <a:endParaRPr b="1" i="1">
                        <a:solidFill>
                          <a:schemeClr val="dk1"/>
                        </a:solidFill>
                        <a:latin typeface="Inter"/>
                        <a:ea typeface="Inter"/>
                        <a:cs typeface="Inter"/>
                        <a:sym typeface="Inter"/>
                      </a:endParaRPr>
                    </a:p>
                  </a:txBody>
                  <a:tcPr marT="91425" marB="91425" marR="91425" marL="91425">
                    <a:solidFill>
                      <a:schemeClr val="lt2"/>
                    </a:solidFill>
                  </a:tcPr>
                </a:tc>
                <a:tc hMerge="1"/>
                <a:tc hMerge="1"/>
              </a:tr>
              <a:tr h="1409800">
                <a:tc>
                  <a:txBody>
                    <a:bodyPr/>
                    <a:lstStyle/>
                    <a:p>
                      <a:pPr indent="0" lvl="0" marL="0" rtl="0" algn="l">
                        <a:spcBef>
                          <a:spcPts val="0"/>
                        </a:spcBef>
                        <a:spcAft>
                          <a:spcPts val="0"/>
                        </a:spcAft>
                        <a:buNone/>
                      </a:pPr>
                      <a:r>
                        <a:rPr lang="en" sz="1200">
                          <a:latin typeface="Inter"/>
                          <a:ea typeface="Inter"/>
                          <a:cs typeface="Inter"/>
                          <a:sym typeface="Inter"/>
                        </a:rPr>
                        <a:t>What is something you </a:t>
                      </a:r>
                      <a:r>
                        <a:rPr lang="en" sz="1200" u="sng">
                          <a:latin typeface="Inter"/>
                          <a:ea typeface="Inter"/>
                          <a:cs typeface="Inter"/>
                          <a:sym typeface="Inter"/>
                        </a:rPr>
                        <a:t>notice </a:t>
                      </a:r>
                      <a:r>
                        <a:rPr lang="en" sz="1200">
                          <a:latin typeface="Inter"/>
                          <a:ea typeface="Inter"/>
                          <a:cs typeface="Inter"/>
                          <a:sym typeface="Inter"/>
                        </a:rPr>
                        <a:t>about it?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Someone, maybe a ruler because of the headgear, is holding what appears to be a baby.</a:t>
                      </a:r>
                      <a:endParaRPr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a:t>
                      </a:r>
                      <a:r>
                        <a:rPr lang="en" sz="1200" u="sng">
                          <a:solidFill>
                            <a:schemeClr val="dk1"/>
                          </a:solidFill>
                          <a:latin typeface="Inter"/>
                          <a:ea typeface="Inter"/>
                          <a:cs typeface="Inter"/>
                          <a:sym typeface="Inter"/>
                        </a:rPr>
                        <a:t>think</a:t>
                      </a:r>
                      <a:r>
                        <a:rPr lang="en" sz="1200">
                          <a:solidFill>
                            <a:schemeClr val="dk1"/>
                          </a:solidFill>
                          <a:latin typeface="Inter"/>
                          <a:ea typeface="Inter"/>
                          <a:cs typeface="Inter"/>
                          <a:sym typeface="Inter"/>
                        </a:rPr>
                        <a:t> the purpose of this artifact was?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To highlight the religious beliefs and culture of the Olmecs</a:t>
                      </a:r>
                      <a:endParaRPr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is a </a:t>
                      </a:r>
                      <a:r>
                        <a:rPr lang="en" sz="1200" u="sng">
                          <a:solidFill>
                            <a:schemeClr val="dk1"/>
                          </a:solidFill>
                          <a:latin typeface="Inter"/>
                          <a:ea typeface="Inter"/>
                          <a:cs typeface="Inter"/>
                          <a:sym typeface="Inter"/>
                        </a:rPr>
                        <a:t>question </a:t>
                      </a:r>
                      <a:r>
                        <a:rPr lang="en" sz="1200">
                          <a:solidFill>
                            <a:schemeClr val="dk1"/>
                          </a:solidFill>
                          <a:latin typeface="Inter"/>
                          <a:ea typeface="Inter"/>
                          <a:cs typeface="Inter"/>
                          <a:sym typeface="Inter"/>
                        </a:rPr>
                        <a:t>you have about the artifact?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Did the Olmecs participate in child sacrifice?</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pic>
        <p:nvPicPr>
          <p:cNvPr id="160" name="Google Shape;160;p30"/>
          <p:cNvPicPr preferRelativeResize="0"/>
          <p:nvPr/>
        </p:nvPicPr>
        <p:blipFill>
          <a:blip r:embed="rId3">
            <a:alphaModFix/>
          </a:blip>
          <a:stretch>
            <a:fillRect/>
          </a:stretch>
        </p:blipFill>
        <p:spPr>
          <a:xfrm>
            <a:off x="390131" y="9489096"/>
            <a:ext cx="431174" cy="431174"/>
          </a:xfrm>
          <a:prstGeom prst="rect">
            <a:avLst/>
          </a:prstGeom>
          <a:noFill/>
          <a:ln>
            <a:noFill/>
          </a:ln>
        </p:spPr>
      </p:pic>
      <p:sp>
        <p:nvSpPr>
          <p:cNvPr id="161" name="Google Shape;161;p30"/>
          <p:cNvSpPr txBox="1"/>
          <p:nvPr/>
        </p:nvSpPr>
        <p:spPr>
          <a:xfrm>
            <a:off x="150" y="0"/>
            <a:ext cx="7772400" cy="6423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Student Note-Taking Guide (Exemplar)</a:t>
            </a:r>
            <a:endParaRPr sz="2000">
              <a:solidFill>
                <a:schemeClr val="dk1"/>
              </a:solidFill>
              <a:latin typeface="Plus Jakarta Sans"/>
              <a:ea typeface="Plus Jakarta Sans"/>
              <a:cs typeface="Plus Jakarta Sans"/>
              <a:sym typeface="Plus Jakarta Sans"/>
            </a:endParaRPr>
          </a:p>
        </p:txBody>
      </p:sp>
      <p:pic>
        <p:nvPicPr>
          <p:cNvPr id="162" name="Google Shape;162;p30"/>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63" name="Google Shape;163;p30"/>
          <p:cNvSpPr txBox="1"/>
          <p:nvPr/>
        </p:nvSpPr>
        <p:spPr>
          <a:xfrm>
            <a:off x="5542353" y="9612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0"/>
          <p:cNvSpPr txBox="1"/>
          <p:nvPr/>
        </p:nvSpPr>
        <p:spPr>
          <a:xfrm>
            <a:off x="2974875" y="9612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30"/>
          <p:cNvSpPr txBox="1"/>
          <p:nvPr/>
        </p:nvSpPr>
        <p:spPr>
          <a:xfrm>
            <a:off x="786300" y="713875"/>
            <a:ext cx="6199800" cy="64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dk1"/>
                </a:solidFill>
                <a:latin typeface="Stardos Stencil"/>
                <a:ea typeface="Stardos Stencil"/>
                <a:cs typeface="Stardos Stencil"/>
                <a:sym typeface="Stardos Stencil"/>
              </a:rPr>
              <a:t>INVESTIGATION</a:t>
            </a:r>
            <a:r>
              <a:rPr b="1" lang="en" sz="3100">
                <a:solidFill>
                  <a:schemeClr val="dk1"/>
                </a:solidFill>
                <a:latin typeface="Stardos Stencil"/>
                <a:ea typeface="Stardos Stencil"/>
                <a:cs typeface="Stardos Stencil"/>
                <a:sym typeface="Stardos Stencil"/>
              </a:rPr>
              <a:t> REPORT</a:t>
            </a:r>
            <a:r>
              <a:rPr b="1" lang="en" sz="3100">
                <a:solidFill>
                  <a:schemeClr val="dk1"/>
                </a:solidFill>
                <a:latin typeface="Stardos Stencil"/>
                <a:ea typeface="Stardos Stencil"/>
                <a:cs typeface="Stardos Stencil"/>
                <a:sym typeface="Stardos Stencil"/>
              </a:rPr>
              <a:t>, PG. 2</a:t>
            </a:r>
            <a:endParaRPr b="1" sz="3400">
              <a:solidFill>
                <a:schemeClr val="dk1"/>
              </a:solidFill>
              <a:latin typeface="Stardos Stencil"/>
              <a:ea typeface="Stardos Stencil"/>
              <a:cs typeface="Stardos Stencil"/>
              <a:sym typeface="Stardos Stencil"/>
            </a:endParaRPr>
          </a:p>
        </p:txBody>
      </p:sp>
      <p:graphicFrame>
        <p:nvGraphicFramePr>
          <p:cNvPr id="166" name="Google Shape;166;p30"/>
          <p:cNvGraphicFramePr/>
          <p:nvPr/>
        </p:nvGraphicFramePr>
        <p:xfrm>
          <a:off x="398750" y="1458325"/>
          <a:ext cx="3000000" cy="3000000"/>
        </p:xfrm>
        <a:graphic>
          <a:graphicData uri="http://schemas.openxmlformats.org/drawingml/2006/table">
            <a:tbl>
              <a:tblPr>
                <a:noFill/>
                <a:tableStyleId>{EF1D7EB7-126E-4772-897E-211B53DAE1DB}</a:tableStyleId>
              </a:tblPr>
              <a:tblGrid>
                <a:gridCol w="1284325"/>
                <a:gridCol w="3302175"/>
                <a:gridCol w="2293250"/>
              </a:tblGrid>
              <a:tr h="236450">
                <a:tc gridSpan="3">
                  <a:txBody>
                    <a:bodyPr/>
                    <a:lstStyle/>
                    <a:p>
                      <a:pPr indent="0" lvl="0" marL="0" rtl="0" algn="ctr">
                        <a:spcBef>
                          <a:spcPts val="0"/>
                        </a:spcBef>
                        <a:spcAft>
                          <a:spcPts val="0"/>
                        </a:spcAft>
                        <a:buNone/>
                      </a:pPr>
                      <a:r>
                        <a:rPr b="1" lang="en">
                          <a:latin typeface="Inter"/>
                          <a:ea typeface="Inter"/>
                          <a:cs typeface="Inter"/>
                          <a:sym typeface="Inter"/>
                        </a:rPr>
                        <a:t>Evaluating Investigative Theories</a:t>
                      </a:r>
                      <a:endParaRPr b="1">
                        <a:latin typeface="Inter"/>
                        <a:ea typeface="Inter"/>
                        <a:cs typeface="Inter"/>
                        <a:sym typeface="Inter"/>
                      </a:endParaRPr>
                    </a:p>
                  </a:txBody>
                  <a:tcPr marT="91425" marB="91425" marR="91425" marL="91425">
                    <a:solidFill>
                      <a:schemeClr val="lt2"/>
                    </a:solidFill>
                  </a:tcPr>
                </a:tc>
                <a:tc hMerge="1"/>
                <a:tc hMerge="1"/>
              </a:tr>
              <a:tr h="436550">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Theory</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Summarize this theory as it relates to the disappearance of Olmec Civilization</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Do you agree with this theory? Explain your reasoning.</a:t>
                      </a:r>
                      <a:endParaRPr b="1" sz="1200">
                        <a:latin typeface="Inter"/>
                        <a:ea typeface="Inter"/>
                        <a:cs typeface="Inter"/>
                        <a:sym typeface="Inter"/>
                      </a:endParaRPr>
                    </a:p>
                  </a:txBody>
                  <a:tcPr marT="91425" marB="91425" marR="91425" marL="91425"/>
                </a:tc>
              </a:tr>
              <a:tr h="940450">
                <a:tc>
                  <a:txBody>
                    <a:bodyPr/>
                    <a:lstStyle/>
                    <a:p>
                      <a:pPr indent="0" lvl="0" marL="0" rtl="0" algn="ctr">
                        <a:spcBef>
                          <a:spcPts val="0"/>
                        </a:spcBef>
                        <a:spcAft>
                          <a:spcPts val="0"/>
                        </a:spcAft>
                        <a:buNone/>
                      </a:pPr>
                      <a:r>
                        <a:rPr b="1" lang="en" sz="1200">
                          <a:latin typeface="Inter"/>
                          <a:ea typeface="Inter"/>
                          <a:cs typeface="Inter"/>
                          <a:sym typeface="Inter"/>
                        </a:rPr>
                        <a:t>Environmental Change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Olmec may have disappeared because of environmental problems like droughts and volcanic eruptions. These events could have made farming difficult, caused food shortages, and led to people losing trust in their leaders.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agree because if they couldn’t grow food, people would struggle to survive. Natural disasters can also cause major damage and force people to move away.</a:t>
                      </a:r>
                      <a:endParaRPr b="1" sz="1200">
                        <a:solidFill>
                          <a:srgbClr val="E95C3D"/>
                        </a:solidFill>
                        <a:latin typeface="Inter"/>
                        <a:ea typeface="Inter"/>
                        <a:cs typeface="Inter"/>
                        <a:sym typeface="Inter"/>
                      </a:endParaRPr>
                    </a:p>
                  </a:txBody>
                  <a:tcPr marT="91425" marB="91425" marR="91425" marL="91425"/>
                </a:tc>
              </a:tr>
              <a:tr h="940450">
                <a:tc>
                  <a:txBody>
                    <a:bodyPr/>
                    <a:lstStyle/>
                    <a:p>
                      <a:pPr indent="0" lvl="0" marL="0" rtl="0" algn="ctr">
                        <a:spcBef>
                          <a:spcPts val="0"/>
                        </a:spcBef>
                        <a:spcAft>
                          <a:spcPts val="0"/>
                        </a:spcAft>
                        <a:buNone/>
                      </a:pPr>
                      <a:r>
                        <a:rPr b="1" lang="en" sz="1200">
                          <a:latin typeface="Inter"/>
                          <a:ea typeface="Inter"/>
                          <a:cs typeface="Inter"/>
                          <a:sym typeface="Inter"/>
                        </a:rPr>
                        <a:t>Relations with Hostile Societies</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Some believe the Olmec were attacked by enemies or had conflicts within their society. Destroyed sculptures and defenses at cities like San Lorenzo show there may have been war or rebellion.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agree because broken religious symbols and weapons suggest people were fighting. If leaders lost control, the society could have fallen apart.</a:t>
                      </a:r>
                      <a:endParaRPr b="1" sz="1200">
                        <a:solidFill>
                          <a:srgbClr val="E95C3D"/>
                        </a:solidFill>
                        <a:latin typeface="Inter"/>
                        <a:ea typeface="Inter"/>
                        <a:cs typeface="Inter"/>
                        <a:sym typeface="Inter"/>
                      </a:endParaRPr>
                    </a:p>
                  </a:txBody>
                  <a:tcPr marT="91425" marB="91425" marR="91425" marL="91425"/>
                </a:tc>
              </a:tr>
              <a:tr h="940450">
                <a:tc>
                  <a:txBody>
                    <a:bodyPr/>
                    <a:lstStyle/>
                    <a:p>
                      <a:pPr indent="0" lvl="0" marL="0" rtl="0" algn="ctr">
                        <a:spcBef>
                          <a:spcPts val="0"/>
                        </a:spcBef>
                        <a:spcAft>
                          <a:spcPts val="0"/>
                        </a:spcAft>
                        <a:buNone/>
                      </a:pPr>
                      <a:r>
                        <a:rPr b="1" lang="en" sz="1200">
                          <a:latin typeface="Inter"/>
                          <a:ea typeface="Inter"/>
                          <a:cs typeface="Inter"/>
                          <a:sym typeface="Inter"/>
                        </a:rPr>
                        <a:t>Resource Overuse</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Olmec may have overused their farmland, which damaged the soil and made it hard to grow crops. This hurt their food supply and made it difficult to support their population.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agree because when land is overworked, it stops producing enough food. That could have caused big problems for a farming civilization.</a:t>
                      </a:r>
                      <a:endParaRPr b="1" sz="1200">
                        <a:solidFill>
                          <a:srgbClr val="E95C3D"/>
                        </a:solidFill>
                        <a:latin typeface="Inter"/>
                        <a:ea typeface="Inter"/>
                        <a:cs typeface="Inter"/>
                        <a:sym typeface="Inter"/>
                      </a:endParaRPr>
                    </a:p>
                  </a:txBody>
                  <a:tcPr marT="91425" marB="91425" marR="91425" marL="91425"/>
                </a:tc>
              </a:tr>
              <a:tr h="940450">
                <a:tc>
                  <a:txBody>
                    <a:bodyPr/>
                    <a:lstStyle/>
                    <a:p>
                      <a:pPr indent="0" lvl="0" marL="0" rtl="0" algn="ctr">
                        <a:spcBef>
                          <a:spcPts val="0"/>
                        </a:spcBef>
                        <a:spcAft>
                          <a:spcPts val="0"/>
                        </a:spcAft>
                        <a:buNone/>
                      </a:pPr>
                      <a:r>
                        <a:rPr b="1" lang="en" sz="1200">
                          <a:latin typeface="Inter"/>
                          <a:ea typeface="Inter"/>
                          <a:cs typeface="Inter"/>
                          <a:sym typeface="Inter"/>
                        </a:rPr>
                        <a:t>Economic Disruption</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Olmec depended on trade to get important resources. If trade stopped because of war or environmental issues, it could have hurt their economy and caused their civilization to decline.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Maybe. It makes sense that losing trade would be a problem, but I think other causes like farming and war were more important. Trade might have gotten weaker after the Olmec were already struggling.</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(Exemplar) </a:t>
            </a:r>
            <a:endParaRPr sz="2500">
              <a:solidFill>
                <a:schemeClr val="dk1"/>
              </a:solidFill>
              <a:latin typeface="Plus Jakarta Sans"/>
              <a:ea typeface="Plus Jakarta Sans"/>
              <a:cs typeface="Plus Jakarta Sans"/>
              <a:sym typeface="Plus Jakarta Sans"/>
            </a:endParaRPr>
          </a:p>
        </p:txBody>
      </p:sp>
      <p:sp>
        <p:nvSpPr>
          <p:cNvPr id="172" name="Google Shape;172;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3" name="Google Shape;173;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4" name="Google Shape;17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5" name="Google Shape;175;p31"/>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6" name="Google Shape;176;p31"/>
          <p:cNvSpPr txBox="1"/>
          <p:nvPr/>
        </p:nvSpPr>
        <p:spPr>
          <a:xfrm>
            <a:off x="1690250"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200">
                <a:solidFill>
                  <a:schemeClr val="dk1"/>
                </a:solidFill>
                <a:latin typeface="Plus Jakarta Sans"/>
                <a:ea typeface="Plus Jakarta Sans"/>
                <a:cs typeface="Plus Jakarta Sans"/>
                <a:sym typeface="Plus Jakarta Sans"/>
              </a:rPr>
              <a:t>First, select the theory you agree with the most. Then, use the CLAIM protocol to effectively to identify and analyze the validity of the claim made in the theory.</a:t>
            </a:r>
            <a:endParaRPr sz="1200">
              <a:latin typeface="Plus Jakarta Sans"/>
              <a:ea typeface="Plus Jakarta Sans"/>
              <a:cs typeface="Plus Jakarta Sans"/>
              <a:sym typeface="Plus Jakarta Sans"/>
            </a:endParaRPr>
          </a:p>
        </p:txBody>
      </p:sp>
      <p:sp>
        <p:nvSpPr>
          <p:cNvPr id="177" name="Google Shape;177;p31"/>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Theory</a:t>
            </a:r>
            <a:endParaRPr sz="13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rgbClr val="E95C3D"/>
                </a:solidFill>
                <a:latin typeface="Inter"/>
                <a:ea typeface="Inter"/>
                <a:cs typeface="Inter"/>
                <a:sym typeface="Inter"/>
              </a:rPr>
              <a:t>Environmental Change</a:t>
            </a:r>
            <a:endParaRPr sz="1300">
              <a:solidFill>
                <a:srgbClr val="E95C3D"/>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t/>
            </a:r>
            <a:endParaRPr b="1" i="1" sz="1300">
              <a:latin typeface="Inter"/>
              <a:ea typeface="Inter"/>
              <a:cs typeface="Inter"/>
              <a:sym typeface="Inter"/>
            </a:endParaRPr>
          </a:p>
        </p:txBody>
      </p:sp>
      <p:sp>
        <p:nvSpPr>
          <p:cNvPr id="178" name="Google Shape;178;p31"/>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Disappearance of the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Olmec Civilization</a:t>
            </a:r>
            <a:endParaRPr b="1" sz="1300">
              <a:latin typeface="Inter"/>
              <a:ea typeface="Inter"/>
              <a:cs typeface="Inter"/>
              <a:sym typeface="Inter"/>
            </a:endParaRPr>
          </a:p>
        </p:txBody>
      </p:sp>
      <p:pic>
        <p:nvPicPr>
          <p:cNvPr id="179" name="Google Shape;179;p31"/>
          <p:cNvPicPr preferRelativeResize="0"/>
          <p:nvPr/>
        </p:nvPicPr>
        <p:blipFill>
          <a:blip r:embed="rId5">
            <a:alphaModFix/>
          </a:blip>
          <a:stretch>
            <a:fillRect/>
          </a:stretch>
        </p:blipFill>
        <p:spPr>
          <a:xfrm flipH="1">
            <a:off x="722350" y="1042138"/>
            <a:ext cx="816975" cy="816975"/>
          </a:xfrm>
          <a:prstGeom prst="rect">
            <a:avLst/>
          </a:prstGeom>
          <a:noFill/>
          <a:ln>
            <a:noFill/>
          </a:ln>
        </p:spPr>
      </p:pic>
      <p:graphicFrame>
        <p:nvGraphicFramePr>
          <p:cNvPr id="180" name="Google Shape;180;p31"/>
          <p:cNvGraphicFramePr/>
          <p:nvPr/>
        </p:nvGraphicFramePr>
        <p:xfrm>
          <a:off x="368663" y="3318225"/>
          <a:ext cx="3000000" cy="3000000"/>
        </p:xfrm>
        <a:graphic>
          <a:graphicData uri="http://schemas.openxmlformats.org/drawingml/2006/table">
            <a:tbl>
              <a:tblPr>
                <a:noFill/>
                <a:tableStyleId>{EF1D7EB7-126E-4772-897E-211B53DAE1DB}</a:tableStyleId>
              </a:tblPr>
              <a:tblGrid>
                <a:gridCol w="572175"/>
                <a:gridCol w="979150"/>
                <a:gridCol w="5618925"/>
              </a:tblGrid>
              <a:tr h="680175">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theory?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theory claims that environmental problems like droughts and volcanic eruptions caused serious damage to farming and natural resources, which led to the decline and disappearance of the Olmec civilization.</a:t>
                      </a:r>
                      <a:endParaRPr b="1" sz="1200">
                        <a:solidFill>
                          <a:srgbClr val="E95C3D"/>
                        </a:solidFill>
                        <a:latin typeface="Inter"/>
                        <a:ea typeface="Inter"/>
                        <a:cs typeface="Inter"/>
                        <a:sym typeface="Inter"/>
                      </a:endParaRPr>
                    </a:p>
                  </a:txBody>
                  <a:tcPr marT="91425" marB="91425" marR="91425" marL="91425"/>
                </a:tc>
              </a:tr>
              <a:tr h="882675">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theory?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theory says that droughts could have ruined crops and led to famine or migration. It also mentions that volcanic eruptions in the nearby Tuxtla Mountains may have covered farms with ash, damaged the soil, and polluted water. Archaeologists found ash layers from this time, which supports this idea.</a:t>
                      </a:r>
                      <a:endParaRPr b="1" sz="1200">
                        <a:solidFill>
                          <a:srgbClr val="E95C3D"/>
                        </a:solidFill>
                        <a:latin typeface="Inter"/>
                        <a:ea typeface="Inter"/>
                        <a:cs typeface="Inter"/>
                        <a:sym typeface="Inter"/>
                      </a:endParaRPr>
                    </a:p>
                  </a:txBody>
                  <a:tcPr marT="91425" marB="91425" marR="91425" marL="91425"/>
                </a:tc>
              </a:tr>
              <a:tr h="680175">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claim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Yes, the claim is credible. We can verify this claim by studying soil layers, ash deposits, and climate data from the area during the time of the Olmec. Scientists can also look at plant and pollen remains to see if drought really happened.</a:t>
                      </a:r>
                      <a:endParaRPr b="1" sz="1200">
                        <a:solidFill>
                          <a:srgbClr val="E95C3D"/>
                        </a:solidFill>
                        <a:latin typeface="Inter"/>
                        <a:ea typeface="Inter"/>
                        <a:cs typeface="Inter"/>
                        <a:sym typeface="Inter"/>
                      </a:endParaRPr>
                    </a:p>
                  </a:txBody>
                  <a:tcPr marT="91425" marB="91425" marR="91425" marL="91425"/>
                </a:tc>
              </a:tr>
              <a:tr h="744175">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theory make sense? What is your gut feeling about the claim made in the theory?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Yes, the theory makes sense. My gut feeling is that if a civilization can't grow food, people would either die or leave. Natural disasters are out of people’s control, and if they happened suddenly or often, they could have easily caused a collapse.</a:t>
                      </a:r>
                      <a:endParaRPr b="1" sz="1200">
                        <a:solidFill>
                          <a:srgbClr val="E95C3D"/>
                        </a:solidFill>
                        <a:latin typeface="Inter"/>
                        <a:ea typeface="Inter"/>
                        <a:cs typeface="Inter"/>
                        <a:sym typeface="Inter"/>
                      </a:endParaRPr>
                    </a:p>
                  </a:txBody>
                  <a:tcPr marT="91425" marB="91425" marR="91425" marL="91425"/>
                </a:tc>
              </a:tr>
              <a:tr h="744175">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This claim does merit our belief. There is physical evidence like volcanic ash, and the effects of drought and eruption are logical causes of decline. While we can’t be 100% sure without written records, the environmental change theory is strong because it is supported by scientific and archaeological findings.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