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5FE70C2-FA0B-4FA9-A1FA-8E4E96CDEE3F}">
  <a:tblStyle styleId="{95FE70C2-FA0B-4FA9-A1FA-8E4E96CDEE3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666e8368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666e836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7666e83686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7666e8368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7666e83686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7666e8368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7666e83686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7666e83686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7666e83686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7666e83686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hc.unesco.org/en/list/1269/" TargetMode="External"/><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whc.unesco.org/en/list/1269/gallery/&amp;index=13&amp;maxrows=12" TargetMode="External"/><Relationship Id="rId5" Type="http://schemas.openxmlformats.org/officeDocument/2006/relationships/image" Target="../media/image2.png"/><Relationship Id="rId6" Type="http://schemas.openxmlformats.org/officeDocument/2006/relationships/hyperlink" Target="https://www.youtube.com/watch?v=6RDOuSCp9VM&amp;t=3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150" y="0"/>
            <a:ext cx="7772400" cy="5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Seven Traits of a Civilization</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216272" y="84797"/>
            <a:ext cx="1056536" cy="438114"/>
          </a:xfrm>
          <a:prstGeom prst="rect">
            <a:avLst/>
          </a:prstGeom>
          <a:noFill/>
          <a:ln>
            <a:noFill/>
          </a:ln>
        </p:spPr>
      </p:pic>
      <p:sp>
        <p:nvSpPr>
          <p:cNvPr id="56" name="Google Shape;56;p13"/>
          <p:cNvSpPr txBox="1"/>
          <p:nvPr/>
        </p:nvSpPr>
        <p:spPr>
          <a:xfrm>
            <a:off x="507200" y="1111100"/>
            <a:ext cx="6923700" cy="438000"/>
          </a:xfrm>
          <a:prstGeom prst="rect">
            <a:avLst/>
          </a:prstGeom>
          <a:solidFill>
            <a:srgbClr val="6484F3"/>
          </a:solid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a:solidFill>
                  <a:schemeClr val="lt1"/>
                </a:solidFill>
                <a:latin typeface="Halant"/>
                <a:ea typeface="Halant"/>
                <a:cs typeface="Halant"/>
                <a:sym typeface="Halant"/>
              </a:rPr>
              <a:t>Some scholars dispute whether the Caral culture represented a true civilization.</a:t>
            </a:r>
            <a:endParaRPr b="1">
              <a:solidFill>
                <a:schemeClr val="lt1"/>
              </a:solidFill>
              <a:latin typeface="Halant"/>
              <a:ea typeface="Halant"/>
              <a:cs typeface="Halant"/>
              <a:sym typeface="Halant"/>
            </a:endParaRPr>
          </a:p>
          <a:p>
            <a:pPr indent="0" lvl="0" marL="0" rtl="0" algn="l">
              <a:spcBef>
                <a:spcPts val="1700"/>
              </a:spcBef>
              <a:spcAft>
                <a:spcPts val="0"/>
              </a:spcAft>
              <a:buNone/>
            </a:pPr>
            <a:r>
              <a:t/>
            </a:r>
            <a:endParaRPr sz="1800">
              <a:solidFill>
                <a:schemeClr val="dk2"/>
              </a:solidFill>
            </a:endParaRPr>
          </a:p>
        </p:txBody>
      </p:sp>
      <p:sp>
        <p:nvSpPr>
          <p:cNvPr id="57" name="Google Shape;57;p13"/>
          <p:cNvSpPr txBox="1"/>
          <p:nvPr/>
        </p:nvSpPr>
        <p:spPr>
          <a:xfrm>
            <a:off x="378950" y="1549100"/>
            <a:ext cx="7180200" cy="7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Below are the seven characteristics of a civilization. These elements, when present together, define a complex, organized society. Using evidence from the sources, complete the table below to provide evidence of the seven characteristics in Caral.</a:t>
            </a:r>
            <a:endParaRPr i="1" sz="1200">
              <a:solidFill>
                <a:schemeClr val="dk2"/>
              </a:solidFill>
              <a:latin typeface="Inter"/>
              <a:ea typeface="Inter"/>
              <a:cs typeface="Inter"/>
              <a:sym typeface="Inter"/>
            </a:endParaRPr>
          </a:p>
        </p:txBody>
      </p:sp>
      <p:graphicFrame>
        <p:nvGraphicFramePr>
          <p:cNvPr id="58" name="Google Shape;58;p13"/>
          <p:cNvGraphicFramePr/>
          <p:nvPr/>
        </p:nvGraphicFramePr>
        <p:xfrm>
          <a:off x="498725" y="2346688"/>
          <a:ext cx="3000000" cy="3000000"/>
        </p:xfrm>
        <a:graphic>
          <a:graphicData uri="http://schemas.openxmlformats.org/drawingml/2006/table">
            <a:tbl>
              <a:tblPr>
                <a:noFill/>
                <a:tableStyleId>{95FE70C2-FA0B-4FA9-A1FA-8E4E96CDEE3F}</a:tableStyleId>
              </a:tblPr>
              <a:tblGrid>
                <a:gridCol w="1354550"/>
                <a:gridCol w="5420700"/>
              </a:tblGrid>
              <a:tr h="381000">
                <a:tc>
                  <a:txBody>
                    <a:bodyPr/>
                    <a:lstStyle/>
                    <a:p>
                      <a:pPr indent="0" lvl="0" marL="0" rtl="0" algn="ctr">
                        <a:spcBef>
                          <a:spcPts val="0"/>
                        </a:spcBef>
                        <a:spcAft>
                          <a:spcPts val="0"/>
                        </a:spcAft>
                        <a:buNone/>
                      </a:pPr>
                      <a:r>
                        <a:rPr b="1" lang="en" sz="1200">
                          <a:latin typeface="Inter"/>
                          <a:ea typeface="Inter"/>
                          <a:cs typeface="Inter"/>
                          <a:sym typeface="Inter"/>
                        </a:rPr>
                        <a:t>Characteristic</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Cite textual evidence from the sources. </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Religion</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Cities</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Writing</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Social Structure</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Centralized Government</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Art &amp; Architecture</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Technology</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59" name="Google Shape;59;p13"/>
          <p:cNvSpPr txBox="1"/>
          <p:nvPr/>
        </p:nvSpPr>
        <p:spPr>
          <a:xfrm>
            <a:off x="432494" y="656589"/>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pic>
        <p:nvPicPr>
          <p:cNvPr id="60" name="Google Shape;60;p13"/>
          <p:cNvPicPr preferRelativeResize="0"/>
          <p:nvPr/>
        </p:nvPicPr>
        <p:blipFill>
          <a:blip r:embed="rId4">
            <a:alphaModFix/>
          </a:blip>
          <a:stretch>
            <a:fillRect/>
          </a:stretch>
        </p:blipFill>
        <p:spPr>
          <a:xfrm>
            <a:off x="407906" y="9627096"/>
            <a:ext cx="431174" cy="431174"/>
          </a:xfrm>
          <a:prstGeom prst="rect">
            <a:avLst/>
          </a:prstGeom>
          <a:noFill/>
          <a:ln>
            <a:noFill/>
          </a:ln>
        </p:spPr>
      </p:pic>
      <p:sp>
        <p:nvSpPr>
          <p:cNvPr id="61" name="Google Shape;61;p13"/>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2" name="Google Shape;62;p13"/>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Arguments</a:t>
            </a:r>
            <a:endParaRPr sz="1300">
              <a:latin typeface="Inter"/>
              <a:ea typeface="Inter"/>
              <a:cs typeface="Inter"/>
              <a:sym typeface="Inter"/>
            </a:endParaRPr>
          </a:p>
        </p:txBody>
      </p:sp>
      <p:sp>
        <p:nvSpPr>
          <p:cNvPr id="68" name="Google Shape;68;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Source 1</a:t>
            </a:r>
            <a:endParaRPr sz="25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0" name="Google Shape;70;p14"/>
          <p:cNvGraphicFramePr/>
          <p:nvPr/>
        </p:nvGraphicFramePr>
        <p:xfrm>
          <a:off x="574866" y="1839976"/>
          <a:ext cx="3000000" cy="3000000"/>
        </p:xfrm>
        <a:graphic>
          <a:graphicData uri="http://schemas.openxmlformats.org/drawingml/2006/table">
            <a:tbl>
              <a:tblPr>
                <a:noFill/>
                <a:tableStyleId>{95FE70C2-FA0B-4FA9-A1FA-8E4E96CDEE3F}</a:tableStyleId>
              </a:tblPr>
              <a:tblGrid>
                <a:gridCol w="1606850"/>
                <a:gridCol w="5015775"/>
              </a:tblGrid>
              <a:tr h="315150">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“The Ancient Andes,” in </a:t>
                      </a:r>
                      <a:r>
                        <a:rPr i="1" lang="en" sz="1200">
                          <a:solidFill>
                            <a:schemeClr val="dk1"/>
                          </a:solidFill>
                          <a:latin typeface="Halant"/>
                          <a:ea typeface="Halant"/>
                          <a:cs typeface="Halant"/>
                          <a:sym typeface="Halant"/>
                        </a:rPr>
                        <a:t>Lumen Learning.</a:t>
                      </a:r>
                      <a:endParaRPr i="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Roger Atwood is an independent journalist and author who writes about art, culture, and politics. </a:t>
                      </a:r>
                      <a:r>
                        <a:rPr i="1" lang="en" sz="1000">
                          <a:solidFill>
                            <a:schemeClr val="dk1"/>
                          </a:solidFill>
                          <a:latin typeface="Inter"/>
                          <a:ea typeface="Inter"/>
                          <a:cs typeface="Inter"/>
                          <a:sym typeface="Inter"/>
                        </a:rPr>
                        <a:t>Archaeology </a:t>
                      </a:r>
                      <a:r>
                        <a:rPr lang="en" sz="1000">
                          <a:solidFill>
                            <a:schemeClr val="dk1"/>
                          </a:solidFill>
                          <a:latin typeface="Inter"/>
                          <a:ea typeface="Inter"/>
                          <a:cs typeface="Inter"/>
                          <a:sym typeface="Inter"/>
                        </a:rPr>
                        <a:t>magazine is a publication of the Archaeological Institution of America and is edited for a general audience to gain an intimate look at the record of human existence.</a:t>
                      </a:r>
                      <a:endParaRPr sz="1000">
                        <a:solidFill>
                          <a:schemeClr val="dk1"/>
                        </a:solidFill>
                        <a:latin typeface="Inter"/>
                        <a:ea typeface="Inter"/>
                        <a:cs typeface="Inter"/>
                        <a:sym typeface="Inter"/>
                      </a:endParaRPr>
                    </a:p>
                  </a:txBody>
                  <a:tcPr marT="114950" marB="114950" marR="116575" marL="116575">
                    <a:lnL cap="flat" cmpd="sng" w="20150">
                      <a:solidFill>
                        <a:srgbClr val="9E9E9E"/>
                      </a:solidFill>
                      <a:prstDash val="solid"/>
                      <a:round/>
                      <a:headEnd len="sm" w="sm" type="none"/>
                      <a:tailEnd len="sm" w="sm" type="none"/>
                    </a:lnL>
                    <a:lnR cap="flat" cmpd="sng" w="20150">
                      <a:solidFill>
                        <a:srgbClr val="9E9E9E"/>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solidFill>
                      <a:prstDash val="solid"/>
                      <a:round/>
                      <a:headEnd len="sm" w="sm" type="none"/>
                      <a:tailEnd len="sm" w="sm" type="none"/>
                    </a:lnB>
                  </a:tcPr>
                </a:tc>
                <a:tc hMerge="1"/>
              </a:tr>
              <a:tr h="360142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Caral civilization (also known as the Norte Chico civilization and as Caral-Supe) was a complex pre-Columbian society, located  in what is now the Norte Chico region of north-central coastal Peru, near Supe, Barranca province, Peru (200 km north of Lima). Its location allowed it to take advantage of three rivers: the Fortaleza, the Pativilca, and the Supe. It has been established as the oldest known civilization in the Americas, and as one of the six sites where civilization separately originated in the ancient world.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Caral flourished between the 30th and 18th centuries BCE. This complex society arose a millennium after Sumer in Mesopotamia, was contemporaneous with the Egyptian pyramids, and predated the Mesoamerican Olmec by nearly two millennia.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its peak, approximately 3,000 people are believed to have lived in Caral.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archaeological nomenclature, Norte Chico civilizations are pre-ceramic cultures of the pre-Columbian Late Archaic; they completely lacked ceramics and apparently had almost no art. The most impressive achievement of these civilizations was its monumental architecture, including large earthwork platform mounds and sunken circular plazas. Archaeological evidence suggests use of textile technology and, possibly, the worship of common god symbols, both of which recur in pre-Columbian Andean cultures. Sophisticated government is assumed to have been required to manage the ancient Norte Chico. Questions remain over its organization, particularly the political influence of food resources. Some scholars have suggested that Norte Chico was founded on seafood and maritime resources, as opposed to the development of agricultural cereal and crop surpluses, which have been considered essential to the rise of other ancient civilizations.</a:t>
                      </a:r>
                      <a:endParaRPr sz="1200">
                        <a:solidFill>
                          <a:schemeClr val="dk1"/>
                        </a:solidFill>
                        <a:latin typeface="Inter"/>
                        <a:ea typeface="Inter"/>
                        <a:cs typeface="Inter"/>
                        <a:sym typeface="Inter"/>
                      </a:endParaRPr>
                    </a:p>
                  </a:txBody>
                  <a:tcPr marT="114950" marB="114950" marR="116575" marL="116575">
                    <a:lnL cap="flat" cmpd="sng" w="20150">
                      <a:solidFill>
                        <a:srgbClr val="9E9E9E">
                          <a:alpha val="0"/>
                        </a:srgbClr>
                      </a:solidFill>
                      <a:prstDash val="solid"/>
                      <a:round/>
                      <a:headEnd len="sm" w="sm" type="none"/>
                      <a:tailEnd len="sm" w="sm" type="none"/>
                    </a:lnL>
                    <a:lnR cap="flat" cmpd="sng" w="20150">
                      <a:solidFill>
                        <a:srgbClr val="9E9E9E">
                          <a:alpha val="0"/>
                        </a:srgbClr>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UNESCO Heritage Site</a:t>
            </a:r>
            <a:endParaRPr sz="1500">
              <a:solidFill>
                <a:schemeClr val="dk1"/>
              </a:solidFill>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77" name="Google Shape;77;p15"/>
          <p:cNvSpPr txBox="1"/>
          <p:nvPr/>
        </p:nvSpPr>
        <p:spPr>
          <a:xfrm>
            <a:off x="335325" y="771038"/>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explore the UNESCO Heritage Website featuring Caral-Supe and respond to the questions or prompts that follow. </a:t>
            </a:r>
            <a:endParaRPr b="1" sz="1200">
              <a:solidFill>
                <a:srgbClr val="E95C3D"/>
              </a:solidFill>
              <a:latin typeface="Inter"/>
              <a:ea typeface="Inter"/>
              <a:cs typeface="Inter"/>
              <a:sym typeface="Inter"/>
            </a:endParaRPr>
          </a:p>
        </p:txBody>
      </p:sp>
      <p:sp>
        <p:nvSpPr>
          <p:cNvPr id="78" name="Google Shape;78;p15"/>
          <p:cNvSpPr txBox="1"/>
          <p:nvPr/>
        </p:nvSpPr>
        <p:spPr>
          <a:xfrm>
            <a:off x="344725" y="2064049"/>
            <a:ext cx="6813600" cy="2997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Why do some scholars dispute whether Caral should be considered a true civilization despite its monumental architecture and evidence of social complexity?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presence of quipu and ceremonial structures at Caral suggest the development of organized religion and record-keeping in early Andean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9" name="Google Shape;79;p15"/>
          <p:cNvSpPr txBox="1"/>
          <p:nvPr/>
        </p:nvSpPr>
        <p:spPr>
          <a:xfrm>
            <a:off x="347775" y="132513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link</a:t>
            </a:r>
            <a:r>
              <a:rPr lang="en" sz="1200">
                <a:solidFill>
                  <a:schemeClr val="dk1"/>
                </a:solidFill>
                <a:latin typeface="Inter"/>
                <a:ea typeface="Inter"/>
                <a:cs typeface="Inter"/>
                <a:sym typeface="Inter"/>
              </a:rPr>
              <a:t>, read the first paragraph titled </a:t>
            </a:r>
            <a:r>
              <a:rPr b="1" lang="en" sz="1200">
                <a:solidFill>
                  <a:schemeClr val="dk1"/>
                </a:solidFill>
                <a:latin typeface="Inter"/>
                <a:ea typeface="Inter"/>
                <a:cs typeface="Inter"/>
                <a:sym typeface="Inter"/>
              </a:rPr>
              <a:t>“Sacred City of Caral-Supe”</a:t>
            </a:r>
            <a:r>
              <a:rPr lang="en" sz="1200">
                <a:solidFill>
                  <a:schemeClr val="dk1"/>
                </a:solidFill>
                <a:latin typeface="Inter"/>
                <a:ea typeface="Inter"/>
                <a:cs typeface="Inter"/>
                <a:sym typeface="Inter"/>
              </a:rPr>
              <a:t> and answer the questions below. </a:t>
            </a:r>
            <a:endParaRPr/>
          </a:p>
        </p:txBody>
      </p:sp>
      <p:pic>
        <p:nvPicPr>
          <p:cNvPr id="80" name="Google Shape;80;p15"/>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81" name="Google Shape;81;p15"/>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3" name="Google Shape;83;p15"/>
          <p:cNvSpPr txBox="1"/>
          <p:nvPr/>
        </p:nvSpPr>
        <p:spPr>
          <a:xfrm>
            <a:off x="362500" y="512263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the same link as above, scroll down and read the next paragraph titled </a:t>
            </a:r>
            <a:r>
              <a:rPr b="1" lang="en" sz="1200">
                <a:solidFill>
                  <a:schemeClr val="dk1"/>
                </a:solidFill>
                <a:latin typeface="Inter"/>
                <a:ea typeface="Inter"/>
                <a:cs typeface="Inter"/>
                <a:sym typeface="Inter"/>
              </a:rPr>
              <a:t>“Outstanding Universal Value”. </a:t>
            </a:r>
            <a:r>
              <a:rPr lang="en" sz="1200">
                <a:solidFill>
                  <a:schemeClr val="dk1"/>
                </a:solidFill>
                <a:latin typeface="Inter"/>
                <a:ea typeface="Inter"/>
                <a:cs typeface="Inter"/>
                <a:sym typeface="Inter"/>
              </a:rPr>
              <a:t>Then,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answer the questions below.</a:t>
            </a:r>
            <a:endParaRPr/>
          </a:p>
        </p:txBody>
      </p:sp>
      <p:sp>
        <p:nvSpPr>
          <p:cNvPr id="84" name="Google Shape;84;p15"/>
          <p:cNvSpPr txBox="1"/>
          <p:nvPr/>
        </p:nvSpPr>
        <p:spPr>
          <a:xfrm>
            <a:off x="362500" y="5738350"/>
            <a:ext cx="6813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Caral’s architectural features, such as platform mounds and sunken circular courts, influence later settlements along the Peruvian coast?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has the Sacred City of Caral-Supe remained so well-preserved compared to other ancient sites?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evidence confirms that Caral developed during the Late Archaic Period between 3000 and 1800 B.C.?</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sp>
        <p:nvSpPr>
          <p:cNvPr id="89" name="Google Shape;89;p16"/>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UNESCO Heritage Site</a:t>
            </a:r>
            <a:endParaRPr sz="1500">
              <a:solidFill>
                <a:schemeClr val="dk1"/>
              </a:solidFill>
              <a:latin typeface="Halant"/>
              <a:ea typeface="Halant"/>
              <a:cs typeface="Halant"/>
              <a:sym typeface="Halant"/>
            </a:endParaRPr>
          </a:p>
        </p:txBody>
      </p:sp>
      <p:pic>
        <p:nvPicPr>
          <p:cNvPr id="90" name="Google Shape;90;p16"/>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91" name="Google Shape;91;p16"/>
          <p:cNvSpPr txBox="1"/>
          <p:nvPr/>
        </p:nvSpPr>
        <p:spPr>
          <a:xfrm>
            <a:off x="355138" y="800463"/>
            <a:ext cx="6813600" cy="3693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link</a:t>
            </a:r>
            <a:r>
              <a:rPr lang="en" sz="1200">
                <a:solidFill>
                  <a:schemeClr val="dk1"/>
                </a:solidFill>
                <a:latin typeface="Inter"/>
                <a:ea typeface="Inter"/>
                <a:cs typeface="Inter"/>
                <a:sym typeface="Inter"/>
              </a:rPr>
              <a:t>, select an image and complete the table below.</a:t>
            </a:r>
            <a:endParaRPr/>
          </a:p>
        </p:txBody>
      </p:sp>
      <p:pic>
        <p:nvPicPr>
          <p:cNvPr id="92" name="Google Shape;92;p16"/>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93" name="Google Shape;93;p16"/>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5" name="Google Shape;95;p16"/>
          <p:cNvGraphicFramePr/>
          <p:nvPr/>
        </p:nvGraphicFramePr>
        <p:xfrm>
          <a:off x="355138" y="1322763"/>
          <a:ext cx="3000000" cy="3000000"/>
        </p:xfrm>
        <a:graphic>
          <a:graphicData uri="http://schemas.openxmlformats.org/drawingml/2006/table">
            <a:tbl>
              <a:tblPr>
                <a:noFill/>
                <a:tableStyleId>{95FE70C2-FA0B-4FA9-A1FA-8E4E96CDEE3F}</a:tableStyleId>
              </a:tblPr>
              <a:tblGrid>
                <a:gridCol w="2271200"/>
                <a:gridCol w="2271200"/>
                <a:gridCol w="2271200"/>
              </a:tblGrid>
              <a:tr h="7540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Describe what is depicted in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is a question you have about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do you think life was like in this civilization?</a:t>
                      </a:r>
                      <a:endParaRPr sz="1200">
                        <a:latin typeface="Inter"/>
                        <a:ea typeface="Inter"/>
                        <a:cs typeface="Inter"/>
                        <a:sym typeface="Inter"/>
                      </a:endParaRPr>
                    </a:p>
                  </a:txBody>
                  <a:tcPr marT="91425" marB="91425" marR="91425" marL="91425">
                    <a:solidFill>
                      <a:srgbClr val="EEEEEE"/>
                    </a:solidFill>
                  </a:tcPr>
                </a:tc>
              </a:tr>
              <a:tr h="16465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96" name="Google Shape;96;p16"/>
          <p:cNvSpPr txBox="1"/>
          <p:nvPr/>
        </p:nvSpPr>
        <p:spPr>
          <a:xfrm>
            <a:off x="355138" y="3876413"/>
            <a:ext cx="6813600" cy="3693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Watch this </a:t>
            </a:r>
            <a:r>
              <a:rPr lang="en" sz="1200" u="sng">
                <a:solidFill>
                  <a:schemeClr val="hlink"/>
                </a:solidFill>
                <a:latin typeface="Inter"/>
                <a:ea typeface="Inter"/>
                <a:cs typeface="Inter"/>
                <a:sym typeface="Inter"/>
                <a:hlinkClick r:id="rId6"/>
              </a:rPr>
              <a:t>video</a:t>
            </a:r>
            <a:r>
              <a:rPr lang="en" sz="1200">
                <a:solidFill>
                  <a:schemeClr val="dk1"/>
                </a:solidFill>
                <a:latin typeface="Inter"/>
                <a:ea typeface="Inter"/>
                <a:cs typeface="Inter"/>
                <a:sym typeface="Inter"/>
              </a:rPr>
              <a:t> and answer each of the questions below. </a:t>
            </a:r>
            <a:endParaRPr/>
          </a:p>
        </p:txBody>
      </p:sp>
      <p:sp>
        <p:nvSpPr>
          <p:cNvPr id="97" name="Google Shape;97;p16"/>
          <p:cNvSpPr txBox="1"/>
          <p:nvPr/>
        </p:nvSpPr>
        <p:spPr>
          <a:xfrm>
            <a:off x="355150" y="4343974"/>
            <a:ext cx="6813600" cy="2997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surprised you the most about Caral?</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no weapons have been found at the site?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music and religion have shaped daily life in this community?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Halant"/>
                <a:ea typeface="Halant"/>
                <a:cs typeface="Halant"/>
                <a:sym typeface="Halant"/>
              </a:rPr>
              <a:t>Build a Thesis</a:t>
            </a:r>
            <a:endParaRPr sz="1300">
              <a:solidFill>
                <a:srgbClr val="000000"/>
              </a:solidFill>
              <a:latin typeface="Halant"/>
              <a:ea typeface="Halant"/>
              <a:cs typeface="Halant"/>
              <a:sym typeface="Halant"/>
            </a:endParaRPr>
          </a:p>
        </p:txBody>
      </p:sp>
      <p:pic>
        <p:nvPicPr>
          <p:cNvPr id="104" name="Google Shape;104;p17"/>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105" name="Google Shape;105;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6" name="Google Shape;106;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7" name="Google Shape;107;p17"/>
          <p:cNvSpPr txBox="1"/>
          <p:nvPr/>
        </p:nvSpPr>
        <p:spPr>
          <a:xfrm>
            <a:off x="762975" y="8210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does Caral meet the common criteria historians use to define a civilization?</a:t>
            </a:r>
            <a:endParaRPr i="1" sz="1700">
              <a:solidFill>
                <a:schemeClr val="dk1"/>
              </a:solidFill>
              <a:latin typeface="Inter"/>
              <a:ea typeface="Inter"/>
              <a:cs typeface="Inter"/>
              <a:sym typeface="Inter"/>
            </a:endParaRPr>
          </a:p>
        </p:txBody>
      </p:sp>
      <p:sp>
        <p:nvSpPr>
          <p:cNvPr id="108" name="Google Shape;108;p17"/>
          <p:cNvSpPr txBox="1"/>
          <p:nvPr/>
        </p:nvSpPr>
        <p:spPr>
          <a:xfrm>
            <a:off x="629925" y="19875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Use the formula below and ensure your thesis statement meets all the requirements.</a:t>
            </a:r>
            <a:endParaRPr>
              <a:solidFill>
                <a:schemeClr val="dk1"/>
              </a:solidFill>
              <a:latin typeface="Halant"/>
              <a:ea typeface="Halant"/>
              <a:cs typeface="Halant"/>
              <a:sym typeface="Halant"/>
            </a:endParaRPr>
          </a:p>
        </p:txBody>
      </p:sp>
      <p:sp>
        <p:nvSpPr>
          <p:cNvPr id="109" name="Google Shape;109;p17"/>
          <p:cNvSpPr txBox="1"/>
          <p:nvPr/>
        </p:nvSpPr>
        <p:spPr>
          <a:xfrm>
            <a:off x="629925" y="44984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10" name="Google Shape;110;p17"/>
          <p:cNvSpPr txBox="1"/>
          <p:nvPr/>
        </p:nvSpPr>
        <p:spPr>
          <a:xfrm>
            <a:off x="597900" y="3453849"/>
            <a:ext cx="6576600" cy="793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fully answers the prompt in a defensible claim.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includes evidence.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demonstrates a complex understanding with use of a counterargument.</a:t>
            </a:r>
            <a:endParaRPr sz="1200">
              <a:solidFill>
                <a:srgbClr val="000000"/>
              </a:solidFill>
              <a:latin typeface="Inter"/>
              <a:ea typeface="Inter"/>
              <a:cs typeface="Inter"/>
              <a:sym typeface="Inter"/>
            </a:endParaRPr>
          </a:p>
        </p:txBody>
      </p:sp>
      <p:sp>
        <p:nvSpPr>
          <p:cNvPr id="111" name="Google Shape;111;p17"/>
          <p:cNvSpPr txBox="1"/>
          <p:nvPr/>
        </p:nvSpPr>
        <p:spPr>
          <a:xfrm>
            <a:off x="533950" y="2702900"/>
            <a:ext cx="6640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Thesis with Counterargument</a:t>
            </a:r>
            <a:endParaRPr b="1" sz="1200">
              <a:solidFill>
                <a:srgbClr val="000000"/>
              </a:solidFill>
              <a:latin typeface="Inter"/>
              <a:ea typeface="Inter"/>
              <a:cs typeface="Inter"/>
              <a:sym typeface="Inter"/>
            </a:endParaRPr>
          </a:p>
          <a:p>
            <a:pPr indent="0" lvl="0" marL="0" rtl="0" algn="ctr">
              <a:spcBef>
                <a:spcPts val="0"/>
              </a:spcBef>
              <a:spcAft>
                <a:spcPts val="0"/>
              </a:spcAft>
              <a:buNone/>
            </a:pPr>
            <a:r>
              <a:rPr lang="en" sz="1000">
                <a:solidFill>
                  <a:srgbClr val="1D1C1D"/>
                </a:solidFill>
                <a:highlight>
                  <a:srgbClr val="F8F8F8"/>
                </a:highlight>
                <a:latin typeface="Inter"/>
                <a:ea typeface="Inter"/>
                <a:cs typeface="Inter"/>
                <a:sym typeface="Inter"/>
              </a:rPr>
              <a:t>Despite </a:t>
            </a:r>
            <a:r>
              <a:rPr lang="en" sz="1000">
                <a:solidFill>
                  <a:srgbClr val="1D1C1D"/>
                </a:solidFill>
                <a:highlight>
                  <a:srgbClr val="F1AF4B"/>
                </a:highlight>
                <a:latin typeface="Inter"/>
                <a:ea typeface="Inter"/>
                <a:cs typeface="Inter"/>
                <a:sym typeface="Inter"/>
              </a:rPr>
              <a:t>(counterargument)</a:t>
            </a:r>
            <a:r>
              <a:rPr lang="en" sz="1000">
                <a:solidFill>
                  <a:srgbClr val="1D1C1D"/>
                </a:solidFill>
                <a:highlight>
                  <a:srgbClr val="F8F8F8"/>
                </a:highlight>
                <a:latin typeface="Inter"/>
                <a:ea typeface="Inter"/>
                <a:cs typeface="Inter"/>
                <a:sym typeface="Inter"/>
              </a:rPr>
              <a:t>, because </a:t>
            </a:r>
            <a:r>
              <a:rPr lang="en" sz="1000">
                <a:solidFill>
                  <a:srgbClr val="1D1C1D"/>
                </a:solidFill>
                <a:highlight>
                  <a:srgbClr val="38E0A4"/>
                </a:highlight>
                <a:latin typeface="Inter"/>
                <a:ea typeface="Inter"/>
                <a:cs typeface="Inter"/>
                <a:sym typeface="Inter"/>
              </a:rPr>
              <a:t>(evidence 1)</a:t>
            </a:r>
            <a:r>
              <a:rPr lang="en" sz="1000">
                <a:solidFill>
                  <a:srgbClr val="1D1C1D"/>
                </a:solidFill>
                <a:highlight>
                  <a:srgbClr val="F8F8F8"/>
                </a:highlight>
                <a:latin typeface="Inter"/>
                <a:ea typeface="Inter"/>
                <a:cs typeface="Inter"/>
                <a:sym typeface="Inter"/>
              </a:rPr>
              <a:t> and </a:t>
            </a:r>
            <a:r>
              <a:rPr lang="en" sz="1000">
                <a:solidFill>
                  <a:srgbClr val="1D1C1D"/>
                </a:solidFill>
                <a:highlight>
                  <a:srgbClr val="E95C3D"/>
                </a:highlight>
                <a:latin typeface="Inter"/>
                <a:ea typeface="Inter"/>
                <a:cs typeface="Inter"/>
                <a:sym typeface="Inter"/>
              </a:rPr>
              <a:t>(evidence 2)</a:t>
            </a:r>
            <a:r>
              <a:rPr lang="en" sz="1000">
                <a:solidFill>
                  <a:srgbClr val="1D1C1D"/>
                </a:solidFill>
                <a:highlight>
                  <a:srgbClr val="F8F8F8"/>
                </a:highlight>
                <a:latin typeface="Inter"/>
                <a:ea typeface="Inter"/>
                <a:cs typeface="Inter"/>
                <a:sym typeface="Inter"/>
              </a:rPr>
              <a:t>, </a:t>
            </a:r>
            <a:r>
              <a:rPr lang="en" sz="1000">
                <a:solidFill>
                  <a:srgbClr val="1D1C1D"/>
                </a:solidFill>
                <a:highlight>
                  <a:srgbClr val="6484F3"/>
                </a:highlight>
                <a:latin typeface="Inter"/>
                <a:ea typeface="Inter"/>
                <a:cs typeface="Inter"/>
                <a:sym typeface="Inter"/>
              </a:rPr>
              <a:t>(my argument)</a:t>
            </a:r>
            <a:r>
              <a:rPr lang="en" sz="1000">
                <a:solidFill>
                  <a:srgbClr val="1D1C1D"/>
                </a:solidFill>
                <a:highlight>
                  <a:srgbClr val="F8F8F8"/>
                </a:highlight>
                <a:latin typeface="Inter"/>
                <a:ea typeface="Inter"/>
                <a:cs typeface="Inter"/>
                <a:sym typeface="Inter"/>
              </a:rPr>
              <a:t>.</a:t>
            </a:r>
            <a:endParaRPr sz="1000">
              <a:solidFill>
                <a:srgbClr val="1D1C1D"/>
              </a:solidFill>
              <a:highlight>
                <a:srgbClr val="F8F8F8"/>
              </a:highlight>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1D1C1D"/>
              </a:solidFill>
              <a:highlight>
                <a:srgbClr val="F8F8F8"/>
              </a:highlight>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150">
              <a:solidFill>
                <a:srgbClr val="1D1C1D"/>
              </a:solidFill>
              <a:highlight>
                <a:srgbClr val="F8F8F8"/>
              </a:highlight>
            </a:endParaRPr>
          </a:p>
          <a:p>
            <a:pPr indent="0" lvl="0" marL="0" rtl="0" algn="ctr">
              <a:spcBef>
                <a:spcPts val="0"/>
              </a:spcBef>
              <a:spcAft>
                <a:spcPts val="0"/>
              </a:spcAft>
              <a:buNone/>
            </a:pPr>
            <a:r>
              <a:t/>
            </a:r>
            <a:endParaRPr b="1" i="1" sz="1150">
              <a:solidFill>
                <a:srgbClr val="1D1C1D"/>
              </a:solidFill>
              <a:highlight>
                <a:srgbClr val="F8F8F8"/>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