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BED44BA-5D9A-4BBD-88FA-8960572A6C07}">
  <a:tblStyle styleId="{6BED44BA-5D9A-4BBD-88FA-8960572A6C0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749c9d2de7_0_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749c9d2de7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74d4d51dc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74d4d51dc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74d42d3ed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74d42d3ed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youtu.be/AmPyz1kCbOw?feature=shared" TargetMode="External"/><Relationship Id="rId4" Type="http://schemas.openxmlformats.org/officeDocument/2006/relationships/hyperlink" Target="http://www.youtube.com/watch?v=AmPyz1kCbOw" TargetMode="External"/><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{6BED44BA-5D9A-4BBD-88FA-8960572A6C07}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{6BED44BA-5D9A-4BBD-88FA-8960572A6C07}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800">
                          <a:latin typeface="Inter"/>
                          <a:ea typeface="Inter"/>
                          <a:cs typeface="Inter"/>
                          <a:sym typeface="Inter"/>
                        </a:rPr>
                        <a:t>an ancient Inca device for recording information, consisting of variously colored threads knotted in different ways</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“The </a:t>
                      </a:r>
                      <a:r>
                        <a:rPr i="1" lang="en" sz="1300">
                          <a:latin typeface="Inter"/>
                          <a:ea typeface="Inter"/>
                          <a:cs typeface="Inter"/>
                          <a:sym typeface="Inter"/>
                        </a:rPr>
                        <a:t>quipu </a:t>
                      </a:r>
                      <a:r>
                        <a:rPr lang="en" sz="1300">
                          <a:latin typeface="Inter"/>
                          <a:ea typeface="Inter"/>
                          <a:cs typeface="Inter"/>
                          <a:sym typeface="Inter"/>
                        </a:rPr>
                        <a:t>is made of one main, or primary cord to which are attached—several various colored, knotted pendant strings, like a fringe… its  uses were manyfold, and among them was serving as a sort of account book, and even as a record of historical-literary events.”</a:t>
                      </a:r>
                      <a:endParaRPr sz="1300">
                        <a:latin typeface="Inter"/>
                        <a:ea typeface="Inter"/>
                        <a:cs typeface="Inter"/>
                        <a:sym typeface="Inter"/>
                      </a:endParaRPr>
                    </a:p>
                    <a:p>
                      <a:pPr indent="-311150" lvl="0" marL="457200" marR="0" rtl="0" algn="r">
                        <a:spcBef>
                          <a:spcPts val="0"/>
                        </a:spcBef>
                        <a:spcAft>
                          <a:spcPts val="0"/>
                        </a:spcAft>
                        <a:buSzPts val="1300"/>
                        <a:buFont typeface="Inter"/>
                        <a:buChar char="-"/>
                      </a:pPr>
                      <a:r>
                        <a:rPr lang="en" sz="1300">
                          <a:latin typeface="Inter"/>
                          <a:ea typeface="Inter"/>
                          <a:cs typeface="Inter"/>
                          <a:sym typeface="Inter"/>
                        </a:rPr>
                        <a:t>Laura Laurencich Minelli, “The Inca ‘Quipu,’” in </a:t>
                      </a:r>
                      <a:r>
                        <a:rPr i="1" lang="en" sz="1300">
                          <a:latin typeface="Inter"/>
                          <a:ea typeface="Inter"/>
                          <a:cs typeface="Inter"/>
                          <a:sym typeface="Inter"/>
                        </a:rPr>
                        <a:t>The Inca World: The Development of Pre-Columbian Peru, A.D. 1000-1534</a:t>
                      </a:r>
                      <a:r>
                        <a:rPr lang="en" sz="1300">
                          <a:latin typeface="Inter"/>
                          <a:ea typeface="Inter"/>
                          <a:cs typeface="Inter"/>
                          <a:sym typeface="Inter"/>
                        </a:rPr>
                        <a:t>, 2000.</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Quipu</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500">
                <a:solidFill>
                  <a:schemeClr val="dk1"/>
                </a:solidFill>
                <a:latin typeface="Inter"/>
                <a:ea typeface="Inter"/>
                <a:cs typeface="Inter"/>
                <a:sym typeface="Inter"/>
              </a:rPr>
              <a:t>VIDEO REFLECTION: </a:t>
            </a:r>
            <a:r>
              <a:rPr lang="en" sz="1500">
                <a:solidFill>
                  <a:schemeClr val="dk1"/>
                </a:solidFill>
                <a:latin typeface="Inter"/>
                <a:ea typeface="Inter"/>
                <a:cs typeface="Inter"/>
                <a:sym typeface="Inter"/>
              </a:rPr>
              <a:t>In 3-5 sentences, answer the following prompt.</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4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How does studying and preserving artifacts like Quipus challenge common assumptions about what makes a civilization “developed,” and what does this reveal about the different ways humans record and share knowledge?</a:t>
            </a:r>
            <a:endParaRPr b="1" sz="1500">
              <a:latin typeface="Inter"/>
              <a:ea typeface="Inter"/>
              <a:cs typeface="Inter"/>
              <a:sym typeface="Inter"/>
            </a:endParaRPr>
          </a:p>
          <a:p>
            <a:pPr indent="0" lvl="0" marL="0" rtl="0" algn="l">
              <a:lnSpc>
                <a:spcPct val="100000"/>
              </a:lnSpc>
              <a:spcBef>
                <a:spcPts val="0"/>
              </a:spcBef>
              <a:spcAft>
                <a:spcPts val="0"/>
              </a:spcAft>
              <a:buNone/>
            </a:pPr>
            <a:r>
              <a:t/>
            </a:r>
            <a:endParaRPr b="1" sz="1500">
              <a:solidFill>
                <a:srgbClr val="E95C3D"/>
              </a:solidFill>
              <a:latin typeface="Inter"/>
              <a:ea typeface="Inter"/>
              <a:cs typeface="Inter"/>
              <a:sym typeface="Inter"/>
            </a:endParaRPr>
          </a:p>
        </p:txBody>
      </p:sp>
      <p:sp>
        <p:nvSpPr>
          <p:cNvPr id="88" name="Google Shape;88;p18"/>
          <p:cNvSpPr txBox="1"/>
          <p:nvPr/>
        </p:nvSpPr>
        <p:spPr>
          <a:xfrm>
            <a:off x="5091875" y="3095625"/>
            <a:ext cx="3608700" cy="3510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b="1" lang="en" sz="1200" u="sng">
                <a:solidFill>
                  <a:schemeClr val="hlink"/>
                </a:solidFill>
                <a:latin typeface="Inter"/>
                <a:ea typeface="Inter"/>
                <a:cs typeface="Inter"/>
                <a:sym typeface="Inter"/>
                <a:hlinkClick r:id="rId3"/>
              </a:rPr>
              <a:t>PLAY VIDEO</a:t>
            </a:r>
            <a:r>
              <a:rPr lang="en" sz="1200">
                <a:latin typeface="Inter"/>
                <a:ea typeface="Inter"/>
                <a:cs typeface="Inter"/>
                <a:sym typeface="Inter"/>
              </a:rPr>
              <a:t>: Threads that Speak</a:t>
            </a:r>
            <a:endParaRPr sz="1200">
              <a:latin typeface="Inter"/>
              <a:ea typeface="Inter"/>
              <a:cs typeface="Inter"/>
              <a:sym typeface="Inter"/>
            </a:endParaRPr>
          </a:p>
        </p:txBody>
      </p:sp>
      <p:sp>
        <p:nvSpPr>
          <p:cNvPr id="89" name="Google Shape;89;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One of the great mysteries of ancient Peru is that the Inca did not have a system of writing, but communicated with a system of strings tied with knots. For the first time, centuries-old knotted textile accounting records known as quipus were found buried with well-preserved organic material. They were found at the archaeological site of Incahuasi, the base of operations for the Inca expansion along Peru’s southern coast.&#10;➡ Subscribe: http://bit.ly/NatGeoSubscribe&#10;&#10;About National Geographic:&#10;National Geographic is the world's premium destination for science, exploration, and adventure. Through their world-class scientists, photographers, journalists, and filmmakers, Nat Geo gets you closer to the stories that matter and past the edge of what's possible.&#10;&#10;Get More National Geographic:&#10;Official Site: http://bit.ly/NatGeoOfficialSite&#10;Facebook: http://bit.ly/FBNatGeo&#10;Twitter: http://bit.ly/NatGeoTwitter&#10;Instagram: http://bit.ly/NatGeoInsta&#10;&#10;The Inca Empire stretched from Colombia to central Chile and ruled more than 12 million people. They built organized cities and advanced road systems, yet they had no system of hieroglyphic writing, as the Maya did. Instead, they communicated via a system of knotted textile strings known as quipus. Deciphering how to read the quipus has become one of the great mysteries of ancient Peru. &#10;&#10;At the site of Incahuasi in the Cañete Valley, archaeologists have found—for the first time—dozens of quipus buried alongside centuries-old produce. They appear to have been used for accounting in agricultural storage houses to record the amount of wood, beans, corn, chili peppers, and other items moving throughout the complex. Six-hundred-year-old beans are so well-preserved in this dry valley that they look like dried beans you would see in a market today. Archaeologists found beans and other produce so they knew they were excavating storerooms, and then they found knots. &#10;&#10;National Geographic explorer Alejandro Chu explains that this is significant for quipu scholars because new discoveries could help bring them closer to understanding what the accounting records mean. “Usually you find quipus related to offerings, or funerary bundles in tombs. They are left and totally disconnected from their real use,” Chu says. “One of the main reasons why the discovery of quipus in Incahuasi is amazing is because it’s one of the first times we're finding them in their original context. They are in the places where they were used.”&#10;&#10;Quipus are made of a cotton or wool strings hanging from a main cord. The knots on the strings convey meaning through their location, direction, and type. Researchers already have a basic understanding of the numerical system incorporated in the quipus, where knots represent numbers. The hope is to move beyond mathematical operations to understanding non-numerical words or phrases from the agricultural product inventories. It is a whole new body of data to add to the Quipu Database Project and to understanding this interesting form of communication.  &#10;&#10;Incahuasi, or “House of the Inca,” is an important and strategic Inca city. It served as the agricultural base of operations and administrative center for the Inca expansion along  southern coast in the late 15th and early 16th centuries. It transformed the valley into a thriving, productive area. In two archaeological excavation seasons led by Chu, the team has already found almost 70 quipus, and most of the vast storeroom complex at the site is yet to be excavated. &#10;&#10;GlobalXplorer° is a cutting-edge platform that empowers citizen scientists around the world to help reduce looting and encroachment at important archaeological sites—as well as discover and protect unknown sites—using satellite imagery. Find out how you can become part of the GlobalXplorer° community and make a difference, beginning with our first expedition in Peru, at GlobalXplorer.org. &#10;http://www.globalxplorer.org &#10;&#10;Read more about the discovery of quipus in Incahuasi: &#10;http://www.nytimes.com/2016/01/03/world/americas/untangling-an-accounting-tool-and-an-ancient-incan-mystery.html &#10;&#10;Learn about the Quipu Database Project: http://khipukamayuq.fas.harvard.edu/Researchers.html &#10;&#10;Senior Producer: Sarah Joseph&#10;Producer: Carolyn Barnwell&#10;Editor: Dave Nathan&#10;Director of Photography: Juan Antonio Puyol&#10;Executive Producer: Vanessa Serrao &#10;&#10;Threads That Speak: Unraveling the Mysteries of the Inca | National Geographic&#10;https://youtu.be/AmPyz1kCbOw&#10;&#10;National Geographic&#10;https://www.youtube.com/natgeo" id="90" name="Google Shape;90;p18" title="Threads That Speak: How The Inca Used Strings to Communicate | National Geographic">
            <a:hlinkClick r:id="rId4"/>
          </p:cNvPr>
          <p:cNvPicPr preferRelativeResize="0"/>
          <p:nvPr/>
        </p:nvPicPr>
        <p:blipFill>
          <a:blip r:embed="rId5">
            <a:alphaModFix/>
          </a:blip>
          <a:stretch>
            <a:fillRect/>
          </a:stretch>
        </p:blipFill>
        <p:spPr>
          <a:xfrm>
            <a:off x="4786375" y="738200"/>
            <a:ext cx="4059950" cy="22837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