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
      <p:font typeface="Stardos Stencil"/>
      <p:regular r:id="rId25"/>
      <p:bold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4B9E8F8-A725-4F12-9150-D19259E65D78}">
  <a:tblStyle styleId="{34B9E8F8-A725-4F12-9150-D19259E65D7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StardosStencil-bold.fntdata"/><Relationship Id="rId25" Type="http://schemas.openxmlformats.org/officeDocument/2006/relationships/font" Target="fonts/StardosStencil-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53e7557e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53e7557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53e7557e3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453e7557e3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53e7557e3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453e7557e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453e7557e3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453e7557e3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Arguments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Historical Detective Activity: Olmec Disappearance</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110272"/>
            <a:ext cx="1056536" cy="438114"/>
          </a:xfrm>
          <a:prstGeom prst="rect">
            <a:avLst/>
          </a:prstGeom>
          <a:noFill/>
          <a:ln>
            <a:noFill/>
          </a:ln>
        </p:spPr>
      </p:pic>
      <p:sp>
        <p:nvSpPr>
          <p:cNvPr id="56" name="Google Shape;56;p13"/>
          <p:cNvSpPr txBox="1"/>
          <p:nvPr/>
        </p:nvSpPr>
        <p:spPr>
          <a:xfrm>
            <a:off x="315819" y="1245439"/>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57" name="Google Shape;57;p13"/>
          <p:cNvSpPr txBox="1"/>
          <p:nvPr/>
        </p:nvSpPr>
        <p:spPr>
          <a:xfrm>
            <a:off x="356300" y="1837975"/>
            <a:ext cx="4694700" cy="306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sz="1700">
                <a:solidFill>
                  <a:srgbClr val="000000"/>
                </a:solidFill>
                <a:latin typeface="Halant"/>
                <a:ea typeface="Halant"/>
                <a:cs typeface="Halant"/>
                <a:sym typeface="Halant"/>
              </a:rPr>
              <a:t>Introduction</a:t>
            </a:r>
            <a:endParaRPr b="1" sz="17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700">
                <a:latin typeface="Halant"/>
                <a:ea typeface="Halant"/>
                <a:cs typeface="Halant"/>
                <a:sym typeface="Halant"/>
              </a:rPr>
              <a:t>The Olmec civilization, flourishing from roughly 1200 to 400 BCE, was the first major civilization in ancient Mexico. They developed sophisticated culture and art, including monumental sculptures like colossal heads, and influenced later Mesoamerican societies like the Maya and Aztec. Their civilization was centered in the hot, humid lowlands of the Gulf Coast, in what is now Veracruz and Tabasco. The Olmec mysteriously disappeared around 400 BCE.</a:t>
            </a:r>
            <a:endParaRPr sz="1700">
              <a:latin typeface="Halant"/>
              <a:ea typeface="Halant"/>
              <a:cs typeface="Halant"/>
              <a:sym typeface="Halant"/>
            </a:endParaRPr>
          </a:p>
        </p:txBody>
      </p:sp>
      <p:graphicFrame>
        <p:nvGraphicFramePr>
          <p:cNvPr id="58" name="Google Shape;58;p13"/>
          <p:cNvGraphicFramePr/>
          <p:nvPr/>
        </p:nvGraphicFramePr>
        <p:xfrm>
          <a:off x="466225" y="6224113"/>
          <a:ext cx="3000000" cy="3000000"/>
        </p:xfrm>
        <a:graphic>
          <a:graphicData uri="http://schemas.openxmlformats.org/drawingml/2006/table">
            <a:tbl>
              <a:tblPr>
                <a:noFill/>
                <a:tableStyleId>{34B9E8F8-A725-4F12-9150-D19259E65D78}</a:tableStyleId>
              </a:tblPr>
              <a:tblGrid>
                <a:gridCol w="2508175"/>
                <a:gridCol w="4281375"/>
              </a:tblGrid>
              <a:tr h="381000">
                <a:tc gridSpan="2">
                  <a:txBody>
                    <a:bodyPr/>
                    <a:lstStyle/>
                    <a:p>
                      <a:pPr indent="0" lvl="0" marL="0" rtl="0" algn="ctr">
                        <a:spcBef>
                          <a:spcPts val="0"/>
                        </a:spcBef>
                        <a:spcAft>
                          <a:spcPts val="0"/>
                        </a:spcAft>
                        <a:buNone/>
                      </a:pPr>
                      <a:r>
                        <a:rPr b="1" lang="en" sz="1300">
                          <a:latin typeface="Inter"/>
                          <a:ea typeface="Inter"/>
                          <a:cs typeface="Inter"/>
                          <a:sym typeface="Inter"/>
                        </a:rPr>
                        <a:t>Step-by-Step Instructions</a:t>
                      </a:r>
                      <a:endParaRPr b="1" sz="1300">
                        <a:latin typeface="Inter"/>
                        <a:ea typeface="Inter"/>
                        <a:cs typeface="Inter"/>
                        <a:sym typeface="Inter"/>
                      </a:endParaRPr>
                    </a:p>
                  </a:txBody>
                  <a:tcPr marT="91425" marB="91425" marR="91425" marL="91425">
                    <a:solidFill>
                      <a:srgbClr val="CCCCCC"/>
                    </a:solidFill>
                  </a:tcPr>
                </a:tc>
                <a:tc hMerge="1"/>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Review the Case Background</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Read the background information on the Olmec civilization carefully and answer the questions on the first page of the Crime Report. Pay attention to their culture and achievements.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latin typeface="Inter"/>
                          <a:ea typeface="Inter"/>
                          <a:cs typeface="Inter"/>
                          <a:sym typeface="Inter"/>
                        </a:rPr>
                        <a:t>2. Analyze the Theories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Review the leading theories for the Olmec collapse. Compare the evidence and think critically about which theory makes the most sense, then complete the second page of the Crime Report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59" name="Google Shape;59;p13"/>
          <p:cNvPicPr preferRelativeResize="0"/>
          <p:nvPr/>
        </p:nvPicPr>
        <p:blipFill>
          <a:blip r:embed="rId4">
            <a:alphaModFix/>
          </a:blip>
          <a:stretch>
            <a:fillRect/>
          </a:stretch>
        </p:blipFill>
        <p:spPr>
          <a:xfrm>
            <a:off x="4780950" y="2163885"/>
            <a:ext cx="2692900" cy="2692925"/>
          </a:xfrm>
          <a:prstGeom prst="rect">
            <a:avLst/>
          </a:prstGeom>
          <a:noFill/>
          <a:ln>
            <a:noFill/>
          </a:ln>
        </p:spPr>
      </p:pic>
      <p:sp>
        <p:nvSpPr>
          <p:cNvPr id="60" name="Google Shape;60;p13"/>
          <p:cNvSpPr txBox="1"/>
          <p:nvPr/>
        </p:nvSpPr>
        <p:spPr>
          <a:xfrm>
            <a:off x="355800" y="5115200"/>
            <a:ext cx="7010400" cy="9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chemeClr val="dk1"/>
                </a:solidFill>
                <a:latin typeface="Halant"/>
                <a:ea typeface="Halant"/>
                <a:cs typeface="Halant"/>
                <a:sym typeface="Halant"/>
              </a:rPr>
              <a:t>Task</a:t>
            </a:r>
            <a:endParaRPr b="1" sz="1700">
              <a:solidFill>
                <a:schemeClr val="dk1"/>
              </a:solidFill>
              <a:latin typeface="Halant"/>
              <a:ea typeface="Halant"/>
              <a:cs typeface="Halant"/>
              <a:sym typeface="Halant"/>
            </a:endParaRPr>
          </a:p>
          <a:p>
            <a:pPr indent="0" lvl="0" marL="0" rtl="0" algn="l">
              <a:spcBef>
                <a:spcPts val="0"/>
              </a:spcBef>
              <a:spcAft>
                <a:spcPts val="0"/>
              </a:spcAft>
              <a:buNone/>
            </a:pPr>
            <a:r>
              <a:rPr lang="en" sz="1700">
                <a:solidFill>
                  <a:schemeClr val="dk1"/>
                </a:solidFill>
                <a:latin typeface="Halant"/>
                <a:ea typeface="Halant"/>
                <a:cs typeface="Halant"/>
                <a:sym typeface="Halant"/>
              </a:rPr>
              <a:t>You are a historical detective assigned to “solve” an ancient cold case about the mysterious disappearance of the Olmec civilization.</a:t>
            </a:r>
            <a:endParaRPr/>
          </a:p>
        </p:txBody>
      </p:sp>
      <p:sp>
        <p:nvSpPr>
          <p:cNvPr id="61" name="Google Shape;61;p13"/>
          <p:cNvSpPr txBox="1"/>
          <p:nvPr/>
        </p:nvSpPr>
        <p:spPr>
          <a:xfrm>
            <a:off x="5542353" y="96356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2" name="Google Shape;62;p13"/>
          <p:cNvPicPr preferRelativeResize="0"/>
          <p:nvPr/>
        </p:nvPicPr>
        <p:blipFill>
          <a:blip r:embed="rId5">
            <a:alphaModFix/>
          </a:blip>
          <a:stretch>
            <a:fillRect/>
          </a:stretch>
        </p:blipFill>
        <p:spPr>
          <a:xfrm>
            <a:off x="390131" y="9511871"/>
            <a:ext cx="431174" cy="431174"/>
          </a:xfrm>
          <a:prstGeom prst="rect">
            <a:avLst/>
          </a:prstGeom>
          <a:noFill/>
          <a:ln>
            <a:noFill/>
          </a:ln>
        </p:spPr>
      </p:pic>
      <p:sp>
        <p:nvSpPr>
          <p:cNvPr id="63" name="Google Shape;63;p13"/>
          <p:cNvSpPr txBox="1"/>
          <p:nvPr/>
        </p:nvSpPr>
        <p:spPr>
          <a:xfrm>
            <a:off x="2974875" y="96356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69" name="Google Shape;69;p14"/>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Student Note-Taking Guide</a:t>
            </a:r>
            <a:endParaRPr sz="2000">
              <a:solidFill>
                <a:schemeClr val="dk1"/>
              </a:solidFill>
              <a:latin typeface="Halant"/>
              <a:ea typeface="Halant"/>
              <a:cs typeface="Halant"/>
              <a:sym typeface="Halant"/>
            </a:endParaRPr>
          </a:p>
        </p:txBody>
      </p:sp>
      <p:pic>
        <p:nvPicPr>
          <p:cNvPr id="70" name="Google Shape;70;p1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1" name="Google Shape;71;p14"/>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3" name="Google Shape;73;p14"/>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 REPORT, PG. 1</a:t>
            </a:r>
            <a:endParaRPr b="1" sz="3100">
              <a:solidFill>
                <a:schemeClr val="dk1"/>
              </a:solidFill>
              <a:latin typeface="Stardos Stencil"/>
              <a:ea typeface="Stardos Stencil"/>
              <a:cs typeface="Stardos Stencil"/>
              <a:sym typeface="Stardos Stencil"/>
            </a:endParaRPr>
          </a:p>
          <a:p>
            <a:pPr indent="0" lvl="0" marL="0" rtl="0" algn="ctr">
              <a:spcBef>
                <a:spcPts val="0"/>
              </a:spcBef>
              <a:spcAft>
                <a:spcPts val="0"/>
              </a:spcAft>
              <a:buNone/>
            </a:pPr>
            <a:r>
              <a:t/>
            </a:r>
            <a:endParaRPr b="1" sz="3400">
              <a:solidFill>
                <a:schemeClr val="dk1"/>
              </a:solidFill>
              <a:latin typeface="Stardos Stencil"/>
              <a:ea typeface="Stardos Stencil"/>
              <a:cs typeface="Stardos Stencil"/>
              <a:sym typeface="Stardos Stencil"/>
            </a:endParaRPr>
          </a:p>
        </p:txBody>
      </p:sp>
      <p:graphicFrame>
        <p:nvGraphicFramePr>
          <p:cNvPr id="74" name="Google Shape;74;p14"/>
          <p:cNvGraphicFramePr/>
          <p:nvPr/>
        </p:nvGraphicFramePr>
        <p:xfrm>
          <a:off x="398750" y="1458325"/>
          <a:ext cx="3000000" cy="3000000"/>
        </p:xfrm>
        <a:graphic>
          <a:graphicData uri="http://schemas.openxmlformats.org/drawingml/2006/table">
            <a:tbl>
              <a:tblPr>
                <a:noFill/>
                <a:tableStyleId>{34B9E8F8-A725-4F12-9150-D19259E65D78}</a:tableStyleId>
              </a:tblPr>
              <a:tblGrid>
                <a:gridCol w="2125075"/>
                <a:gridCol w="2461425"/>
                <a:gridCol w="2293250"/>
              </a:tblGrid>
              <a:tr h="365625">
                <a:tc gridSpan="3">
                  <a:txBody>
                    <a:bodyPr/>
                    <a:lstStyle/>
                    <a:p>
                      <a:pPr indent="0" lvl="0" marL="0" rtl="0" algn="ctr">
                        <a:spcBef>
                          <a:spcPts val="0"/>
                        </a:spcBef>
                        <a:spcAft>
                          <a:spcPts val="0"/>
                        </a:spcAft>
                        <a:buNone/>
                      </a:pPr>
                      <a:r>
                        <a:rPr b="1" lang="en">
                          <a:latin typeface="Inter"/>
                          <a:ea typeface="Inter"/>
                          <a:cs typeface="Inter"/>
                          <a:sym typeface="Inter"/>
                        </a:rPr>
                        <a:t>Case Background: Reading</a:t>
                      </a:r>
                      <a:endParaRPr b="1">
                        <a:latin typeface="Inter"/>
                        <a:ea typeface="Inter"/>
                        <a:cs typeface="Inter"/>
                        <a:sym typeface="Inter"/>
                      </a:endParaRPr>
                    </a:p>
                  </a:txBody>
                  <a:tcPr marT="91425" marB="91425" marR="91425" marL="91425">
                    <a:solidFill>
                      <a:schemeClr val="lt2"/>
                    </a:solidFill>
                  </a:tcPr>
                </a:tc>
                <a:tc hMerge="1"/>
                <a:tc hMerge="1"/>
              </a:tr>
              <a:tr h="381000">
                <a:tc gridSpan="3">
                  <a:txBody>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is the name “Olmec” not the name the civilization likely gave themselves?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types of evidence suggest that the Olmec traded with distant regions?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were San Lorenzo and La Venta mainly used for in Olmec society?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Describe two features commonly found in Olmec religious art.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role did elite rulers or shamans likely play in Olmec religion?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563775">
                <a:tc gridSpan="3">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Case Background: Artifacts</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Pick an artifact answer the questions below. Artifact: ________________________________________</a:t>
                      </a:r>
                      <a:endParaRPr b="1" i="1">
                        <a:solidFill>
                          <a:schemeClr val="dk1"/>
                        </a:solidFill>
                        <a:latin typeface="Inter"/>
                        <a:ea typeface="Inter"/>
                        <a:cs typeface="Inter"/>
                        <a:sym typeface="Inter"/>
                      </a:endParaRPr>
                    </a:p>
                  </a:txBody>
                  <a:tcPr marT="91425" marB="91425" marR="91425" marL="91425">
                    <a:solidFill>
                      <a:schemeClr val="lt2"/>
                    </a:solidFill>
                  </a:tcPr>
                </a:tc>
                <a:tc hMerge="1"/>
                <a:tc hMerge="1"/>
              </a:tr>
              <a:tr h="381000">
                <a:tc>
                  <a:txBody>
                    <a:bodyPr/>
                    <a:lstStyle/>
                    <a:p>
                      <a:pPr indent="0" lvl="0" marL="0" rtl="0" algn="l">
                        <a:spcBef>
                          <a:spcPts val="0"/>
                        </a:spcBef>
                        <a:spcAft>
                          <a:spcPts val="0"/>
                        </a:spcAft>
                        <a:buNone/>
                      </a:pPr>
                      <a:r>
                        <a:rPr lang="en" sz="1200">
                          <a:latin typeface="Inter"/>
                          <a:ea typeface="Inter"/>
                          <a:cs typeface="Inter"/>
                          <a:sym typeface="Inter"/>
                        </a:rPr>
                        <a:t>What is something you </a:t>
                      </a:r>
                      <a:r>
                        <a:rPr lang="en" sz="1200" u="sng">
                          <a:latin typeface="Inter"/>
                          <a:ea typeface="Inter"/>
                          <a:cs typeface="Inter"/>
                          <a:sym typeface="Inter"/>
                        </a:rPr>
                        <a:t>notice </a:t>
                      </a:r>
                      <a:r>
                        <a:rPr lang="en" sz="1200">
                          <a:latin typeface="Inter"/>
                          <a:ea typeface="Inter"/>
                          <a:cs typeface="Inter"/>
                          <a:sym typeface="Inter"/>
                        </a:rPr>
                        <a:t>about it?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a:t>
                      </a:r>
                      <a:r>
                        <a:rPr lang="en" sz="1200" u="sng">
                          <a:solidFill>
                            <a:schemeClr val="dk1"/>
                          </a:solidFill>
                          <a:latin typeface="Inter"/>
                          <a:ea typeface="Inter"/>
                          <a:cs typeface="Inter"/>
                          <a:sym typeface="Inter"/>
                        </a:rPr>
                        <a:t>think</a:t>
                      </a:r>
                      <a:r>
                        <a:rPr lang="en" sz="1200">
                          <a:solidFill>
                            <a:schemeClr val="dk1"/>
                          </a:solidFill>
                          <a:latin typeface="Inter"/>
                          <a:ea typeface="Inter"/>
                          <a:cs typeface="Inter"/>
                          <a:sym typeface="Inter"/>
                        </a:rPr>
                        <a:t> the purpose of this artifact was?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a:t>
                      </a:r>
                      <a:r>
                        <a:rPr lang="en" sz="1200" u="sng">
                          <a:solidFill>
                            <a:schemeClr val="dk1"/>
                          </a:solidFill>
                          <a:latin typeface="Inter"/>
                          <a:ea typeface="Inter"/>
                          <a:cs typeface="Inter"/>
                          <a:sym typeface="Inter"/>
                        </a:rPr>
                        <a:t>question </a:t>
                      </a:r>
                      <a:r>
                        <a:rPr lang="en" sz="1200">
                          <a:solidFill>
                            <a:schemeClr val="dk1"/>
                          </a:solidFill>
                          <a:latin typeface="Inter"/>
                          <a:ea typeface="Inter"/>
                          <a:cs typeface="Inter"/>
                          <a:sym typeface="Inter"/>
                        </a:rPr>
                        <a:t>you have about the artifact?</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80" name="Google Shape;80;p15"/>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Student Note-Taking Guide</a:t>
            </a:r>
            <a:endParaRPr sz="2000">
              <a:solidFill>
                <a:schemeClr val="dk1"/>
              </a:solidFill>
              <a:latin typeface="Plus Jakarta Sans"/>
              <a:ea typeface="Plus Jakarta Sans"/>
              <a:cs typeface="Plus Jakarta Sans"/>
              <a:sym typeface="Plus Jakarta Sans"/>
            </a:endParaRPr>
          </a:p>
        </p:txBody>
      </p:sp>
      <p:pic>
        <p:nvPicPr>
          <p:cNvPr id="81" name="Google Shape;81;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2" name="Google Shape;82;p15"/>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4" name="Google Shape;84;p15"/>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 REPORT, PG. 1</a:t>
            </a:r>
            <a:endParaRPr b="1" sz="3400">
              <a:solidFill>
                <a:schemeClr val="dk1"/>
              </a:solidFill>
              <a:latin typeface="Stardos Stencil"/>
              <a:ea typeface="Stardos Stencil"/>
              <a:cs typeface="Stardos Stencil"/>
              <a:sym typeface="Stardos Stencil"/>
            </a:endParaRPr>
          </a:p>
        </p:txBody>
      </p:sp>
      <p:graphicFrame>
        <p:nvGraphicFramePr>
          <p:cNvPr id="85" name="Google Shape;85;p15"/>
          <p:cNvGraphicFramePr/>
          <p:nvPr/>
        </p:nvGraphicFramePr>
        <p:xfrm>
          <a:off x="398750" y="1458325"/>
          <a:ext cx="3000000" cy="3000000"/>
        </p:xfrm>
        <a:graphic>
          <a:graphicData uri="http://schemas.openxmlformats.org/drawingml/2006/table">
            <a:tbl>
              <a:tblPr>
                <a:noFill/>
                <a:tableStyleId>{34B9E8F8-A725-4F12-9150-D19259E65D78}</a:tableStyleId>
              </a:tblPr>
              <a:tblGrid>
                <a:gridCol w="1284325"/>
                <a:gridCol w="3302175"/>
                <a:gridCol w="2293250"/>
              </a:tblGrid>
              <a:tr h="339925">
                <a:tc gridSpan="3">
                  <a:txBody>
                    <a:bodyPr/>
                    <a:lstStyle/>
                    <a:p>
                      <a:pPr indent="0" lvl="0" marL="0" rtl="0" algn="ctr">
                        <a:spcBef>
                          <a:spcPts val="0"/>
                        </a:spcBef>
                        <a:spcAft>
                          <a:spcPts val="0"/>
                        </a:spcAft>
                        <a:buNone/>
                      </a:pPr>
                      <a:r>
                        <a:rPr b="1" lang="en">
                          <a:latin typeface="Inter"/>
                          <a:ea typeface="Inter"/>
                          <a:cs typeface="Inter"/>
                          <a:sym typeface="Inter"/>
                        </a:rPr>
                        <a:t>Evaluating Investigative Theories</a:t>
                      </a:r>
                      <a:endParaRPr b="1">
                        <a:latin typeface="Inter"/>
                        <a:ea typeface="Inter"/>
                        <a:cs typeface="Inter"/>
                        <a:sym typeface="Inter"/>
                      </a:endParaRPr>
                    </a:p>
                  </a:txBody>
                  <a:tcPr marT="91425" marB="91425" marR="91425" marL="91425">
                    <a:solidFill>
                      <a:schemeClr val="lt2"/>
                    </a:solidFill>
                  </a:tcPr>
                </a:tc>
                <a:tc hMerge="1"/>
                <a:tc hMerge="1"/>
              </a:tr>
              <a:tr h="6876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Summarize this theory as it relates to the disappearance of Olmec Civilization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agree with this theory? Explain your reasoning.</a:t>
                      </a:r>
                      <a:endParaRPr b="1" sz="1200">
                        <a:latin typeface="Inter"/>
                        <a:ea typeface="Inter"/>
                        <a:cs typeface="Inter"/>
                        <a:sym typeface="Inte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Environmental Change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Relations with Hostile Societies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Resource Overuse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Economic Disruption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9" name="Shape 89"/>
        <p:cNvGrpSpPr/>
        <p:nvPr/>
      </p:nvGrpSpPr>
      <p:grpSpPr>
        <a:xfrm>
          <a:off x="0" y="0"/>
          <a:ext cx="0" cy="0"/>
          <a:chOff x="0" y="0"/>
          <a:chExt cx="0" cy="0"/>
        </a:xfrm>
      </p:grpSpPr>
      <p:sp>
        <p:nvSpPr>
          <p:cNvPr id="90" name="Google Shape;90;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91" name="Google Shape;91;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2" name="Google Shape;92;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4" name="Google Shape;94;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95" name="Google Shape;95;p16"/>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200">
                <a:solidFill>
                  <a:schemeClr val="dk1"/>
                </a:solidFill>
                <a:latin typeface="Plus Jakarta Sans"/>
                <a:ea typeface="Plus Jakarta Sans"/>
                <a:cs typeface="Plus Jakarta Sans"/>
                <a:sym typeface="Plus Jakarta Sans"/>
              </a:rPr>
              <a:t>First, select the theory you agree with the most. Then, use the CLAIM protocol to effectively to identify and analyze the validity of the claim made in the theory.</a:t>
            </a:r>
            <a:endParaRPr sz="1200">
              <a:latin typeface="Plus Jakarta Sans"/>
              <a:ea typeface="Plus Jakarta Sans"/>
              <a:cs typeface="Plus Jakarta Sans"/>
              <a:sym typeface="Plus Jakarta Sans"/>
            </a:endParaRPr>
          </a:p>
        </p:txBody>
      </p:sp>
      <p:graphicFrame>
        <p:nvGraphicFramePr>
          <p:cNvPr id="96" name="Google Shape;96;p16"/>
          <p:cNvGraphicFramePr/>
          <p:nvPr/>
        </p:nvGraphicFramePr>
        <p:xfrm>
          <a:off x="368663" y="3318225"/>
          <a:ext cx="3000000" cy="3000000"/>
        </p:xfrm>
        <a:graphic>
          <a:graphicData uri="http://schemas.openxmlformats.org/drawingml/2006/table">
            <a:tbl>
              <a:tblPr>
                <a:noFill/>
                <a:tableStyleId>{34B9E8F8-A725-4F12-9150-D19259E65D78}</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97" name="Google Shape;97;p16"/>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Theory</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b="1" i="1" sz="1300">
              <a:latin typeface="Inter"/>
              <a:ea typeface="Inter"/>
              <a:cs typeface="Inter"/>
              <a:sym typeface="Inter"/>
            </a:endParaRPr>
          </a:p>
        </p:txBody>
      </p:sp>
      <p:sp>
        <p:nvSpPr>
          <p:cNvPr id="98" name="Google Shape;98;p16"/>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Disappearance of the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Olmec Civilization</a:t>
            </a:r>
            <a:endParaRPr b="1" sz="1300">
              <a:latin typeface="Inter"/>
              <a:ea typeface="Inter"/>
              <a:cs typeface="Inter"/>
              <a:sym typeface="Inter"/>
            </a:endParaRPr>
          </a:p>
        </p:txBody>
      </p:sp>
      <p:pic>
        <p:nvPicPr>
          <p:cNvPr id="99" name="Google Shape;99;p16"/>
          <p:cNvPicPr preferRelativeResize="0"/>
          <p:nvPr/>
        </p:nvPicPr>
        <p:blipFill>
          <a:blip r:embed="rId5">
            <a:alphaModFix/>
          </a:blip>
          <a:stretch>
            <a:fillRect/>
          </a:stretch>
        </p:blipFill>
        <p:spPr>
          <a:xfrm flipH="1">
            <a:off x="722350" y="1042138"/>
            <a:ext cx="816975" cy="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