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</p:sldIdLst>
  <p:sldSz cy="7772400" cx="100584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 Medium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E780372-D4C4-4EE6-93CE-AF8C0F916187}">
  <a:tblStyle styleId="{3E780372-D4C4-4EE6-93CE-AF8C0F91618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Medium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Medium-italic.fntdata"/><Relationship Id="rId16" Type="http://schemas.openxmlformats.org/officeDocument/2006/relationships/font" Target="fonts/PlusJakartaSansMedium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Medium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2dfac97328_0_6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2dfac97328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152e17368_0_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152e1736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2dfac97328_0_7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2dfac97328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10" Type="http://schemas.openxmlformats.org/officeDocument/2006/relationships/hyperlink" Target="https://docs.google.com/presentation/d/1_EAtKvO-LV_aGJTZBbt71xefiodUGo0Q5c8As7ZJd94/view" TargetMode="External"/><Relationship Id="rId9" Type="http://schemas.openxmlformats.org/officeDocument/2006/relationships/hyperlink" Target="https://docs.google.com/presentation/d/1i7ZJYh6ewGeMVGMLJsK4DntmOS6fPzS9fy5ryTkzg8k/view" TargetMode="External"/><Relationship Id="rId5" Type="http://schemas.openxmlformats.org/officeDocument/2006/relationships/hyperlink" Target="https://docs.google.com/presentation/d/1_EAtKvO-LV_aGJTZBbt71xefiodUGo0Q5c8As7ZJd94/view" TargetMode="External"/><Relationship Id="rId6" Type="http://schemas.openxmlformats.org/officeDocument/2006/relationships/hyperlink" Target="https://docs.google.com/presentation/d/1o5yVnzXvCn79P2uyXDllGB01UkBuVLlMqjtb6SAkRKI/view" TargetMode="External"/><Relationship Id="rId7" Type="http://schemas.openxmlformats.org/officeDocument/2006/relationships/hyperlink" Target="https://docs.google.com/presentation/d/1gFTvUjfxPmQGyPOU2sr8JIlO2OoJsRVPNp_bjRrVpN0/view" TargetMode="External"/><Relationship Id="rId8" Type="http://schemas.openxmlformats.org/officeDocument/2006/relationships/hyperlink" Target="https://docs.google.com/presentation/d/1k6TEILwa0qKi1aoNgR44miuXVOn1QpLsWMQbL6-3uXY/view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o5yVnzXvCn79P2uyXDllGB01UkBuVLlMqjtb6SAkRKI/view" TargetMode="External"/><Relationship Id="rId6" Type="http://schemas.openxmlformats.org/officeDocument/2006/relationships/hyperlink" Target="https://docs.google.com/presentation/d/1gFTvUjfxPmQGyPOU2sr8JIlO2OoJsRVPNp_bjRrVpN0/view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3" name="Google Shape;103;p25"/>
          <p:cNvGraphicFramePr/>
          <p:nvPr/>
        </p:nvGraphicFramePr>
        <p:xfrm>
          <a:off x="355863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{3E780372-D4C4-4EE6-93CE-AF8C0F916187}</a:tableStyleId>
              </a:tblPr>
              <a:tblGrid>
                <a:gridCol w="1633350"/>
                <a:gridCol w="4045800"/>
                <a:gridCol w="3669725"/>
              </a:tblGrid>
              <a:tr h="199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12: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The Caral Supe Civilization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02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To what extent does Caral meet the common criteria historians use to define a civilization?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82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Evidence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Arguments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33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Firsts +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The Caral Supe Civilization Student Worksheet +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Gallery Walk Sources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Printed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68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Quipu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Video Reflection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737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“Do First”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4" name="Google Shape;104;p2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Seeds of Civilization: Daily Lesson Plan (120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05" name="Google Shape;10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6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14" name="Google Shape;114;p26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{3E780372-D4C4-4EE6-93CE-AF8C0F916187}</a:tableStyleId>
              </a:tblPr>
              <a:tblGrid>
                <a:gridCol w="1673200"/>
                <a:gridCol w="4057350"/>
                <a:gridCol w="3702950"/>
              </a:tblGrid>
              <a:tr h="279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12: The Caral Supe Civilization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359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learn background information on the Caral Supe Civilization (Norte Chico) through a Gallery Walk. Consider posting multiple versions of the gallery walk to limit the number of students congregating at each source.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4737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the 7 characteristics of a civilization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Model document analysis with Source 1 (page 2) and add evidence to table (page 1)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Post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remaining sources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behavior and academic expectations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progress and track timing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Debrief the student answer document and sources as a class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Engage with teacher model of Source 1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Move through sources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page 1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the class debrief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59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investigate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Caral Supe as a UNESCO World Heritage Site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with a Webquest using worksheet pages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3-4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They will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read about the determination of the location as a historic site, view images, and watch a video.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245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digital access and headphone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worksheet pages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3-4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support as needed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Listen to directions and expectations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webquest independently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66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answer the supporting question by writing a thesis statement that acknowledges the debate over Caral.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378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 5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reminders and support with building a thesis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and provide support as needed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thesis statement to answer the supporting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Seek feedback from teacher; make corrections as needed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15" name="Google Shape;115;p26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Seeds of Civilization: Daily Lesson Plan (120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16" name="Google Shape;11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7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27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25" name="Google Shape;125;p27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{3E780372-D4C4-4EE6-93CE-AF8C0F916187}</a:tableStyleId>
              </a:tblPr>
              <a:tblGrid>
                <a:gridCol w="1673200"/>
                <a:gridCol w="4057350"/>
                <a:gridCol w="3702950"/>
              </a:tblGrid>
              <a:tr h="10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12: The Caral Supe Civilization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171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prior topic using the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Inquiry Journal. Students will use page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7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to write a CER paragraph for the Compelling Question for 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426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students’ instructions for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Compelling Question for 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progress and provide feedback as needed.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Topic 3 Compelling Question.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7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1.14 Locate and explain the significance of specific landforms and bodies of water to early complex societies in different regions between 10,000 BCE and 500 BCE.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1.15 Analyze the role of agricultural, technological and cultural innovations in the emergence and maintenance of early complex societies between 10,000 BCE and 500 BCE.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1.17 Analyze how early religions and belief systems shaped the political, legal, economic and social structure of states in Africa, Asia and the Americas between 10,000 BCE and 500 BCE.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1.19 Analyze archeological and primary source materials to make a claim about daily life for different individuals within Africa, Asia, and the Americas between 10,000 BCE and 500 BCE.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1.53 Using evidence, construct a claim about a compelling question regarding a UNESCO World Heritage Site or the ownership of artifacts from antiquity.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6" name="Google Shape;126;p27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Seeds of Civilization: Daily Lesson Plan (120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27" name="Google Shape;12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