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alant"/>
      <p:bold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alant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f109b229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5f109b229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9650d1cc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49650d1cc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5f109b2299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5f109b2299_0_1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6152fffa3d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36152fffa3d_0_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3d39f9fa5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33d39f9fa5d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411126" y="36090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3: Seeds of Civilization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1362288"/>
            <a:ext cx="65022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CARAL SUPE CIVILIZATION</a:t>
            </a:r>
            <a:endParaRPr sz="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2286000" y="1647975"/>
            <a:ext cx="63744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Contextualization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&amp; Sourcing </a:t>
            </a: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-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also means understanding key information about a historical source, such as its purpose, perspective, and reliability as a piece of evidence.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1" name="Google Shape;9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475" y="2024375"/>
            <a:ext cx="1640725" cy="164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/>
        </p:nvSpPr>
        <p:spPr>
          <a:xfrm>
            <a:off x="2286000" y="1647975"/>
            <a:ext cx="63744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Evaluating Evidence - </a:t>
            </a:r>
            <a:r>
              <a:rPr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300" y="2054088"/>
            <a:ext cx="1496550" cy="149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did the Caral culture represent a true civilization?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9" name="Google Shape;119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0" name="Google Shape;12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1" name="Google Shape;12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2" name="Google Shape;12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" name="Google Shape;123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24" name="Google Shape;12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5" name="Google Shape;12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6" name="Google Shape;126;p16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2" name="Google Shape;132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/>
          <p:nvPr/>
        </p:nvSpPr>
        <p:spPr>
          <a:xfrm>
            <a:off x="6706655" y="37940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9" name="Google Shape;139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43" name="Google Shape;143;p17"/>
          <p:cNvSpPr/>
          <p:nvPr/>
        </p:nvSpPr>
        <p:spPr>
          <a:xfrm>
            <a:off x="-1763203" y="-10382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4" name="Google Shape;144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5" name="Google Shape;145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6" name="Google Shape;146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7" name="Google Shape;147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8" name="Google Shape;148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49" name="Google Shape;149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1" name="Google Shape;151;p17"/>
          <p:cNvSpPr txBox="1"/>
          <p:nvPr/>
        </p:nvSpPr>
        <p:spPr>
          <a:xfrm>
            <a:off x="794300" y="35375"/>
            <a:ext cx="7367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BACKGROUND READING</a:t>
            </a:r>
            <a:endParaRPr sz="300"/>
          </a:p>
        </p:txBody>
      </p:sp>
      <p:pic>
        <p:nvPicPr>
          <p:cNvPr id="152" name="Google Shape;152;p17" title="DC 9th_ U3L12 Printable Student Worksheet (2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23800" y="792337"/>
            <a:ext cx="1356549" cy="1755531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3" name="Google Shape;153;p17" title="DC 9th_ U3L12 Printable Student Worksheet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23801" y="2595624"/>
            <a:ext cx="1356545" cy="1755537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4" name="Google Shape;154;p17" title="DC 9th_ U3L12 Printable Student Worksheet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6625" y="1145662"/>
            <a:ext cx="2299925" cy="297639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5" name="Google Shape;155;p17"/>
          <p:cNvSpPr txBox="1"/>
          <p:nvPr/>
        </p:nvSpPr>
        <p:spPr>
          <a:xfrm>
            <a:off x="4394425" y="1649988"/>
            <a:ext cx="4048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you read about the Caral civilization, answer the questions.</a:t>
            </a:r>
            <a:endParaRPr b="1"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8"/>
          <p:cNvSpPr txBox="1"/>
          <p:nvPr/>
        </p:nvSpPr>
        <p:spPr>
          <a:xfrm>
            <a:off x="326975" y="314250"/>
            <a:ext cx="8115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MAKING A CLAIM</a:t>
            </a:r>
            <a:endParaRPr b="1" sz="4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61" name="Google Shape;161;p18"/>
          <p:cNvGrpSpPr/>
          <p:nvPr/>
        </p:nvGrpSpPr>
        <p:grpSpPr>
          <a:xfrm>
            <a:off x="7892365" y="5"/>
            <a:ext cx="781313" cy="885635"/>
            <a:chOff x="0" y="-130721"/>
            <a:chExt cx="2083500" cy="2361695"/>
          </a:xfrm>
        </p:grpSpPr>
        <p:grpSp>
          <p:nvGrpSpPr>
            <p:cNvPr id="162" name="Google Shape;162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3" name="Google Shape;163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5" name="Google Shape;165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66" name="Google Shape;166;p18"/>
          <p:cNvSpPr/>
          <p:nvPr/>
        </p:nvSpPr>
        <p:spPr>
          <a:xfrm>
            <a:off x="5381373" y="485023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7" name="Google Shape;167;p18"/>
          <p:cNvSpPr/>
          <p:nvPr/>
        </p:nvSpPr>
        <p:spPr>
          <a:xfrm>
            <a:off x="92712" y="-85766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8" name="Google Shape;168;p18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169" name="Google Shape;169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70" name="Google Shape;170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1" name="Google Shape;171;p18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72" name="Google Shape;172;p18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3" name="Google Shape;173;p18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4" name="Google Shape;174;p18"/>
          <p:cNvSpPr txBox="1"/>
          <p:nvPr/>
        </p:nvSpPr>
        <p:spPr>
          <a:xfrm>
            <a:off x="4480800" y="1496375"/>
            <a:ext cx="4048200" cy="32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AutoNum type="arabicPeriod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Using evidence from the reading, complete the table below to match with the seven characteristics.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Make a Claim: </a:t>
            </a:r>
            <a:r>
              <a:rPr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Complete the sentence stem below to answer the lesson’s supporting question → </a:t>
            </a:r>
            <a:r>
              <a:rPr i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did the Caral culture represent a true civilization?</a:t>
            </a:r>
            <a:endParaRPr i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75" name="Google Shape;175;p18" title="DC 9th_ U3L12 Printable Student Worksheet (3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58100" y="1204975"/>
            <a:ext cx="2936150" cy="3799715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/>
          <p:nvPr/>
        </p:nvSpPr>
        <p:spPr>
          <a:xfrm>
            <a:off x="326975" y="314250"/>
            <a:ext cx="8115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THESIS</a:t>
            </a:r>
            <a:r>
              <a:rPr b="1" lang="en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CHECKLIST</a:t>
            </a:r>
            <a:endParaRPr b="1" sz="4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81" name="Google Shape;181;p19"/>
          <p:cNvGrpSpPr/>
          <p:nvPr/>
        </p:nvGrpSpPr>
        <p:grpSpPr>
          <a:xfrm>
            <a:off x="7892365" y="5"/>
            <a:ext cx="781313" cy="885635"/>
            <a:chOff x="0" y="-130721"/>
            <a:chExt cx="2083500" cy="2361695"/>
          </a:xfrm>
        </p:grpSpPr>
        <p:grpSp>
          <p:nvGrpSpPr>
            <p:cNvPr id="182" name="Google Shape;182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3" name="Google Shape;183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5" name="Google Shape;185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86" name="Google Shape;186;p19"/>
          <p:cNvSpPr/>
          <p:nvPr/>
        </p:nvSpPr>
        <p:spPr>
          <a:xfrm>
            <a:off x="5381373" y="485023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7" name="Google Shape;187;p19"/>
          <p:cNvSpPr/>
          <p:nvPr/>
        </p:nvSpPr>
        <p:spPr>
          <a:xfrm>
            <a:off x="92712" y="-85766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8" name="Google Shape;188;p19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189" name="Google Shape;189;p1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90" name="Google Shape;190;p1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1" name="Google Shape;191;p19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192" name="Google Shape;192;p19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3" name="Google Shape;193;p19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4" name="Google Shape;194;p19"/>
          <p:cNvSpPr txBox="1"/>
          <p:nvPr/>
        </p:nvSpPr>
        <p:spPr>
          <a:xfrm>
            <a:off x="1722750" y="1196125"/>
            <a:ext cx="56985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Trade papers with a peer and grade their thesis using the checklist below.</a:t>
            </a:r>
            <a:endParaRPr i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5" name="Google Shape;195;p19"/>
          <p:cNvSpPr txBox="1"/>
          <p:nvPr/>
        </p:nvSpPr>
        <p:spPr>
          <a:xfrm>
            <a:off x="1238900" y="2175779"/>
            <a:ext cx="6576600" cy="181320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Inter"/>
              <a:buChar char="❏"/>
            </a:pP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thesis fully answers the prompt in a defensible claim.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Inter"/>
              <a:buChar char="❏"/>
            </a:pP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thesis includes 2-3 line of reasonings.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Inter"/>
              <a:buChar char="❏"/>
            </a:pP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thesis is in one complete sentence.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Inter"/>
              <a:buChar char="❏"/>
            </a:pP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thesis includes a phrase that highlights judgement.</a:t>
            </a:r>
            <a:endParaRPr sz="19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